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ags/tag2.xml" ContentType="application/vnd.openxmlformats-officedocument.presentationml.tags+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 id="2147483765" r:id="rId5"/>
    <p:sldMasterId id="2147483808" r:id="rId6"/>
  </p:sldMasterIdLst>
  <p:notesMasterIdLst>
    <p:notesMasterId r:id="rId60"/>
  </p:notesMasterIdLst>
  <p:handoutMasterIdLst>
    <p:handoutMasterId r:id="rId61"/>
  </p:handoutMasterIdLst>
  <p:sldIdLst>
    <p:sldId id="2147375742" r:id="rId7"/>
    <p:sldId id="2147347904" r:id="rId8"/>
    <p:sldId id="590" r:id="rId9"/>
    <p:sldId id="2147347584" r:id="rId10"/>
    <p:sldId id="2147347583" r:id="rId11"/>
    <p:sldId id="2147375744" r:id="rId12"/>
    <p:sldId id="2147347573" r:id="rId13"/>
    <p:sldId id="2147347905" r:id="rId14"/>
    <p:sldId id="2147347585" r:id="rId15"/>
    <p:sldId id="2147375757" r:id="rId16"/>
    <p:sldId id="2147347587" r:id="rId17"/>
    <p:sldId id="2147347586" r:id="rId18"/>
    <p:sldId id="2147347578" r:id="rId19"/>
    <p:sldId id="593" r:id="rId20"/>
    <p:sldId id="2147347588" r:id="rId21"/>
    <p:sldId id="2147347574" r:id="rId22"/>
    <p:sldId id="2147347589" r:id="rId23"/>
    <p:sldId id="2147347896" r:id="rId24"/>
    <p:sldId id="2147375760" r:id="rId25"/>
    <p:sldId id="2147375758" r:id="rId26"/>
    <p:sldId id="2147375759" r:id="rId27"/>
    <p:sldId id="2147347575" r:id="rId28"/>
    <p:sldId id="2147347590" r:id="rId29"/>
    <p:sldId id="2147347576" r:id="rId30"/>
    <p:sldId id="2147347591" r:id="rId31"/>
    <p:sldId id="2147347592" r:id="rId32"/>
    <p:sldId id="2147347593" r:id="rId33"/>
    <p:sldId id="2147347898" r:id="rId34"/>
    <p:sldId id="2147347899" r:id="rId35"/>
    <p:sldId id="2147347900" r:id="rId36"/>
    <p:sldId id="2147347901" r:id="rId37"/>
    <p:sldId id="2147347902" r:id="rId38"/>
    <p:sldId id="2147347903" r:id="rId39"/>
    <p:sldId id="2147375751" r:id="rId40"/>
    <p:sldId id="2147375745" r:id="rId41"/>
    <p:sldId id="2147375746" r:id="rId42"/>
    <p:sldId id="2147375752" r:id="rId43"/>
    <p:sldId id="2147375755" r:id="rId44"/>
    <p:sldId id="2147375748" r:id="rId45"/>
    <p:sldId id="2147375756" r:id="rId46"/>
    <p:sldId id="2147375750" r:id="rId47"/>
    <p:sldId id="2147375749" r:id="rId48"/>
    <p:sldId id="2147375743" r:id="rId49"/>
    <p:sldId id="2147347579" r:id="rId50"/>
    <p:sldId id="2147347912" r:id="rId51"/>
    <p:sldId id="2147347913" r:id="rId52"/>
    <p:sldId id="2147347580" r:id="rId53"/>
    <p:sldId id="2147347906" r:id="rId54"/>
    <p:sldId id="2147347581" r:id="rId55"/>
    <p:sldId id="2147347895" r:id="rId56"/>
    <p:sldId id="2147375753" r:id="rId57"/>
    <p:sldId id="2147375754" r:id="rId58"/>
    <p:sldId id="2147347907" r:id="rId59"/>
  </p:sldIdLst>
  <p:sldSz cx="12192000" cy="6858000"/>
  <p:notesSz cx="7315200" cy="9601200"/>
  <p:custDataLst>
    <p:tags r:id="rId62"/>
  </p:custDataLst>
  <p:defaultText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911718D-3B28-44EA-BC04-E13EFBD05C46}">
          <p14:sldIdLst>
            <p14:sldId id="2147375742"/>
            <p14:sldId id="2147347904"/>
            <p14:sldId id="590"/>
            <p14:sldId id="2147347584"/>
            <p14:sldId id="2147347583"/>
            <p14:sldId id="2147375744"/>
            <p14:sldId id="2147347573"/>
            <p14:sldId id="2147347905"/>
            <p14:sldId id="2147347585"/>
            <p14:sldId id="2147375757"/>
            <p14:sldId id="2147347587"/>
            <p14:sldId id="2147347586"/>
            <p14:sldId id="2147347578"/>
            <p14:sldId id="593"/>
            <p14:sldId id="2147347588"/>
            <p14:sldId id="2147347574"/>
            <p14:sldId id="2147347589"/>
            <p14:sldId id="2147347896"/>
            <p14:sldId id="2147375760"/>
            <p14:sldId id="2147375758"/>
            <p14:sldId id="2147375759"/>
            <p14:sldId id="2147347575"/>
            <p14:sldId id="2147347590"/>
            <p14:sldId id="2147347576"/>
            <p14:sldId id="2147347591"/>
            <p14:sldId id="2147347592"/>
            <p14:sldId id="2147347593"/>
            <p14:sldId id="2147347898"/>
            <p14:sldId id="2147347899"/>
            <p14:sldId id="2147347900"/>
            <p14:sldId id="2147347901"/>
            <p14:sldId id="2147347902"/>
            <p14:sldId id="2147347903"/>
            <p14:sldId id="2147375751"/>
            <p14:sldId id="2147375745"/>
            <p14:sldId id="2147375746"/>
            <p14:sldId id="2147375752"/>
            <p14:sldId id="2147375755"/>
            <p14:sldId id="2147375748"/>
            <p14:sldId id="2147375756"/>
            <p14:sldId id="2147375750"/>
            <p14:sldId id="2147375749"/>
            <p14:sldId id="2147375743"/>
            <p14:sldId id="2147347579"/>
            <p14:sldId id="2147347912"/>
            <p14:sldId id="2147347913"/>
            <p14:sldId id="2147347580"/>
            <p14:sldId id="2147347906"/>
            <p14:sldId id="2147347581"/>
            <p14:sldId id="2147347895"/>
            <p14:sldId id="2147375753"/>
            <p14:sldId id="2147375754"/>
            <p14:sldId id="2147347907"/>
          </p14:sldIdLst>
        </p14:section>
      </p14:sectionLst>
    </p:ext>
    <p:ext uri="{EFAFB233-063F-42B5-8137-9DF3F51BA10A}">
      <p15:sldGuideLst xmlns:p15="http://schemas.microsoft.com/office/powerpoint/2012/main">
        <p15:guide id="10" userDrawn="1">
          <p15:clr>
            <a:srgbClr val="A4A3A4"/>
          </p15:clr>
        </p15:guide>
        <p15:guide id="11" orient="horz" pos="2047"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aur, Milandeep (US - Bengaluru)" initials="KM(-B" lastIdx="1" clrIdx="0">
    <p:extLst>
      <p:ext uri="{19B8F6BF-5375-455C-9EA6-DF929625EA0E}">
        <p15:presenceInfo xmlns:p15="http://schemas.microsoft.com/office/powerpoint/2012/main" userId="S-1-5-21-238447276-1040861923-1850952788-2227436" providerId="AD"/>
      </p:ext>
    </p:extLst>
  </p:cmAuthor>
  <p:cmAuthor id="2" name="Chokshi, Manan" initials="CM" lastIdx="6" clrIdx="1">
    <p:extLst>
      <p:ext uri="{19B8F6BF-5375-455C-9EA6-DF929625EA0E}">
        <p15:presenceInfo xmlns:p15="http://schemas.microsoft.com/office/powerpoint/2012/main" userId="S::mchokshi@deloitte.com::dd5550e8-e5cc-4dc1-a8fb-797d9286db09" providerId="AD"/>
      </p:ext>
    </p:extLst>
  </p:cmAuthor>
  <p:cmAuthor id="3" name="K R, Sooraj" initials="KRS" lastIdx="1" clrIdx="2">
    <p:extLst>
      <p:ext uri="{19B8F6BF-5375-455C-9EA6-DF929625EA0E}">
        <p15:presenceInfo xmlns:p15="http://schemas.microsoft.com/office/powerpoint/2012/main" userId="S::sookr@deloitte.com::ddcd97f7-4bd4-461a-95e8-b5b79ddcec3c" providerId="AD"/>
      </p:ext>
    </p:extLst>
  </p:cmAuthor>
  <p:cmAuthor id="4" name="Killadi, Ram Pradeep" initials="KRP" lastIdx="12" clrIdx="3">
    <p:extLst>
      <p:ext uri="{19B8F6BF-5375-455C-9EA6-DF929625EA0E}">
        <p15:presenceInfo xmlns:p15="http://schemas.microsoft.com/office/powerpoint/2012/main" userId="S::rkilladi@deloitte.com::83b9e95a-7c0b-49f6-8e36-831432c807b8" providerId="AD"/>
      </p:ext>
    </p:extLst>
  </p:cmAuthor>
  <p:cmAuthor id="5" name="Bhatia, Kunal" initials="BK" lastIdx="3" clrIdx="4">
    <p:extLst>
      <p:ext uri="{19B8F6BF-5375-455C-9EA6-DF929625EA0E}">
        <p15:presenceInfo xmlns:p15="http://schemas.microsoft.com/office/powerpoint/2012/main" userId="S::kubhatia@deloitte.com::4157339a-6302-48d6-a2c8-ae9e0c56cdc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D00"/>
    <a:srgbClr val="B4B4B4"/>
    <a:srgbClr val="DCDCDC"/>
    <a:srgbClr val="000000"/>
    <a:srgbClr val="6A6A65"/>
    <a:srgbClr val="FF9900"/>
    <a:srgbClr val="ED8B00"/>
    <a:srgbClr val="DB291C"/>
    <a:srgbClr val="C00000"/>
    <a:srgbClr val="3C8A2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60D767-4788-0FE9-20D1-01605BD7E019}" v="50" dt="2023-09-13T13:19:02.202"/>
    <p1510:client id="{2B9763B4-E047-400C-BAB0-B0F1805863BB}" v="2" dt="2022-12-09T13:49:52.9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8" d="100"/>
          <a:sy n="58" d="100"/>
        </p:scale>
        <p:origin x="768" y="52"/>
      </p:cViewPr>
      <p:guideLst>
        <p:guide/>
        <p:guide orient="horz" pos="2047"/>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commentAuthors" Target="commentAuthors.xml"/><Relationship Id="rId68"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E3F045-B23A-48EA-8703-A777C347A086}" type="doc">
      <dgm:prSet loTypeId="urn:microsoft.com/office/officeart/2005/8/layout/radial1" loCatId="cycle" qsTypeId="urn:microsoft.com/office/officeart/2005/8/quickstyle/simple1" qsCatId="simple" csTypeId="urn:microsoft.com/office/officeart/2005/8/colors/accent1_2" csCatId="accent1" phldr="1"/>
      <dgm:spPr>
        <a:scene3d>
          <a:camera prst="orthographicFront">
            <a:rot lat="0" lon="0" rev="0"/>
          </a:camera>
          <a:lightRig rig="contrasting" dir="t">
            <a:rot lat="0" lon="0" rev="1500000"/>
          </a:lightRig>
        </a:scene3d>
      </dgm:spPr>
      <dgm:t>
        <a:bodyPr/>
        <a:lstStyle/>
        <a:p>
          <a:endParaRPr lang="en-US"/>
        </a:p>
      </dgm:t>
    </dgm:pt>
    <dgm:pt modelId="{2F2CCD4E-4CD6-4B24-9E28-C3653D0D93D2}">
      <dgm:prSet phldrT="[Text]"/>
      <dgm:spPr>
        <a:solidFill>
          <a:srgbClr val="FFCD00"/>
        </a:solidFill>
        <a:ln>
          <a:noFill/>
        </a:ln>
        <a:effectLst>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dgm:spPr>
      <dgm:t>
        <a:bodyPr/>
        <a:lstStyle/>
        <a:p>
          <a:r>
            <a:rPr lang="en-US">
              <a:solidFill>
                <a:schemeClr val="tx1"/>
              </a:solidFill>
            </a:rPr>
            <a:t>Terminologies</a:t>
          </a:r>
        </a:p>
      </dgm:t>
    </dgm:pt>
    <dgm:pt modelId="{B1C051CA-D479-4565-9D2C-D4CA7387AC8F}" type="parTrans" cxnId="{6B15AFEE-5CE4-439B-BC8E-705E3E1890E3}">
      <dgm:prSet/>
      <dgm:spPr/>
      <dgm:t>
        <a:bodyPr/>
        <a:lstStyle/>
        <a:p>
          <a:endParaRPr lang="en-US"/>
        </a:p>
      </dgm:t>
    </dgm:pt>
    <dgm:pt modelId="{085E1DD7-5B8F-4F19-905F-432D1A766E8C}" type="sibTrans" cxnId="{6B15AFEE-5CE4-439B-BC8E-705E3E1890E3}">
      <dgm:prSet/>
      <dgm:spPr/>
      <dgm:t>
        <a:bodyPr/>
        <a:lstStyle/>
        <a:p>
          <a:endParaRPr lang="en-US"/>
        </a:p>
      </dgm:t>
    </dgm:pt>
    <dgm:pt modelId="{A65A7CFB-A70A-4B5C-81C0-05BBFB888D5B}" type="pres">
      <dgm:prSet presAssocID="{5CE3F045-B23A-48EA-8703-A777C347A086}" presName="cycle" presStyleCnt="0">
        <dgm:presLayoutVars>
          <dgm:chMax val="1"/>
          <dgm:dir/>
          <dgm:animLvl val="ctr"/>
          <dgm:resizeHandles val="exact"/>
        </dgm:presLayoutVars>
      </dgm:prSet>
      <dgm:spPr/>
    </dgm:pt>
    <dgm:pt modelId="{9ECDD1CC-F64E-46BF-9F98-D0B7A817FEB2}" type="pres">
      <dgm:prSet presAssocID="{2F2CCD4E-4CD6-4B24-9E28-C3653D0D93D2}" presName="centerShape" presStyleLbl="node0" presStyleIdx="0" presStyleCnt="1" custLinFactNeighborX="-2114" custLinFactNeighborY="83"/>
      <dgm:spPr/>
    </dgm:pt>
  </dgm:ptLst>
  <dgm:cxnLst>
    <dgm:cxn modelId="{FCEBDE21-820E-4EAF-9843-E306F20884DB}" type="presOf" srcId="{5CE3F045-B23A-48EA-8703-A777C347A086}" destId="{A65A7CFB-A70A-4B5C-81C0-05BBFB888D5B}" srcOrd="0" destOrd="0" presId="urn:microsoft.com/office/officeart/2005/8/layout/radial1"/>
    <dgm:cxn modelId="{6B15AFEE-5CE4-439B-BC8E-705E3E1890E3}" srcId="{5CE3F045-B23A-48EA-8703-A777C347A086}" destId="{2F2CCD4E-4CD6-4B24-9E28-C3653D0D93D2}" srcOrd="0" destOrd="0" parTransId="{B1C051CA-D479-4565-9D2C-D4CA7387AC8F}" sibTransId="{085E1DD7-5B8F-4F19-905F-432D1A766E8C}"/>
    <dgm:cxn modelId="{178014FC-6498-479E-91FA-5F10E8101AE3}" type="presOf" srcId="{2F2CCD4E-4CD6-4B24-9E28-C3653D0D93D2}" destId="{9ECDD1CC-F64E-46BF-9F98-D0B7A817FEB2}" srcOrd="0" destOrd="0" presId="urn:microsoft.com/office/officeart/2005/8/layout/radial1"/>
    <dgm:cxn modelId="{9381B78B-C865-420C-B714-85F18860AA1C}" type="presParOf" srcId="{A65A7CFB-A70A-4B5C-81C0-05BBFB888D5B}" destId="{9ECDD1CC-F64E-46BF-9F98-D0B7A817FEB2}" srcOrd="0" destOrd="0" presId="urn:microsoft.com/office/officeart/2005/8/layout/radial1"/>
  </dgm:cxnLst>
  <dgm:bg>
    <a:effectLst>
      <a:outerShdw blurRad="152400" dist="317500" dir="5400000" sx="90000" sy="-19000" rotWithShape="0">
        <a:prstClr val="black">
          <a:alpha val="15000"/>
        </a:prstClr>
      </a:outerShd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CDD1CC-F64E-46BF-9F98-D0B7A817FEB2}">
      <dsp:nvSpPr>
        <dsp:cNvPr id="0" name=""/>
        <dsp:cNvSpPr/>
      </dsp:nvSpPr>
      <dsp:spPr>
        <a:xfrm>
          <a:off x="58" y="265"/>
          <a:ext cx="2721446" cy="2721446"/>
        </a:xfrm>
        <a:prstGeom prst="ellipse">
          <a:avLst/>
        </a:prstGeom>
        <a:solidFill>
          <a:srgbClr val="FFCD00"/>
        </a:solidFill>
        <a:ln w="25400" cap="flat" cmpd="sng" algn="ctr">
          <a:noFill/>
          <a:prstDash val="solid"/>
        </a:ln>
        <a:effectLst>
          <a:reflection blurRad="6350" stA="50000" endA="300" endPos="55000" dir="5400000" sy="-100000" algn="bl" rotWithShape="0"/>
        </a:effectLst>
        <a:scene3d>
          <a:camera prst="orthographicFront">
            <a:rot lat="0" lon="0" rev="0"/>
          </a:camera>
          <a:lightRig rig="contrasting" dir="t">
            <a:rot lat="0" lon="0" rev="1500000"/>
          </a:lightRig>
        </a:scene3d>
        <a:sp3d prstMaterial="metal">
          <a:bevelT w="88900" h="88900"/>
        </a:sp3d>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a:solidFill>
                <a:schemeClr val="tx1"/>
              </a:solidFill>
            </a:rPr>
            <a:t>Terminologies</a:t>
          </a:r>
        </a:p>
      </dsp:txBody>
      <dsp:txXfrm>
        <a:off x="398605" y="398812"/>
        <a:ext cx="1924352" cy="1924352"/>
      </dsp:txXfrm>
    </dsp:sp>
  </dsp:spTree>
</dsp:drawing>
</file>

<file path=ppt/diagrams/layout1.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9/14/2023</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9/14/2023</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514127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13</a:t>
            </a:fld>
            <a:endParaRPr lang="en-US"/>
          </a:p>
        </p:txBody>
      </p:sp>
    </p:spTree>
    <p:extLst>
      <p:ext uri="{BB962C8B-B14F-4D97-AF65-F5344CB8AC3E}">
        <p14:creationId xmlns:p14="http://schemas.microsoft.com/office/powerpoint/2010/main" val="3223665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14</a:t>
            </a:fld>
            <a:endParaRPr lang="en-US"/>
          </a:p>
        </p:txBody>
      </p:sp>
    </p:spTree>
    <p:extLst>
      <p:ext uri="{BB962C8B-B14F-4D97-AF65-F5344CB8AC3E}">
        <p14:creationId xmlns:p14="http://schemas.microsoft.com/office/powerpoint/2010/main" val="51575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15</a:t>
            </a:fld>
            <a:endParaRPr lang="en-US"/>
          </a:p>
        </p:txBody>
      </p:sp>
    </p:spTree>
    <p:extLst>
      <p:ext uri="{BB962C8B-B14F-4D97-AF65-F5344CB8AC3E}">
        <p14:creationId xmlns:p14="http://schemas.microsoft.com/office/powerpoint/2010/main" val="144550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16</a:t>
            </a:fld>
            <a:endParaRPr lang="en-US"/>
          </a:p>
        </p:txBody>
      </p:sp>
    </p:spTree>
    <p:extLst>
      <p:ext uri="{BB962C8B-B14F-4D97-AF65-F5344CB8AC3E}">
        <p14:creationId xmlns:p14="http://schemas.microsoft.com/office/powerpoint/2010/main" val="997111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1859829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3638964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19</a:t>
            </a:fld>
            <a:endParaRPr lang="en-US"/>
          </a:p>
        </p:txBody>
      </p:sp>
    </p:spTree>
    <p:extLst>
      <p:ext uri="{BB962C8B-B14F-4D97-AF65-F5344CB8AC3E}">
        <p14:creationId xmlns:p14="http://schemas.microsoft.com/office/powerpoint/2010/main" val="3187181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20</a:t>
            </a:fld>
            <a:endParaRPr lang="en-US"/>
          </a:p>
        </p:txBody>
      </p:sp>
    </p:spTree>
    <p:extLst>
      <p:ext uri="{BB962C8B-B14F-4D97-AF65-F5344CB8AC3E}">
        <p14:creationId xmlns:p14="http://schemas.microsoft.com/office/powerpoint/2010/main" val="1476090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6442306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22</a:t>
            </a:fld>
            <a:endParaRPr lang="en-US"/>
          </a:p>
        </p:txBody>
      </p:sp>
    </p:spTree>
    <p:extLst>
      <p:ext uri="{BB962C8B-B14F-4D97-AF65-F5344CB8AC3E}">
        <p14:creationId xmlns:p14="http://schemas.microsoft.com/office/powerpoint/2010/main" val="1698627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10264063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23</a:t>
            </a:fld>
            <a:endParaRPr lang="en-US"/>
          </a:p>
        </p:txBody>
      </p:sp>
    </p:spTree>
    <p:extLst>
      <p:ext uri="{BB962C8B-B14F-4D97-AF65-F5344CB8AC3E}">
        <p14:creationId xmlns:p14="http://schemas.microsoft.com/office/powerpoint/2010/main" val="29607360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24</a:t>
            </a:fld>
            <a:endParaRPr lang="en-US"/>
          </a:p>
        </p:txBody>
      </p:sp>
    </p:spTree>
    <p:extLst>
      <p:ext uri="{BB962C8B-B14F-4D97-AF65-F5344CB8AC3E}">
        <p14:creationId xmlns:p14="http://schemas.microsoft.com/office/powerpoint/2010/main" val="24740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25</a:t>
            </a:fld>
            <a:endParaRPr lang="en-US"/>
          </a:p>
        </p:txBody>
      </p:sp>
    </p:spTree>
    <p:extLst>
      <p:ext uri="{BB962C8B-B14F-4D97-AF65-F5344CB8AC3E}">
        <p14:creationId xmlns:p14="http://schemas.microsoft.com/office/powerpoint/2010/main" val="2579698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1529448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27</a:t>
            </a:fld>
            <a:endParaRPr lang="en-US"/>
          </a:p>
        </p:txBody>
      </p:sp>
    </p:spTree>
    <p:extLst>
      <p:ext uri="{BB962C8B-B14F-4D97-AF65-F5344CB8AC3E}">
        <p14:creationId xmlns:p14="http://schemas.microsoft.com/office/powerpoint/2010/main" val="24849683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28</a:t>
            </a:fld>
            <a:endParaRPr lang="en-US"/>
          </a:p>
        </p:txBody>
      </p:sp>
    </p:spTree>
    <p:extLst>
      <p:ext uri="{BB962C8B-B14F-4D97-AF65-F5344CB8AC3E}">
        <p14:creationId xmlns:p14="http://schemas.microsoft.com/office/powerpoint/2010/main" val="32409396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29</a:t>
            </a:fld>
            <a:endParaRPr lang="en-US"/>
          </a:p>
        </p:txBody>
      </p:sp>
    </p:spTree>
    <p:extLst>
      <p:ext uri="{BB962C8B-B14F-4D97-AF65-F5344CB8AC3E}">
        <p14:creationId xmlns:p14="http://schemas.microsoft.com/office/powerpoint/2010/main" val="1313224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30</a:t>
            </a:fld>
            <a:endParaRPr lang="en-US"/>
          </a:p>
        </p:txBody>
      </p:sp>
    </p:spTree>
    <p:extLst>
      <p:ext uri="{BB962C8B-B14F-4D97-AF65-F5344CB8AC3E}">
        <p14:creationId xmlns:p14="http://schemas.microsoft.com/office/powerpoint/2010/main" val="3808443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31</a:t>
            </a:fld>
            <a:endParaRPr lang="en-US"/>
          </a:p>
        </p:txBody>
      </p:sp>
    </p:spTree>
    <p:extLst>
      <p:ext uri="{BB962C8B-B14F-4D97-AF65-F5344CB8AC3E}">
        <p14:creationId xmlns:p14="http://schemas.microsoft.com/office/powerpoint/2010/main" val="33201662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32</a:t>
            </a:fld>
            <a:endParaRPr lang="en-US"/>
          </a:p>
        </p:txBody>
      </p:sp>
    </p:spTree>
    <p:extLst>
      <p:ext uri="{BB962C8B-B14F-4D97-AF65-F5344CB8AC3E}">
        <p14:creationId xmlns:p14="http://schemas.microsoft.com/office/powerpoint/2010/main" val="142241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2162299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33</a:t>
            </a:fld>
            <a:endParaRPr lang="en-US"/>
          </a:p>
        </p:txBody>
      </p:sp>
    </p:spTree>
    <p:extLst>
      <p:ext uri="{BB962C8B-B14F-4D97-AF65-F5344CB8AC3E}">
        <p14:creationId xmlns:p14="http://schemas.microsoft.com/office/powerpoint/2010/main" val="12341936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0201798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22443493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1927862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816430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4719268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9774599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576876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pPr marL="0" marR="0" lvl="0" indent="0" algn="r" defTabSz="121917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121917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16668305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44</a:t>
            </a:fld>
            <a:endParaRPr lang="en-US"/>
          </a:p>
        </p:txBody>
      </p:sp>
    </p:spTree>
    <p:extLst>
      <p:ext uri="{BB962C8B-B14F-4D97-AF65-F5344CB8AC3E}">
        <p14:creationId xmlns:p14="http://schemas.microsoft.com/office/powerpoint/2010/main" val="31437570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18432701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45</a:t>
            </a:fld>
            <a:endParaRPr lang="en-US"/>
          </a:p>
        </p:txBody>
      </p:sp>
    </p:spTree>
    <p:extLst>
      <p:ext uri="{BB962C8B-B14F-4D97-AF65-F5344CB8AC3E}">
        <p14:creationId xmlns:p14="http://schemas.microsoft.com/office/powerpoint/2010/main" val="996576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46</a:t>
            </a:fld>
            <a:endParaRPr lang="en-US"/>
          </a:p>
        </p:txBody>
      </p:sp>
    </p:spTree>
    <p:extLst>
      <p:ext uri="{BB962C8B-B14F-4D97-AF65-F5344CB8AC3E}">
        <p14:creationId xmlns:p14="http://schemas.microsoft.com/office/powerpoint/2010/main" val="4003776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47</a:t>
            </a:fld>
            <a:endParaRPr lang="en-US"/>
          </a:p>
        </p:txBody>
      </p:sp>
    </p:spTree>
    <p:extLst>
      <p:ext uri="{BB962C8B-B14F-4D97-AF65-F5344CB8AC3E}">
        <p14:creationId xmlns:p14="http://schemas.microsoft.com/office/powerpoint/2010/main" val="41046182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48</a:t>
            </a:fld>
            <a:endParaRPr lang="en-US"/>
          </a:p>
        </p:txBody>
      </p:sp>
    </p:spTree>
    <p:extLst>
      <p:ext uri="{BB962C8B-B14F-4D97-AF65-F5344CB8AC3E}">
        <p14:creationId xmlns:p14="http://schemas.microsoft.com/office/powerpoint/2010/main" val="4036039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49</a:t>
            </a:fld>
            <a:endParaRPr lang="en-US"/>
          </a:p>
        </p:txBody>
      </p:sp>
    </p:spTree>
    <p:extLst>
      <p:ext uri="{BB962C8B-B14F-4D97-AF65-F5344CB8AC3E}">
        <p14:creationId xmlns:p14="http://schemas.microsoft.com/office/powerpoint/2010/main" val="24610596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51</a:t>
            </a:fld>
            <a:endParaRPr lang="en-US"/>
          </a:p>
        </p:txBody>
      </p:sp>
    </p:spTree>
    <p:extLst>
      <p:ext uri="{BB962C8B-B14F-4D97-AF65-F5344CB8AC3E}">
        <p14:creationId xmlns:p14="http://schemas.microsoft.com/office/powerpoint/2010/main" val="35621216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52</a:t>
            </a:fld>
            <a:endParaRPr lang="en-US"/>
          </a:p>
        </p:txBody>
      </p:sp>
    </p:spTree>
    <p:extLst>
      <p:ext uri="{BB962C8B-B14F-4D97-AF65-F5344CB8AC3E}">
        <p14:creationId xmlns:p14="http://schemas.microsoft.com/office/powerpoint/2010/main" val="17047585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53</a:t>
            </a:fld>
            <a:endParaRPr lang="en-US"/>
          </a:p>
        </p:txBody>
      </p:sp>
    </p:spTree>
    <p:extLst>
      <p:ext uri="{BB962C8B-B14F-4D97-AF65-F5344CB8AC3E}">
        <p14:creationId xmlns:p14="http://schemas.microsoft.com/office/powerpoint/2010/main" val="1752406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2554790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1474376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529921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11</a:t>
            </a:fld>
            <a:endParaRPr lang="en-US"/>
          </a:p>
        </p:txBody>
      </p:sp>
    </p:spTree>
    <p:extLst>
      <p:ext uri="{BB962C8B-B14F-4D97-AF65-F5344CB8AC3E}">
        <p14:creationId xmlns:p14="http://schemas.microsoft.com/office/powerpoint/2010/main" val="3087333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12</a:t>
            </a:fld>
            <a:endParaRPr lang="en-US"/>
          </a:p>
        </p:txBody>
      </p:sp>
    </p:spTree>
    <p:extLst>
      <p:ext uri="{BB962C8B-B14F-4D97-AF65-F5344CB8AC3E}">
        <p14:creationId xmlns:p14="http://schemas.microsoft.com/office/powerpoint/2010/main" val="1250867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3.xml"/><Relationship Id="rId1" Type="http://schemas.openxmlformats.org/officeDocument/2006/relationships/tags" Target="../tags/tag5.xml"/><Relationship Id="rId4" Type="http://schemas.openxmlformats.org/officeDocument/2006/relationships/image" Target="../media/image3.emf"/></Relationships>
</file>

<file path=ppt/slideLayouts/_rels/slideLayout8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3.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3.emf"/></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3.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10455783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287951509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9" name="TextBox 8"/>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8868815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83856764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8" name="TextBox 17"/>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9" name="TextBox 18"/>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6737543"/>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52248670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2510221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51087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6397904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8109111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27264712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783079461"/>
      </p:ext>
    </p:extLst>
  </p:cSld>
  <p:clrMapOvr>
    <a:masterClrMapping/>
  </p:clrMapOvr>
  <p:transition>
    <p:fade/>
  </p:transition>
  <p:extLst>
    <p:ext uri="{DCECCB84-F9BA-43D5-87BE-67443E8EF086}">
      <p15:sldGuideLst xmlns:p15="http://schemas.microsoft.com/office/powerpoint/2012/main">
        <p15:guide id="1" orient="horz" pos="4088"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27789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2970294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1508164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4289120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031036312"/>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1794662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20028567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9027477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980198571"/>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930325268"/>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12122202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70504324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39556094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2819593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423940897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9756138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3586747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91243073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501653"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404437087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16708949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227870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527611538"/>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23936"/>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Title Slide -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bg1"/>
                </a:solidFill>
              </a:defRPr>
            </a:lvl1pPr>
            <a:lvl2pPr marL="0" indent="0" algn="l">
              <a:buNone/>
              <a:defRPr sz="1600" b="0">
                <a:solidFill>
                  <a:schemeClr val="bg1"/>
                </a:solidFill>
              </a:defRPr>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22" name="Group 21"/>
          <p:cNvGrpSpPr>
            <a:grpSpLocks noChangeAspect="1"/>
          </p:cNvGrpSpPr>
          <p:nvPr userDrawn="1"/>
        </p:nvGrpSpPr>
        <p:grpSpPr>
          <a:xfrm>
            <a:off x="469900" y="457761"/>
            <a:ext cx="1998000" cy="374400"/>
            <a:chOff x="398463" y="404813"/>
            <a:chExt cx="1627187" cy="307976"/>
          </a:xfrm>
          <a:solidFill>
            <a:schemeClr val="tx1"/>
          </a:solidFill>
        </p:grpSpPr>
        <p:sp>
          <p:nvSpPr>
            <p:cNvPr id="23"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3"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114099614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Title Slide - White">
    <p:bg bwMode="gray">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800" b="1">
                <a:solidFill>
                  <a:schemeClr val="tx1"/>
                </a:solidFill>
              </a:defRPr>
            </a:lvl1pPr>
            <a:lvl2pPr marL="0" indent="0" algn="l">
              <a:buNone/>
              <a:defRPr sz="1600" b="0"/>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title style</a:t>
            </a:r>
          </a:p>
          <a:p>
            <a:pPr lvl="1"/>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9" name="Group 18"/>
          <p:cNvGrpSpPr>
            <a:grpSpLocks noChangeAspect="1"/>
          </p:cNvGrpSpPr>
          <p:nvPr userDrawn="1"/>
        </p:nvGrpSpPr>
        <p:grpSpPr>
          <a:xfrm>
            <a:off x="475325" y="457200"/>
            <a:ext cx="1998000" cy="374400"/>
            <a:chOff x="398463" y="404813"/>
            <a:chExt cx="1627187" cy="307976"/>
          </a:xfrm>
          <a:solidFill>
            <a:schemeClr val="tx1"/>
          </a:solidFill>
        </p:grpSpPr>
        <p:sp>
          <p:nvSpPr>
            <p:cNvPr id="20"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30" name="Picture Placeholder 8"/>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Tree>
    <p:extLst>
      <p:ext uri="{BB962C8B-B14F-4D97-AF65-F5344CB8AC3E}">
        <p14:creationId xmlns:p14="http://schemas.microsoft.com/office/powerpoint/2010/main" val="2252011032"/>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Black">
    <p:bg bwMode="gray">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0150" y="153045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200" y="5845180"/>
            <a:ext cx="5592011"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200" y="6362699"/>
            <a:ext cx="5594349" cy="298451"/>
          </a:xfrm>
          <a:prstGeom prst="rect">
            <a:avLst/>
          </a:prstGeom>
        </p:spPr>
        <p:txBody>
          <a:bodyPr/>
          <a:lstStyle>
            <a:lvl1pPr>
              <a:spcAft>
                <a:spcPts val="0"/>
              </a:spcAft>
              <a:defRPr sz="105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0362855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Title Slide - Circl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gray">
          <a:xfrm>
            <a:off x="4212000" y="1530000"/>
            <a:ext cx="3780000" cy="3780000"/>
          </a:xfrm>
          <a:prstGeom prst="ellipse">
            <a:avLst/>
          </a:prstGeom>
          <a:ln w="25400">
            <a:solidFill>
              <a:schemeClr val="accent1"/>
            </a:solidFill>
          </a:ln>
        </p:spPr>
        <p:txBody>
          <a:bodyPr lIns="108000" tIns="108000" rIns="108000" bIns="108000" anchor="ctr" anchorCtr="0">
            <a:normAutofit/>
          </a:bodyPr>
          <a:lstStyle>
            <a:lvl1pPr algn="ctr">
              <a:lnSpc>
                <a:spcPts val="3800"/>
              </a:lnSpc>
              <a:defRPr sz="3200" b="0">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Subtitle 2"/>
          <p:cNvSpPr>
            <a:spLocks noGrp="1"/>
          </p:cNvSpPr>
          <p:nvPr>
            <p:ph type="subTitle" idx="1"/>
          </p:nvPr>
        </p:nvSpPr>
        <p:spPr bwMode="gray">
          <a:xfrm>
            <a:off x="475327" y="5845180"/>
            <a:ext cx="5594348" cy="505645"/>
          </a:xfrm>
          <a:prstGeom prst="rect">
            <a:avLst/>
          </a:prstGeom>
        </p:spPr>
        <p:txBody>
          <a:bodyPr lIns="0" tIns="0" rIns="0" bIns="0" anchor="b" anchorCtr="0">
            <a:noAutofit/>
          </a:bodyPr>
          <a:lstStyle>
            <a:lvl1pPr marL="0" indent="0" algn="l">
              <a:lnSpc>
                <a:spcPct val="100000"/>
              </a:lnSpc>
              <a:spcAft>
                <a:spcPts val="0"/>
              </a:spcAft>
              <a:buNone/>
              <a:defRPr sz="1600">
                <a:solidFill>
                  <a:schemeClr val="tx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en-US" noProof="0"/>
              <a:t>Click to edit Master subtitle style</a:t>
            </a:r>
          </a:p>
        </p:txBody>
      </p:sp>
      <p:sp>
        <p:nvSpPr>
          <p:cNvPr id="5" name="Text Placeholder 4"/>
          <p:cNvSpPr>
            <a:spLocks noGrp="1"/>
          </p:cNvSpPr>
          <p:nvPr>
            <p:ph type="body" sz="quarter" idx="10"/>
          </p:nvPr>
        </p:nvSpPr>
        <p:spPr>
          <a:xfrm>
            <a:off x="475325" y="6362699"/>
            <a:ext cx="5594349" cy="298451"/>
          </a:xfrm>
          <a:prstGeom prst="rect">
            <a:avLst/>
          </a:prstGeom>
        </p:spPr>
        <p:txBody>
          <a:bodyPr>
            <a:noAutofit/>
          </a:bodyPr>
          <a:lstStyle>
            <a:lvl1pPr>
              <a:spcAft>
                <a:spcPts val="0"/>
              </a:spcAft>
              <a:defRPr sz="105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Edit Master text styles</a:t>
            </a:r>
          </a:p>
        </p:txBody>
      </p:sp>
      <p:grpSp>
        <p:nvGrpSpPr>
          <p:cNvPr id="16" name="Group 15"/>
          <p:cNvGrpSpPr>
            <a:grpSpLocks noChangeAspect="1"/>
          </p:cNvGrpSpPr>
          <p:nvPr userDrawn="1"/>
        </p:nvGrpSpPr>
        <p:grpSpPr>
          <a:xfrm>
            <a:off x="475325" y="457200"/>
            <a:ext cx="1998000" cy="374400"/>
            <a:chOff x="398463" y="404813"/>
            <a:chExt cx="1627187" cy="307976"/>
          </a:xfrm>
          <a:solidFill>
            <a:schemeClr val="tx1"/>
          </a:solidFill>
        </p:grpSpPr>
        <p:sp>
          <p:nvSpPr>
            <p:cNvPr id="17" name="Oval 5"/>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Rectangle 7"/>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65922753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85371840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61637503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6723784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112204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40737163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0213"/>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899" y="3423545"/>
            <a:ext cx="10418235"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210457412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1" y="1705668"/>
            <a:ext cx="10418233" cy="1592403"/>
          </a:xfrm>
        </p:spPr>
        <p:txBody>
          <a:bodyPr anchor="b"/>
          <a:lstStyle>
            <a:lvl1pPr>
              <a:lnSpc>
                <a:spcPct val="95000"/>
              </a:lnSpc>
              <a:defRPr sz="385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541000" cy="1566532"/>
          </a:xfrm>
        </p:spPr>
        <p:txBody>
          <a:bodyPr lIns="0" tIns="0" rIns="0" bIns="0">
            <a:noAutofit/>
          </a:bodyPr>
          <a:lstStyle>
            <a:lvl1pPr marL="0" indent="0">
              <a:lnSpc>
                <a:spcPct val="95000"/>
              </a:lnSpc>
              <a:spcAft>
                <a:spcPts val="0"/>
              </a:spcAft>
              <a:buNone/>
              <a:defRPr sz="385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Tree>
    <p:extLst>
      <p:ext uri="{BB962C8B-B14F-4D97-AF65-F5344CB8AC3E}">
        <p14:creationId xmlns:p14="http://schemas.microsoft.com/office/powerpoint/2010/main" val="14711069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green">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9" name="TextBox 8"/>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3" name="TextBox 12"/>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66168763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Key statement dark blue">
    <p:bg>
      <p:bgPr>
        <a:solidFill>
          <a:schemeClr val="accent4"/>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78896533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Key statement teal">
    <p:bg>
      <p:bgPr>
        <a:solidFill>
          <a:schemeClr val="accent5"/>
        </a:solidFill>
        <a:effectLst/>
      </p:bgPr>
    </p:bg>
    <p:spTree>
      <p:nvGrpSpPr>
        <p:cNvPr id="1" name=""/>
        <p:cNvGrpSpPr/>
        <p:nvPr/>
      </p:nvGrpSpPr>
      <p:grpSpPr>
        <a:xfrm>
          <a:off x="0" y="0"/>
          <a:ext cx="0" cy="0"/>
          <a:chOff x="0" y="0"/>
          <a:chExt cx="0" cy="0"/>
        </a:xfrm>
      </p:grpSpPr>
      <p:sp>
        <p:nvSpPr>
          <p:cNvPr id="17"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8" name="TextBox 17"/>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9" name="TextBox 18"/>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0" name="TextBox 19"/>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320007403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28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
        <p:nvSpPr>
          <p:cNvPr id="14" name="TextBox 13"/>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6" name="TextBox 15"/>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98195208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18745141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558145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604867" y="1700213"/>
            <a:ext cx="6117233" cy="4598988"/>
          </a:xfrm>
        </p:spPr>
        <p:txBody>
          <a:bodyPr/>
          <a:lstStyle/>
          <a:p>
            <a:r>
              <a:rPr lang="en-US" noProof="0"/>
              <a:t>Click icon to add picture</a:t>
            </a:r>
          </a:p>
        </p:txBody>
      </p:sp>
      <p:sp>
        <p:nvSpPr>
          <p:cNvPr id="6" name="Content Placeholder 3"/>
          <p:cNvSpPr>
            <a:spLocks noGrp="1"/>
          </p:cNvSpPr>
          <p:nvPr>
            <p:ph sz="quarter" idx="10"/>
          </p:nvPr>
        </p:nvSpPr>
        <p:spPr>
          <a:xfrm>
            <a:off x="469900" y="1665290"/>
            <a:ext cx="4333663" cy="4633911"/>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0666198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1387225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5649391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green">
    <p:bg bwMode="gray">
      <p:bgPr>
        <a:solidFill>
          <a:schemeClr val="accent2"/>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764826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ubtitle &amp; 1 column - large">
    <p:spTree>
      <p:nvGrpSpPr>
        <p:cNvPr id="1" name=""/>
        <p:cNvGrpSpPr/>
        <p:nvPr/>
      </p:nvGrpSpPr>
      <p:grpSpPr>
        <a:xfrm>
          <a:off x="0" y="0"/>
          <a:ext cx="0" cy="0"/>
          <a:chOff x="0" y="0"/>
          <a:chExt cx="0" cy="0"/>
        </a:xfrm>
      </p:grpSpPr>
      <p:sp>
        <p:nvSpPr>
          <p:cNvPr id="8" name="Text Placeholder 18"/>
          <p:cNvSpPr>
            <a:spLocks noGrp="1"/>
          </p:cNvSpPr>
          <p:nvPr>
            <p:ph idx="1"/>
          </p:nvPr>
        </p:nvSpPr>
        <p:spPr>
          <a:xfrm>
            <a:off x="469900" y="1676402"/>
            <a:ext cx="11252200" cy="4622799"/>
          </a:xfrm>
          <a:prstGeom prst="rect">
            <a:avLst/>
          </a:prstGeom>
        </p:spPr>
        <p:txBody>
          <a:bodyPr vert="horz" lIns="0" tIns="0" rIns="0" bIns="0" rtlCol="0">
            <a:noAutofit/>
          </a:bodyPr>
          <a:lstStyle>
            <a:lvl1pPr>
              <a:defRPr sz="1600"/>
            </a:lvl1pPr>
            <a:lvl2pPr>
              <a:defRPr sz="1600"/>
            </a:lvl2pPr>
            <a:lvl3pPr>
              <a:defRPr sz="1600"/>
            </a:lvl3pPr>
            <a:lvl4pPr>
              <a:defRPr sz="1600"/>
            </a:lvl4pPr>
            <a:lvl5pPr>
              <a:defRPr sz="160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64252261"/>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4581"/>
            <a:ext cx="11252200" cy="3928209"/>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59816"/>
            <a:ext cx="11252200" cy="357187"/>
          </a:xfrm>
        </p:spPr>
        <p:txBody>
          <a:bodyPr/>
          <a:lstStyle/>
          <a:p>
            <a:pPr lvl="0"/>
            <a:r>
              <a:rPr lang="en-US" noProof="0"/>
              <a:t>Edit Master text styles</a:t>
            </a:r>
          </a:p>
        </p:txBody>
      </p:sp>
      <p:sp>
        <p:nvSpPr>
          <p:cNvPr id="1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7"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8"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250073878"/>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468000" y="2051999"/>
            <a:ext cx="3600000" cy="3930791"/>
          </a:xfrm>
          <a:prstGeom prst="rect">
            <a:avLst/>
          </a:prstGeom>
        </p:spPr>
        <p:txBody>
          <a:bodyPr/>
          <a:lstStyle/>
          <a:p>
            <a:r>
              <a:rPr lang="en-US" noProof="0"/>
              <a:t>Click icon to add chart</a:t>
            </a:r>
          </a:p>
        </p:txBody>
      </p:sp>
      <p:sp>
        <p:nvSpPr>
          <p:cNvPr id="18" name="Text Placeholder 8"/>
          <p:cNvSpPr>
            <a:spLocks noGrp="1"/>
          </p:cNvSpPr>
          <p:nvPr>
            <p:ph type="body" sz="quarter" idx="18"/>
          </p:nvPr>
        </p:nvSpPr>
        <p:spPr>
          <a:xfrm>
            <a:off x="468000" y="1665289"/>
            <a:ext cx="3600000" cy="392112"/>
          </a:xfrm>
        </p:spPr>
        <p:txBody>
          <a:bodyPr/>
          <a:lstStyle/>
          <a:p>
            <a:pPr lvl="0"/>
            <a:r>
              <a:rPr lang="en-US" noProof="0"/>
              <a:t>Edit Master text styles</a:t>
            </a:r>
          </a:p>
        </p:txBody>
      </p:sp>
      <p:sp>
        <p:nvSpPr>
          <p:cNvPr id="7" name="Chart Placeholder 3"/>
          <p:cNvSpPr>
            <a:spLocks noGrp="1"/>
          </p:cNvSpPr>
          <p:nvPr>
            <p:ph type="chart" sz="quarter" idx="19"/>
          </p:nvPr>
        </p:nvSpPr>
        <p:spPr>
          <a:xfrm>
            <a:off x="4296000" y="2051998"/>
            <a:ext cx="3600000" cy="3930791"/>
          </a:xfrm>
          <a:prstGeom prst="rect">
            <a:avLst/>
          </a:prstGeom>
        </p:spPr>
        <p:txBody>
          <a:bodyPr/>
          <a:lstStyle/>
          <a:p>
            <a:r>
              <a:rPr lang="en-US" noProof="0"/>
              <a:t>Click icon to add chart</a:t>
            </a:r>
          </a:p>
        </p:txBody>
      </p:sp>
      <p:sp>
        <p:nvSpPr>
          <p:cNvPr id="8" name="Text Placeholder 8"/>
          <p:cNvSpPr>
            <a:spLocks noGrp="1"/>
          </p:cNvSpPr>
          <p:nvPr>
            <p:ph type="body" sz="quarter" idx="20"/>
          </p:nvPr>
        </p:nvSpPr>
        <p:spPr>
          <a:xfrm>
            <a:off x="4296003" y="1665288"/>
            <a:ext cx="3600000" cy="392112"/>
          </a:xfrm>
        </p:spPr>
        <p:txBody>
          <a:bodyPr/>
          <a:lstStyle/>
          <a:p>
            <a:pPr lvl="0"/>
            <a:r>
              <a:rPr lang="en-US" noProof="0"/>
              <a:t>Edit Master text styles</a:t>
            </a:r>
          </a:p>
        </p:txBody>
      </p:sp>
      <p:sp>
        <p:nvSpPr>
          <p:cNvPr id="9" name="Chart Placeholder 3"/>
          <p:cNvSpPr>
            <a:spLocks noGrp="1"/>
          </p:cNvSpPr>
          <p:nvPr>
            <p:ph type="chart" sz="quarter" idx="21"/>
          </p:nvPr>
        </p:nvSpPr>
        <p:spPr>
          <a:xfrm>
            <a:off x="8086960" y="2051999"/>
            <a:ext cx="3600000" cy="3930791"/>
          </a:xfrm>
          <a:prstGeom prst="rect">
            <a:avLst/>
          </a:prstGeom>
        </p:spPr>
        <p:txBody>
          <a:bodyPr/>
          <a:lstStyle/>
          <a:p>
            <a:r>
              <a:rPr lang="en-US" noProof="0"/>
              <a:t>Click icon to add chart</a:t>
            </a:r>
          </a:p>
        </p:txBody>
      </p:sp>
      <p:sp>
        <p:nvSpPr>
          <p:cNvPr id="10" name="Text Placeholder 8"/>
          <p:cNvSpPr>
            <a:spLocks noGrp="1"/>
          </p:cNvSpPr>
          <p:nvPr>
            <p:ph type="body" sz="quarter" idx="22"/>
          </p:nvPr>
        </p:nvSpPr>
        <p:spPr>
          <a:xfrm>
            <a:off x="8086959" y="1659145"/>
            <a:ext cx="3600000" cy="398256"/>
          </a:xfrm>
        </p:spPr>
        <p:txBody>
          <a:bodyPr/>
          <a:lstStyle/>
          <a:p>
            <a:pPr lvl="0"/>
            <a:r>
              <a:rPr lang="en-US" noProof="0"/>
              <a:t>Edit Master text styles</a:t>
            </a:r>
          </a:p>
        </p:txBody>
      </p:sp>
      <p:sp>
        <p:nvSpPr>
          <p:cNvPr id="11"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3"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83850768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468000" y="1665288"/>
            <a:ext cx="5328000" cy="4622507"/>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94100" y="1656000"/>
            <a:ext cx="5328000" cy="4631795"/>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456676590"/>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 columns - large">
    <p:spTree>
      <p:nvGrpSpPr>
        <p:cNvPr id="1" name=""/>
        <p:cNvGrpSpPr/>
        <p:nvPr/>
      </p:nvGrpSpPr>
      <p:grpSpPr>
        <a:xfrm>
          <a:off x="0" y="0"/>
          <a:ext cx="0" cy="0"/>
          <a:chOff x="0" y="0"/>
          <a:chExt cx="0" cy="0"/>
        </a:xfrm>
      </p:grpSpPr>
      <p:sp>
        <p:nvSpPr>
          <p:cNvPr id="11" name="Content Placeholder 3"/>
          <p:cNvSpPr>
            <a:spLocks noGrp="1"/>
          </p:cNvSpPr>
          <p:nvPr>
            <p:ph sz="quarter" idx="10"/>
          </p:nvPr>
        </p:nvSpPr>
        <p:spPr>
          <a:xfrm>
            <a:off x="4699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Placeholder 3"/>
          <p:cNvSpPr>
            <a:spLocks noGrp="1"/>
          </p:cNvSpPr>
          <p:nvPr>
            <p:ph sz="quarter" idx="20"/>
          </p:nvPr>
        </p:nvSpPr>
        <p:spPr>
          <a:xfrm>
            <a:off x="6394100" y="1665288"/>
            <a:ext cx="5328000" cy="4633912"/>
          </a:xfrm>
          <a:prstGeom prst="rect">
            <a:avLst/>
          </a:prstGeom>
        </p:spPr>
        <p:txBody>
          <a:bodyPr>
            <a:noAutofit/>
          </a:bodyPr>
          <a:lstStyle>
            <a:lvl1pPr>
              <a:tabLst>
                <a:tab pos="6705432" algn="r"/>
              </a:tabLst>
              <a:defRPr sz="1600"/>
            </a:lvl1pPr>
            <a:lvl2pPr>
              <a:tabLst>
                <a:tab pos="6705432" algn="r"/>
              </a:tabLst>
              <a:defRPr sz="1600"/>
            </a:lvl2pPr>
            <a:lvl3pPr>
              <a:tabLst>
                <a:tab pos="6705432" algn="r"/>
              </a:tabLst>
              <a:defRPr sz="1600"/>
            </a:lvl3pPr>
            <a:lvl4pPr>
              <a:tabLst>
                <a:tab pos="6705432" algn="r"/>
              </a:tabLst>
              <a:defRPr sz="1600"/>
            </a:lvl4pPr>
            <a:lvl5pPr>
              <a:tabLst>
                <a:tab pos="6705432" algn="r"/>
              </a:tabLst>
              <a:defRPr sz="1000" baseline="0"/>
            </a:lvl5pPr>
            <a:lvl6pPr>
              <a:defRPr sz="2133"/>
            </a:lvl6pPr>
            <a:lvl7pPr>
              <a:defRPr sz="2133"/>
            </a:lvl7pPr>
            <a:lvl8pPr>
              <a:defRPr sz="2133"/>
            </a:lvl8pPr>
            <a:lvl9pPr>
              <a:defRPr sz="2133"/>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71434075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469900" y="1665288"/>
            <a:ext cx="5480400" cy="4317502"/>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4" y="1655763"/>
            <a:ext cx="5482516" cy="420687"/>
          </a:xfrm>
        </p:spPr>
        <p:txBody>
          <a:bodyPr>
            <a:noAutofit/>
          </a:bodyPr>
          <a:lstStyle/>
          <a:p>
            <a:pPr lvl="0"/>
            <a:r>
              <a:rPr lang="en-US" noProof="0"/>
              <a:t>Edit Master text styles</a:t>
            </a:r>
          </a:p>
        </p:txBody>
      </p:sp>
      <p:sp>
        <p:nvSpPr>
          <p:cNvPr id="9"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2"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80750314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239584" y="2125013"/>
            <a:ext cx="5482516" cy="3857777"/>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239585" y="1654028"/>
            <a:ext cx="5482516" cy="420687"/>
          </a:xfrm>
        </p:spPr>
        <p:txBody>
          <a:bodyPr>
            <a:noAutofit/>
          </a:bodyPr>
          <a:lstStyle/>
          <a:p>
            <a:pPr lvl="0"/>
            <a:r>
              <a:rPr lang="en-US" noProof="0"/>
              <a:t>Edit Master text styles</a:t>
            </a:r>
          </a:p>
        </p:txBody>
      </p:sp>
      <p:sp>
        <p:nvSpPr>
          <p:cNvPr id="9" name="Chart Placeholder 2"/>
          <p:cNvSpPr>
            <a:spLocks noGrp="1"/>
          </p:cNvSpPr>
          <p:nvPr>
            <p:ph type="chart" sz="quarter" idx="24"/>
          </p:nvPr>
        </p:nvSpPr>
        <p:spPr>
          <a:xfrm>
            <a:off x="469900" y="2125013"/>
            <a:ext cx="5482517" cy="3857777"/>
          </a:xfrm>
        </p:spPr>
        <p:txBody>
          <a:bodyPr>
            <a:noAutofit/>
          </a:bodyPr>
          <a:lstStyle/>
          <a:p>
            <a:r>
              <a:rPr lang="en-US" noProof="0"/>
              <a:t>Click icon to add chart</a:t>
            </a:r>
          </a:p>
        </p:txBody>
      </p:sp>
      <p:sp>
        <p:nvSpPr>
          <p:cNvPr id="12" name="Text Placeholder 5"/>
          <p:cNvSpPr>
            <a:spLocks noGrp="1"/>
          </p:cNvSpPr>
          <p:nvPr>
            <p:ph type="body" sz="quarter" idx="25"/>
          </p:nvPr>
        </p:nvSpPr>
        <p:spPr>
          <a:xfrm>
            <a:off x="469898" y="1665288"/>
            <a:ext cx="5482517" cy="409427"/>
          </a:xfrm>
        </p:spPr>
        <p:txBody>
          <a:bodyPr>
            <a:noAutofit/>
          </a:bodyPr>
          <a:lstStyle/>
          <a:p>
            <a:pPr lvl="0"/>
            <a:r>
              <a:rPr lang="en-US" noProof="0"/>
              <a:t>Edit Master text styles</a:t>
            </a:r>
          </a:p>
        </p:txBody>
      </p:sp>
      <p:sp>
        <p:nvSpPr>
          <p:cNvPr id="14" name="Text Placeholder 7"/>
          <p:cNvSpPr>
            <a:spLocks noGrp="1"/>
          </p:cNvSpPr>
          <p:nvPr>
            <p:ph type="body" sz="quarter" idx="23"/>
          </p:nvPr>
        </p:nvSpPr>
        <p:spPr>
          <a:xfrm>
            <a:off x="468000" y="5982790"/>
            <a:ext cx="11252201" cy="316411"/>
          </a:xfrm>
        </p:spPr>
        <p:txBody>
          <a:bodyPr>
            <a:noAutofit/>
          </a:bodyPr>
          <a:lstStyle>
            <a:lvl1pPr>
              <a:spcAft>
                <a:spcPts val="0"/>
              </a:spcAft>
              <a:defRPr sz="900"/>
            </a:lvl1pPr>
          </a:lstStyle>
          <a:p>
            <a:pPr lvl="0"/>
            <a:r>
              <a:rPr lang="en-US" noProof="0"/>
              <a:t>Edit Master text styles</a:t>
            </a: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21404449"/>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469900" y="1665289"/>
            <a:ext cx="4431857" cy="4633913"/>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82100" y="1700213"/>
            <a:ext cx="6240000" cy="4598989"/>
          </a:xfrm>
          <a:prstGeom prst="rect">
            <a:avLst/>
          </a:prstGeom>
        </p:spPr>
        <p:txBody>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86187175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058398339"/>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488742" y="1700213"/>
            <a:ext cx="2664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41040" y="1700212"/>
            <a:ext cx="2664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93338" y="1700212"/>
            <a:ext cx="2664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9045636" y="1700212"/>
            <a:ext cx="2664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482363"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207211"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44787" y="3076573"/>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9069636" y="3079742"/>
            <a:ext cx="2640000" cy="3222628"/>
          </a:xfrm>
        </p:spPr>
        <p:txBody>
          <a:bodyPr/>
          <a:lstStyle>
            <a:lvl1pPr>
              <a:defRPr b="1">
                <a:solidFill>
                  <a:schemeClr val="accent1"/>
                </a:solidFill>
              </a:defRPr>
            </a:lvl1pPr>
            <a:lvl2pPr>
              <a:spcAft>
                <a:spcPts val="0"/>
              </a:spcAft>
              <a:defRPr/>
            </a:lvl2pPr>
            <a:lvl3pPr marL="0" indent="0">
              <a:spcAft>
                <a:spcPts val="0"/>
              </a:spcAft>
              <a:buNone/>
              <a:defRPr/>
            </a:lvl3pPr>
            <a:lvl4pPr marL="235194" indent="-235194">
              <a:spcAft>
                <a:spcPts val="0"/>
              </a:spcAft>
              <a:buFont typeface="Arial" panose="020B0604020202020204" pitchFamily="34" charset="0"/>
              <a:buChar char="•"/>
              <a:defRPr/>
            </a:lvl4pPr>
            <a:lvl5pPr marL="475188" indent="-235194">
              <a:spcAft>
                <a:spcPts val="0"/>
              </a:spcAft>
              <a:defRPr baseline="0"/>
            </a:lvl5pPr>
            <a:lvl6pPr marL="475188" indent="-235194">
              <a:spcAft>
                <a:spcPts val="0"/>
              </a:spcAft>
              <a:buFont typeface="Verdana" panose="020B0604030504040204" pitchFamily="34" charset="0"/>
              <a:buChar char="−"/>
              <a:defRPr/>
            </a:lvl6pPr>
            <a:lvl7pPr marL="475188" indent="-235194">
              <a:spcAft>
                <a:spcPts val="0"/>
              </a:spcAft>
              <a:defRPr/>
            </a:lvl7pPr>
            <a:lvl8pPr marL="475188" indent="-235194">
              <a:spcAft>
                <a:spcPts val="0"/>
              </a:spcAft>
              <a:defRPr/>
            </a:lvl8pPr>
            <a:lvl9pPr marL="475188" indent="-235194">
              <a:spcAft>
                <a:spcPts val="0"/>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8"/>
          <p:cNvSpPr>
            <a:spLocks noGrp="1"/>
          </p:cNvSpPr>
          <p:nvPr>
            <p:ph type="body" sz="quarter" idx="21"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18002539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ue">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3"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9" name="TextBox 8"/>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654021458"/>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eam profile 2">
    <p:spTree>
      <p:nvGrpSpPr>
        <p:cNvPr id="1" name=""/>
        <p:cNvGrpSpPr/>
        <p:nvPr/>
      </p:nvGrpSpPr>
      <p:grpSpPr>
        <a:xfrm>
          <a:off x="0" y="0"/>
          <a:ext cx="0" cy="0"/>
          <a:chOff x="0" y="0"/>
          <a:chExt cx="0" cy="0"/>
        </a:xfrm>
      </p:grpSpPr>
      <p:sp>
        <p:nvSpPr>
          <p:cNvPr id="4" name="Rectangle 3"/>
          <p:cNvSpPr/>
          <p:nvPr userDrawn="1"/>
        </p:nvSpPr>
        <p:spPr>
          <a:xfrm>
            <a:off x="47678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6184900" y="170386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Rectangle 6"/>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8" name="Picture Placeholder 11"/>
          <p:cNvSpPr>
            <a:spLocks noGrp="1"/>
          </p:cNvSpPr>
          <p:nvPr>
            <p:ph type="pic" sz="quarter" idx="25"/>
          </p:nvPr>
        </p:nvSpPr>
        <p:spPr>
          <a:xfrm>
            <a:off x="476780" y="1880213"/>
            <a:ext cx="2116800" cy="1591200"/>
          </a:xfrm>
        </p:spPr>
        <p:txBody>
          <a:bodyPr/>
          <a:lstStyle>
            <a:lvl1pPr algn="ctr">
              <a:defRPr/>
            </a:lvl1pPr>
          </a:lstStyle>
          <a:p>
            <a:r>
              <a:rPr lang="en-US" noProof="0"/>
              <a:t>Click icon to add picture</a:t>
            </a:r>
          </a:p>
        </p:txBody>
      </p:sp>
      <p:sp>
        <p:nvSpPr>
          <p:cNvPr id="9" name="Picture Placeholder 11"/>
          <p:cNvSpPr>
            <a:spLocks noGrp="1"/>
          </p:cNvSpPr>
          <p:nvPr>
            <p:ph type="pic" sz="quarter" idx="27"/>
          </p:nvPr>
        </p:nvSpPr>
        <p:spPr>
          <a:xfrm>
            <a:off x="6204097" y="1880212"/>
            <a:ext cx="2116800" cy="1591200"/>
          </a:xfrm>
        </p:spPr>
        <p:txBody>
          <a:bodyPr/>
          <a:lstStyle>
            <a:lvl1pPr algn="ctr">
              <a:defRPr/>
            </a:lvl1pPr>
          </a:lstStyle>
          <a:p>
            <a:r>
              <a:rPr lang="en-US" noProof="0"/>
              <a:t>Click icon to add picture</a:t>
            </a:r>
          </a:p>
        </p:txBody>
      </p:sp>
      <p:sp>
        <p:nvSpPr>
          <p:cNvPr id="10" name="Picture Placeholder 11"/>
          <p:cNvSpPr>
            <a:spLocks noGrp="1"/>
          </p:cNvSpPr>
          <p:nvPr>
            <p:ph type="pic" sz="quarter" idx="29"/>
          </p:nvPr>
        </p:nvSpPr>
        <p:spPr>
          <a:xfrm>
            <a:off x="481779" y="4256211"/>
            <a:ext cx="2116800" cy="1591200"/>
          </a:xfrm>
        </p:spPr>
        <p:txBody>
          <a:bodyPr/>
          <a:lstStyle>
            <a:lvl1pPr algn="ctr">
              <a:defRPr/>
            </a:lvl1pPr>
          </a:lstStyle>
          <a:p>
            <a:r>
              <a:rPr lang="en-US" noProof="0"/>
              <a:t>Click icon to add picture</a:t>
            </a:r>
          </a:p>
        </p:txBody>
      </p:sp>
      <p:sp>
        <p:nvSpPr>
          <p:cNvPr id="11" name="Picture Placeholder 11"/>
          <p:cNvSpPr>
            <a:spLocks noGrp="1"/>
          </p:cNvSpPr>
          <p:nvPr>
            <p:ph type="pic" sz="quarter" idx="31"/>
          </p:nvPr>
        </p:nvSpPr>
        <p:spPr>
          <a:xfrm>
            <a:off x="6204097" y="4256211"/>
            <a:ext cx="2116800" cy="1591200"/>
          </a:xfrm>
        </p:spPr>
        <p:txBody>
          <a:bodyPr/>
          <a:lstStyle>
            <a:lvl1pPr algn="ctr">
              <a:defRPr/>
            </a:lvl1pPr>
          </a:lstStyle>
          <a:p>
            <a:r>
              <a:rPr lang="en-US" noProof="0"/>
              <a:t>Click icon to add picture</a:t>
            </a:r>
          </a:p>
        </p:txBody>
      </p:sp>
      <p:sp>
        <p:nvSpPr>
          <p:cNvPr id="13" name="Text Placeholder 12"/>
          <p:cNvSpPr>
            <a:spLocks noGrp="1"/>
          </p:cNvSpPr>
          <p:nvPr>
            <p:ph type="body" sz="quarter" idx="32"/>
          </p:nvPr>
        </p:nvSpPr>
        <p:spPr>
          <a:xfrm>
            <a:off x="2840780" y="1880213"/>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4" name="Text Placeholder 12"/>
          <p:cNvSpPr>
            <a:spLocks noGrp="1"/>
          </p:cNvSpPr>
          <p:nvPr>
            <p:ph type="body" sz="quarter" idx="33"/>
          </p:nvPr>
        </p:nvSpPr>
        <p:spPr>
          <a:xfrm>
            <a:off x="8550676" y="1880213"/>
            <a:ext cx="3171024"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5" name="Text Placeholder 12"/>
          <p:cNvSpPr>
            <a:spLocks noGrp="1"/>
          </p:cNvSpPr>
          <p:nvPr>
            <p:ph type="body" sz="quarter" idx="34"/>
          </p:nvPr>
        </p:nvSpPr>
        <p:spPr>
          <a:xfrm>
            <a:off x="2802551" y="4256213"/>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6" name="Text Placeholder 12"/>
          <p:cNvSpPr>
            <a:spLocks noGrp="1"/>
          </p:cNvSpPr>
          <p:nvPr>
            <p:ph type="body" sz="quarter" idx="35"/>
          </p:nvPr>
        </p:nvSpPr>
        <p:spPr>
          <a:xfrm>
            <a:off x="8548900" y="4256212"/>
            <a:ext cx="3172800" cy="1944000"/>
          </a:xfrm>
        </p:spPr>
        <p:txBody>
          <a:bodyPr/>
          <a:lstStyle>
            <a:lvl1pPr>
              <a:spcAft>
                <a:spcPts val="0"/>
              </a:spcAft>
              <a:defRPr b="1"/>
            </a:lvl1pPr>
            <a:lvl2pPr>
              <a:spcAft>
                <a:spcPts val="0"/>
              </a:spcAft>
              <a:defRPr b="0"/>
            </a:lvl2pPr>
          </a:lstStyle>
          <a:p>
            <a:pPr lvl="0"/>
            <a:r>
              <a:rPr lang="en-US" noProof="0"/>
              <a:t>Edit Master text styles</a:t>
            </a:r>
          </a:p>
          <a:p>
            <a:pPr lvl="1"/>
            <a:r>
              <a:rPr lang="en-US" noProof="0"/>
              <a:t>Second level</a:t>
            </a:r>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757393678"/>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469900" y="1700213"/>
            <a:ext cx="3627438" cy="2052830"/>
          </a:xfrm>
        </p:spPr>
        <p:txBody>
          <a:bodyPr/>
          <a:lstStyle/>
          <a:p>
            <a:r>
              <a:rPr lang="en-US" noProof="0"/>
              <a:t>Click icon to add picture</a:t>
            </a:r>
          </a:p>
        </p:txBody>
      </p:sp>
      <p:sp>
        <p:nvSpPr>
          <p:cNvPr id="5" name="Picture Placeholder 7"/>
          <p:cNvSpPr>
            <a:spLocks noGrp="1"/>
          </p:cNvSpPr>
          <p:nvPr>
            <p:ph type="pic" sz="quarter" idx="14"/>
          </p:nvPr>
        </p:nvSpPr>
        <p:spPr>
          <a:xfrm>
            <a:off x="8082784" y="1700213"/>
            <a:ext cx="3639316" cy="2059099"/>
          </a:xfrm>
        </p:spPr>
        <p:txBody>
          <a:bodyPr/>
          <a:lstStyle/>
          <a:p>
            <a:r>
              <a:rPr lang="en-US" noProof="0"/>
              <a:t>Click icon to add picture</a:t>
            </a:r>
          </a:p>
        </p:txBody>
      </p:sp>
      <p:sp>
        <p:nvSpPr>
          <p:cNvPr id="6" name="Picture Placeholder 7"/>
          <p:cNvSpPr>
            <a:spLocks noGrp="1"/>
          </p:cNvSpPr>
          <p:nvPr>
            <p:ph type="pic" sz="quarter" idx="15"/>
          </p:nvPr>
        </p:nvSpPr>
        <p:spPr>
          <a:xfrm>
            <a:off x="4284188" y="1700212"/>
            <a:ext cx="3636962" cy="2057767"/>
          </a:xfrm>
        </p:spPr>
        <p:txBody>
          <a:bodyPr/>
          <a:lstStyle/>
          <a:p>
            <a:r>
              <a:rPr lang="en-US" noProof="0"/>
              <a:t>Click icon to add picture</a:t>
            </a:r>
          </a:p>
        </p:txBody>
      </p:sp>
      <p:sp>
        <p:nvSpPr>
          <p:cNvPr id="9" name="Text Placeholder 18"/>
          <p:cNvSpPr>
            <a:spLocks noGrp="1"/>
          </p:cNvSpPr>
          <p:nvPr>
            <p:ph idx="1" hasCustomPrompt="1"/>
          </p:nvPr>
        </p:nvSpPr>
        <p:spPr>
          <a:xfrm>
            <a:off x="469900" y="3832225"/>
            <a:ext cx="3627438" cy="218144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hasCustomPrompt="1"/>
          </p:nvPr>
        </p:nvSpPr>
        <p:spPr>
          <a:xfrm>
            <a:off x="4278313" y="3832224"/>
            <a:ext cx="3636962" cy="2186686"/>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hasCustomPrompt="1"/>
          </p:nvPr>
        </p:nvSpPr>
        <p:spPr>
          <a:xfrm>
            <a:off x="8082784" y="3832224"/>
            <a:ext cx="3639316" cy="2188101"/>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8"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58972275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9243246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6"/>
            <a:ext cx="11252200" cy="3341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14" name="Text Placeholder 8"/>
          <p:cNvSpPr>
            <a:spLocks noGrp="1"/>
          </p:cNvSpPr>
          <p:nvPr>
            <p:ph type="body" sz="quarter" idx="17"/>
          </p:nvPr>
        </p:nvSpPr>
        <p:spPr>
          <a:xfrm>
            <a:off x="469899"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p:cNvSpPr>
            <a:spLocks noGrp="1"/>
          </p:cNvSpPr>
          <p:nvPr>
            <p:ph type="body" sz="quarter" idx="21"/>
          </p:nvPr>
        </p:nvSpPr>
        <p:spPr>
          <a:xfrm>
            <a:off x="6177462" y="1857892"/>
            <a:ext cx="5544000" cy="1695451"/>
          </a:xfrm>
        </p:spPr>
        <p:txBody>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Rectangle 16"/>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8" name="Rectangle 17"/>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9" name="Picture Placeholder 29"/>
          <p:cNvSpPr>
            <a:spLocks noGrp="1"/>
          </p:cNvSpPr>
          <p:nvPr>
            <p:ph type="pic" sz="quarter" idx="20" hasCustomPrompt="1"/>
          </p:nvPr>
        </p:nvSpPr>
        <p:spPr>
          <a:xfrm>
            <a:off x="10467635" y="1857892"/>
            <a:ext cx="1244161"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20" name="Picture Placeholder 29"/>
          <p:cNvSpPr>
            <a:spLocks noGrp="1"/>
          </p:cNvSpPr>
          <p:nvPr>
            <p:ph type="pic" sz="quarter" idx="19" hasCustomPrompt="1"/>
          </p:nvPr>
        </p:nvSpPr>
        <p:spPr>
          <a:xfrm>
            <a:off x="4734795" y="1863917"/>
            <a:ext cx="1244906" cy="549275"/>
          </a:xfrm>
        </p:spPr>
        <p:txBody>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Tree>
    <p:extLst>
      <p:ext uri="{BB962C8B-B14F-4D97-AF65-F5344CB8AC3E}">
        <p14:creationId xmlns:p14="http://schemas.microsoft.com/office/powerpoint/2010/main" val="426396026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alifications 2 x 2">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469899"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177462" y="1857892"/>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5" name="Rectangle 4"/>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7" name="Picture Placeholder 29"/>
          <p:cNvSpPr>
            <a:spLocks noGrp="1"/>
          </p:cNvSpPr>
          <p:nvPr>
            <p:ph type="pic" sz="quarter" idx="20" hasCustomPrompt="1"/>
          </p:nvPr>
        </p:nvSpPr>
        <p:spPr>
          <a:xfrm>
            <a:off x="10467635" y="1857892"/>
            <a:ext cx="1244161"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0" name="Text Placeholder 8"/>
          <p:cNvSpPr>
            <a:spLocks noGrp="1"/>
          </p:cNvSpPr>
          <p:nvPr>
            <p:ph type="body" sz="quarter" idx="22"/>
          </p:nvPr>
        </p:nvSpPr>
        <p:spPr>
          <a:xfrm>
            <a:off x="469899"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23"/>
          </p:nvPr>
        </p:nvSpPr>
        <p:spPr>
          <a:xfrm>
            <a:off x="6177460" y="4249681"/>
            <a:ext cx="5544000" cy="1695451"/>
          </a:xfrm>
        </p:spPr>
        <p:txBody>
          <a:bodyPr>
            <a:noAutofit/>
          </a:bodyPr>
          <a:lstStyle>
            <a:lvl1pPr>
              <a:spcAft>
                <a:spcPts val="1333"/>
              </a:spcAft>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Rectangle 11"/>
          <p:cNvSpPr/>
          <p:nvPr userDrawn="1"/>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3" name="Rectangle 12"/>
          <p:cNvSpPr/>
          <p:nvPr userDrawn="1"/>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4" name="Picture Placeholder 29"/>
          <p:cNvSpPr>
            <a:spLocks noGrp="1"/>
          </p:cNvSpPr>
          <p:nvPr>
            <p:ph type="pic" sz="quarter" idx="24" hasCustomPrompt="1"/>
          </p:nvPr>
        </p:nvSpPr>
        <p:spPr>
          <a:xfrm>
            <a:off x="4700436" y="4249683"/>
            <a:ext cx="127491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5" name="Picture Placeholder 29"/>
          <p:cNvSpPr>
            <a:spLocks noGrp="1"/>
          </p:cNvSpPr>
          <p:nvPr>
            <p:ph type="pic" sz="quarter" idx="25" hasCustomPrompt="1"/>
          </p:nvPr>
        </p:nvSpPr>
        <p:spPr>
          <a:xfrm>
            <a:off x="10459036" y="4248209"/>
            <a:ext cx="1244160"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7" name="Picture Placeholder 29"/>
          <p:cNvSpPr>
            <a:spLocks noGrp="1"/>
          </p:cNvSpPr>
          <p:nvPr>
            <p:ph type="pic" sz="quarter" idx="19" hasCustomPrompt="1"/>
          </p:nvPr>
        </p:nvSpPr>
        <p:spPr>
          <a:xfrm>
            <a:off x="4734795" y="1863917"/>
            <a:ext cx="1244906" cy="549275"/>
          </a:xfrm>
        </p:spPr>
        <p:txBody>
          <a:bodyPr>
            <a:noAutofit/>
          </a:bodyPr>
          <a:lstStyle>
            <a:lvl1pPr marL="0" marR="0" indent="0" algn="l" defTabSz="1219170" rtl="0" eaLnBrk="1" fontAlgn="auto" latinLnBrk="0" hangingPunct="1">
              <a:lnSpc>
                <a:spcPct val="100000"/>
              </a:lnSpc>
              <a:spcBef>
                <a:spcPts val="0"/>
              </a:spcBef>
              <a:spcAft>
                <a:spcPts val="1333"/>
              </a:spcAft>
              <a:buClrTx/>
              <a:buSzTx/>
              <a:buFont typeface="Arial" panose="020B0604020202020204" pitchFamily="34" charset="0"/>
              <a:buNone/>
              <a:tabLst/>
              <a:defRPr sz="1200"/>
            </a:lvl1pPr>
          </a:lstStyle>
          <a:p>
            <a:pPr>
              <a:spcBef>
                <a:spcPct val="0"/>
              </a:spcBef>
            </a:pPr>
            <a:r>
              <a:rPr lang="en-US" sz="1600" noProof="0">
                <a:solidFill>
                  <a:schemeClr val="bg1"/>
                </a:solidFill>
              </a:rPr>
              <a:t>Co-brand</a:t>
            </a:r>
            <a:br>
              <a:rPr lang="en-US" sz="1600" noProof="0">
                <a:solidFill>
                  <a:schemeClr val="bg1"/>
                </a:solidFill>
              </a:rPr>
            </a:br>
            <a:r>
              <a:rPr lang="en-US" sz="1600" noProof="0">
                <a:solidFill>
                  <a:schemeClr val="bg1"/>
                </a:solidFill>
              </a:rPr>
              <a:t>Logo</a:t>
            </a:r>
          </a:p>
          <a:p>
            <a:endParaRPr lang="en-US" noProof="0"/>
          </a:p>
        </p:txBody>
      </p:sp>
      <p:sp>
        <p:nvSpPr>
          <p:cNvPr id="18"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9"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1284805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3 column green line">
    <p:spTree>
      <p:nvGrpSpPr>
        <p:cNvPr id="1" name=""/>
        <p:cNvGrpSpPr/>
        <p:nvPr/>
      </p:nvGrpSpPr>
      <p:grpSpPr>
        <a:xfrm>
          <a:off x="0" y="0"/>
          <a:ext cx="0" cy="0"/>
          <a:chOff x="0" y="0"/>
          <a:chExt cx="0" cy="0"/>
        </a:xfrm>
      </p:grpSpPr>
      <p:sp>
        <p:nvSpPr>
          <p:cNvPr id="4" name="Rectangle 3"/>
          <p:cNvSpPr/>
          <p:nvPr userDrawn="1"/>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5" name="Rectangle 4"/>
          <p:cNvSpPr/>
          <p:nvPr userDrawn="1"/>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6" name="Rectangle 5"/>
          <p:cNvSpPr/>
          <p:nvPr userDrawn="1"/>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7" name="Text Placeholder 8"/>
          <p:cNvSpPr>
            <a:spLocks noGrp="1"/>
          </p:cNvSpPr>
          <p:nvPr>
            <p:ph type="body" sz="quarter" idx="17"/>
          </p:nvPr>
        </p:nvSpPr>
        <p:spPr>
          <a:xfrm>
            <a:off x="4278313" y="1851441"/>
            <a:ext cx="3636962"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Text Placeholder 8"/>
          <p:cNvSpPr>
            <a:spLocks noGrp="1"/>
          </p:cNvSpPr>
          <p:nvPr>
            <p:ph type="body" sz="quarter" idx="18"/>
          </p:nvPr>
        </p:nvSpPr>
        <p:spPr>
          <a:xfrm>
            <a:off x="469900" y="1851441"/>
            <a:ext cx="3627438"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9"/>
          </p:nvPr>
        </p:nvSpPr>
        <p:spPr>
          <a:xfrm>
            <a:off x="8093075" y="1851441"/>
            <a:ext cx="3629025" cy="3845755"/>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2"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64018403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3"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6" y="2556000"/>
            <a:ext cx="2592000" cy="3394800"/>
          </a:xfrm>
        </p:spPr>
        <p:txBody>
          <a:bodyPr/>
          <a:lstStyle>
            <a:lvl1pPr>
              <a:defRPr b="1">
                <a:solidFill>
                  <a:schemeClr val="accent1"/>
                </a:solidFill>
              </a:defRPr>
            </a:lvl1pPr>
            <a:lvl2pPr>
              <a:spcAft>
                <a:spcPts val="1333"/>
              </a:spcAft>
              <a:defRPr/>
            </a:lvl2pPr>
            <a:lvl3pPr marL="0" indent="0">
              <a:spcAft>
                <a:spcPts val="1333"/>
              </a:spcAft>
              <a:buNone/>
              <a:defRPr/>
            </a:lvl3pPr>
            <a:lvl4pPr marL="235194" indent="-235194">
              <a:spcAft>
                <a:spcPts val="1333"/>
              </a:spcAft>
              <a:buFont typeface="Arial" panose="020B0604020202020204" pitchFamily="34" charset="0"/>
              <a:buChar char="•"/>
              <a:defRPr/>
            </a:lvl4pPr>
            <a:lvl5pPr marL="475188" indent="-235194">
              <a:spcAft>
                <a:spcPts val="1333"/>
              </a:spcAft>
              <a:defRPr baseline="0"/>
            </a:lvl5pPr>
            <a:lvl6pPr marL="475188" indent="-235194">
              <a:spcAft>
                <a:spcPts val="1333"/>
              </a:spcAft>
              <a:buFont typeface="Verdana" panose="020B0604030504040204" pitchFamily="34" charset="0"/>
              <a:buChar char="−"/>
              <a:defRPr/>
            </a:lvl6pPr>
            <a:lvl7pPr marL="475188" indent="-235194">
              <a:spcAft>
                <a:spcPts val="1333"/>
              </a:spcAft>
              <a:defRPr/>
            </a:lvl7pPr>
            <a:lvl8pPr marL="475188" indent="-235194">
              <a:spcAft>
                <a:spcPts val="1333"/>
              </a:spcAft>
              <a:defRPr/>
            </a:lvl8pPr>
            <a:lvl9pPr marL="475188" indent="-235194">
              <a:spcAft>
                <a:spcPts val="1333"/>
              </a:spcAft>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0"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835776384"/>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4 column icon green">
    <p:bg>
      <p:bgPr>
        <a:solidFill>
          <a:schemeClr val="accent2"/>
        </a:solidFill>
        <a:effectLst/>
      </p:bgPr>
    </p:bg>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469903"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130100"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56635"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43367" y="2556000"/>
            <a:ext cx="2592000" cy="3394800"/>
          </a:xfrm>
        </p:spPr>
        <p:txBody>
          <a:bodyPr/>
          <a:lstStyle>
            <a:lvl1pPr>
              <a:defRPr b="1">
                <a:solidFill>
                  <a:schemeClr val="bg1"/>
                </a:solidFill>
              </a:defRPr>
            </a:lvl1pPr>
            <a:lvl2pPr>
              <a:spcAft>
                <a:spcPts val="1333"/>
              </a:spcAft>
              <a:defRPr>
                <a:solidFill>
                  <a:schemeClr val="bg1"/>
                </a:solidFill>
              </a:defRPr>
            </a:lvl2pPr>
            <a:lvl3pPr marL="0" indent="0">
              <a:spcAft>
                <a:spcPts val="1333"/>
              </a:spcAft>
              <a:buNone/>
              <a:defRPr>
                <a:solidFill>
                  <a:schemeClr val="bg1"/>
                </a:solidFill>
              </a:defRPr>
            </a:lvl3pPr>
            <a:lvl4pPr marL="235194" indent="-235194">
              <a:spcAft>
                <a:spcPts val="1333"/>
              </a:spcAft>
              <a:buFont typeface="Arial" panose="020B0604020202020204" pitchFamily="34" charset="0"/>
              <a:buChar char="•"/>
              <a:defRPr>
                <a:solidFill>
                  <a:schemeClr val="bg1"/>
                </a:solidFill>
              </a:defRPr>
            </a:lvl4pPr>
            <a:lvl5pPr marL="475188" indent="-235194">
              <a:spcAft>
                <a:spcPts val="1333"/>
              </a:spcAft>
              <a:defRPr baseline="0">
                <a:solidFill>
                  <a:schemeClr val="bg1"/>
                </a:solidFill>
              </a:defRPr>
            </a:lvl5pPr>
            <a:lvl6pPr marL="475188" indent="-235194">
              <a:spcAft>
                <a:spcPts val="1333"/>
              </a:spcAft>
              <a:buFont typeface="Verdana" panose="020B0604030504040204" pitchFamily="34" charset="0"/>
              <a:buChar char="−"/>
              <a:defRPr>
                <a:solidFill>
                  <a:schemeClr val="bg1"/>
                </a:solidFill>
              </a:defRPr>
            </a:lvl6pPr>
            <a:lvl7pPr marL="475188" indent="-235194">
              <a:spcAft>
                <a:spcPts val="1333"/>
              </a:spcAft>
              <a:defRPr>
                <a:solidFill>
                  <a:schemeClr val="bg1"/>
                </a:solidFill>
              </a:defRPr>
            </a:lvl7pPr>
            <a:lvl8pPr marL="475188" indent="-235194">
              <a:spcAft>
                <a:spcPts val="1333"/>
              </a:spcAft>
              <a:defRPr>
                <a:solidFill>
                  <a:schemeClr val="bg1"/>
                </a:solidFill>
              </a:defRPr>
            </a:lvl8pPr>
            <a:lvl9pPr marL="475188" indent="-235194">
              <a:spcAft>
                <a:spcPts val="1333"/>
              </a:spcAft>
              <a:defRPr>
                <a:solidFill>
                  <a:schemeClr val="bg1"/>
                </a:solidFill>
              </a:defRPr>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Box 12"/>
          <p:cNvSpPr txBox="1"/>
          <p:nvPr userDrawn="1"/>
        </p:nvSpPr>
        <p:spPr>
          <a:xfrm>
            <a:off x="6335184" y="6477001"/>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14" name="TextBox 13"/>
          <p:cNvSpPr txBox="1"/>
          <p:nvPr userDrawn="1"/>
        </p:nvSpPr>
        <p:spPr>
          <a:xfrm>
            <a:off x="501653"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15" name="TextBox 14"/>
          <p:cNvSpPr txBox="1"/>
          <p:nvPr userDrawn="1"/>
        </p:nvSpPr>
        <p:spPr>
          <a:xfrm>
            <a:off x="11382378" y="6477001"/>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
        <p:nvSpPr>
          <p:cNvPr id="16"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chemeClr val="bg1"/>
                </a:solidFill>
              </a:defRPr>
            </a:lvl1pPr>
          </a:lstStyle>
          <a:p>
            <a:pPr lvl="0"/>
            <a:r>
              <a:rPr lang="en-US" noProof="0"/>
              <a:t>Click to add subtitle</a:t>
            </a:r>
          </a:p>
        </p:txBody>
      </p:sp>
      <p:sp>
        <p:nvSpPr>
          <p:cNvPr id="17"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379925822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467783" y="1665817"/>
            <a:ext cx="5537730" cy="4633383"/>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115328762"/>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69719373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 Deloitte dark blue">
    <p:bg bwMode="gray">
      <p:bgPr>
        <a:solidFill>
          <a:schemeClr val="accent4"/>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27237144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318788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Hertz_Title Only_Blac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96B2A0A-8B33-4880-AA98-AF2EBA357074}"/>
              </a:ext>
            </a:extLst>
          </p:cNvPr>
          <p:cNvSpPr/>
          <p:nvPr userDrawn="1"/>
        </p:nvSpPr>
        <p:spPr bwMode="gray">
          <a:xfrm>
            <a:off x="0" y="0"/>
            <a:ext cx="12192000" cy="6858000"/>
          </a:xfrm>
          <a:prstGeom prst="rect">
            <a:avLst/>
          </a:prstGeom>
          <a:solidFill>
            <a:srgbClr val="0000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5" name="Title Placeholder 1"/>
          <p:cNvSpPr>
            <a:spLocks noGrp="1"/>
          </p:cNvSpPr>
          <p:nvPr>
            <p:ph type="title"/>
          </p:nvPr>
        </p:nvSpPr>
        <p:spPr>
          <a:xfrm>
            <a:off x="469900" y="402587"/>
            <a:ext cx="11252200" cy="400110"/>
          </a:xfrm>
          <a:prstGeom prst="rect">
            <a:avLst/>
          </a:prstGeom>
        </p:spPr>
        <p:txBody>
          <a:bodyPr vert="horz" lIns="0" tIns="0" rIns="0" bIns="0" rtlCol="0" anchor="t" anchorCtr="0">
            <a:spAutoFit/>
          </a:bodyPr>
          <a:lstStyle>
            <a:lvl1pPr>
              <a:defRPr sz="2600">
                <a:solidFill>
                  <a:schemeClr val="bg1"/>
                </a:solidFill>
                <a:latin typeface="+mj-lt"/>
                <a:ea typeface="Open Sans" panose="020B0606030504020204" pitchFamily="34" charset="0"/>
                <a:cs typeface="Arial" panose="020B0604020202020204" pitchFamily="34" charset="0"/>
              </a:defRPr>
            </a:lvl1pPr>
          </a:lstStyle>
          <a:p>
            <a:r>
              <a:rPr lang="en-US" noProof="0"/>
              <a:t>Click to edit Master title style</a:t>
            </a:r>
          </a:p>
        </p:txBody>
      </p:sp>
      <p:sp>
        <p:nvSpPr>
          <p:cNvPr id="4" name="CaseCode">
            <a:extLst>
              <a:ext uri="{FF2B5EF4-FFF2-40B4-BE49-F238E27FC236}">
                <a16:creationId xmlns:a16="http://schemas.microsoft.com/office/drawing/2014/main" id="{4F4FAE94-5795-4023-ACF7-A2BD42A910CE}"/>
              </a:ext>
            </a:extLst>
          </p:cNvPr>
          <p:cNvSpPr txBox="1"/>
          <p:nvPr userDrawn="1"/>
        </p:nvSpPr>
        <p:spPr>
          <a:xfrm>
            <a:off x="6402871" y="6525061"/>
            <a:ext cx="4896560" cy="123111"/>
          </a:xfrm>
          <a:prstGeom prst="rect">
            <a:avLst/>
          </a:prstGeom>
          <a:noFill/>
        </p:spPr>
        <p:txBody>
          <a:bodyPr wrap="square" lIns="0" tIns="0" rIns="0" bIns="0" rtlCol="0" anchor="ctr">
            <a:spAutoFit/>
          </a:bodyPr>
          <a:lstStyle/>
          <a:p>
            <a:pPr marL="0" indent="0" algn="r">
              <a:spcBef>
                <a:spcPts val="0"/>
              </a:spcBef>
              <a:buSzPct val="100000"/>
              <a:buFont typeface="Arial"/>
              <a:buNone/>
            </a:pPr>
            <a:r>
              <a:rPr lang="fr-FR" sz="800" b="0" noProof="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t>Deloitte XXXX Oracle Fusion Migration</a:t>
            </a:r>
          </a:p>
        </p:txBody>
      </p:sp>
      <p:sp>
        <p:nvSpPr>
          <p:cNvPr id="6" name="TextBox 5">
            <a:extLst>
              <a:ext uri="{FF2B5EF4-FFF2-40B4-BE49-F238E27FC236}">
                <a16:creationId xmlns:a16="http://schemas.microsoft.com/office/drawing/2014/main" id="{4015B30F-2440-40D8-BF7C-025FE560E897}"/>
              </a:ext>
            </a:extLst>
          </p:cNvPr>
          <p:cNvSpPr txBox="1"/>
          <p:nvPr userDrawn="1"/>
        </p:nvSpPr>
        <p:spPr bwMode="gray">
          <a:xfrm>
            <a:off x="11347453" y="6525060"/>
            <a:ext cx="371034" cy="123111"/>
          </a:xfrm>
          <a:prstGeom prst="rect">
            <a:avLst/>
          </a:prstGeom>
        </p:spPr>
        <p:txBody>
          <a:bodyPr wrap="square" lIns="0" tIns="0" rIns="0" bIns="0" rtlCol="0" anchor="b" anchorCtr="0">
            <a:noAutofit/>
          </a:bodyPr>
          <a:lstStyle/>
          <a:p>
            <a:pPr marL="0" lvl="0" indent="0" algn="r" defTabSz="1217613" rtl="0" eaLnBrk="0" fontAlgn="base" hangingPunct="0">
              <a:lnSpc>
                <a:spcPts val="900"/>
              </a:lnSpc>
              <a:spcBef>
                <a:spcPct val="0"/>
              </a:spcBef>
              <a:spcAft>
                <a:spcPct val="0"/>
              </a:spcAft>
              <a:buFont typeface="Arial" panose="020B0604020202020204" pitchFamily="34" charset="0"/>
              <a:buNone/>
            </a:pPr>
            <a:fld id="{81D94985-DF65-45C2-A4D5-543D9BF6CEB9}" type="slidenum">
              <a:rPr lang="en-US" sz="800" kern="1200" smtClean="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rPr>
              <a:pPr marL="0" lvl="0" indent="0" algn="r" defTabSz="1217613" rtl="0" eaLnBrk="0" fontAlgn="base" hangingPunct="0">
                <a:lnSpc>
                  <a:spcPts val="900"/>
                </a:lnSpc>
                <a:spcBef>
                  <a:spcPct val="0"/>
                </a:spcBef>
                <a:spcAft>
                  <a:spcPct val="0"/>
                </a:spcAft>
                <a:buFont typeface="Arial" panose="020B0604020202020204" pitchFamily="34" charset="0"/>
                <a:buNone/>
              </a:pPr>
              <a:t>‹#›</a:t>
            </a:fld>
            <a:endParaRPr lang="en-US" sz="800" kern="1200">
              <a:solidFill>
                <a:schemeClr val="bg1">
                  <a:lumMod val="50000"/>
                </a:schemeClr>
              </a:solidFill>
              <a:latin typeface="Arial" panose="020B0604020202020204" pitchFamily="34" charset="0"/>
              <a:ea typeface="Open Sans" panose="020B0606030504020204" pitchFamily="34" charset="0"/>
              <a:cs typeface="Arial" panose="020B0604020202020204" pitchFamily="34" charset="0"/>
            </a:endParaRPr>
          </a:p>
        </p:txBody>
      </p:sp>
      <p:sp>
        <p:nvSpPr>
          <p:cNvPr id="7" name="Copyright">
            <a:extLst>
              <a:ext uri="{FF2B5EF4-FFF2-40B4-BE49-F238E27FC236}">
                <a16:creationId xmlns:a16="http://schemas.microsoft.com/office/drawing/2014/main" id="{3786683B-33E8-4304-97F0-CD59C893692D}"/>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lumMod val="50000"/>
                  </a:schemeClr>
                </a:solidFill>
                <a:latin typeface="Arial" panose="020B0604020202020204" pitchFamily="34" charset="0"/>
                <a:cs typeface="Arial" panose="020B0604020202020204" pitchFamily="34" charset="0"/>
              </a:rPr>
              <a:t>Copyright © 2021 Deloitte Development LLC. All rights reserved.</a:t>
            </a:r>
          </a:p>
        </p:txBody>
      </p:sp>
    </p:spTree>
    <p:extLst>
      <p:ext uri="{BB962C8B-B14F-4D97-AF65-F5344CB8AC3E}">
        <p14:creationId xmlns:p14="http://schemas.microsoft.com/office/powerpoint/2010/main" val="73812061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2_Cover Slide 2">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E29A6511-1C74-430F-8121-5BB2C064F6C7}"/>
              </a:ext>
            </a:extLst>
          </p:cNvPr>
          <p:cNvGraphicFramePr>
            <a:graphicFrameLocks noChangeAspect="1"/>
          </p:cNvGraphicFramePr>
          <p:nvPr userDrawn="1">
            <p:custDataLst>
              <p:tags r:id="rId1"/>
            </p:custDataLst>
            <p:extLst>
              <p:ext uri="{D42A27DB-BD31-4B8C-83A1-F6EECF244321}">
                <p14:modId xmlns:p14="http://schemas.microsoft.com/office/powerpoint/2010/main" val="3538705983"/>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5" name="Object 4" hidden="1">
                        <a:extLst>
                          <a:ext uri="{FF2B5EF4-FFF2-40B4-BE49-F238E27FC236}">
                            <a16:creationId xmlns:a16="http://schemas.microsoft.com/office/drawing/2014/main" id="{E29A6511-1C74-430F-8121-5BB2C064F6C7}"/>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Tree>
    <p:extLst>
      <p:ext uri="{BB962C8B-B14F-4D97-AF65-F5344CB8AC3E}">
        <p14:creationId xmlns:p14="http://schemas.microsoft.com/office/powerpoint/2010/main" val="1001158997"/>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5_Cover Slide 2">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F1B795D-0E5D-4319-AC25-C7E43D6EB9D4}"/>
              </a:ext>
            </a:extLst>
          </p:cNvPr>
          <p:cNvGraphicFramePr>
            <a:graphicFrameLocks noChangeAspect="1"/>
          </p:cNvGraphicFramePr>
          <p:nvPr userDrawn="1">
            <p:custDataLst>
              <p:tags r:id="rId1"/>
            </p:custDataLst>
            <p:extLst>
              <p:ext uri="{D42A27DB-BD31-4B8C-83A1-F6EECF244321}">
                <p14:modId xmlns:p14="http://schemas.microsoft.com/office/powerpoint/2010/main" val="328128697"/>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360" imgH="360" progId="TCLayout.ActiveDocument.1">
                  <p:embed/>
                </p:oleObj>
              </mc:Choice>
              <mc:Fallback>
                <p:oleObj name="think-cell Slide" r:id="rId3" imgW="360" imgH="360" progId="TCLayout.ActiveDocument.1">
                  <p:embed/>
                  <p:pic>
                    <p:nvPicPr>
                      <p:cNvPr id="7" name="Object 6" hidden="1">
                        <a:extLst>
                          <a:ext uri="{FF2B5EF4-FFF2-40B4-BE49-F238E27FC236}">
                            <a16:creationId xmlns:a16="http://schemas.microsoft.com/office/drawing/2014/main" id="{BF1B795D-0E5D-4319-AC25-C7E43D6EB9D4}"/>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sp>
        <p:nvSpPr>
          <p:cNvPr id="3" name="Rectangle 2"/>
          <p:cNvSpPr/>
          <p:nvPr userDrawn="1"/>
        </p:nvSpPr>
        <p:spPr>
          <a:xfrm>
            <a:off x="1" y="0"/>
            <a:ext cx="12306300" cy="4508500"/>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800"/>
          </a:p>
        </p:txBody>
      </p:sp>
      <p:pic>
        <p:nvPicPr>
          <p:cNvPr id="2" name="Picture 6" descr="A blue car on a road&#10;&#10;Description automatically generated"/>
          <p:cNvPicPr>
            <a:picLocks noChangeAspect="1" noChangeArrowheads="1"/>
          </p:cNvPicPr>
          <p:nvPr userDrawn="1"/>
        </p:nvPicPr>
        <p:blipFill>
          <a:blip r:embed="rId5">
            <a:extLst>
              <a:ext uri="{28A0092B-C50C-407E-A947-70E740481C1C}">
                <a14:useLocalDpi xmlns:a14="http://schemas.microsoft.com/office/drawing/2010/main" val="0"/>
              </a:ext>
            </a:extLst>
          </a:blip>
          <a:srcRect l="25287" b="20699"/>
          <a:stretch>
            <a:fillRect/>
          </a:stretch>
        </p:blipFill>
        <p:spPr bwMode="auto">
          <a:xfrm>
            <a:off x="1" y="0"/>
            <a:ext cx="123063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B5138EEE-3FB2-480B-BC89-937A42EBFE32}"/>
              </a:ext>
            </a:extLst>
          </p:cNvPr>
          <p:cNvSpPr/>
          <p:nvPr userDrawn="1"/>
        </p:nvSpPr>
        <p:spPr>
          <a:xfrm>
            <a:off x="10983" y="1"/>
            <a:ext cx="12295316" cy="4292793"/>
          </a:xfrm>
          <a:prstGeom prst="rect">
            <a:avLst/>
          </a:prstGeom>
          <a:gradFill>
            <a:gsLst>
              <a:gs pos="0">
                <a:schemeClr val="bg1">
                  <a:alpha val="50000"/>
                </a:schemeClr>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Rectangle 5">
            <a:extLst>
              <a:ext uri="{FF2B5EF4-FFF2-40B4-BE49-F238E27FC236}">
                <a16:creationId xmlns:a16="http://schemas.microsoft.com/office/drawing/2014/main" id="{85331273-1188-491F-BB0A-18EF03FE1FBF}"/>
              </a:ext>
            </a:extLst>
          </p:cNvPr>
          <p:cNvSpPr/>
          <p:nvPr userDrawn="1"/>
        </p:nvSpPr>
        <p:spPr>
          <a:xfrm rot="10800000">
            <a:off x="-1" y="4292793"/>
            <a:ext cx="12295316" cy="2569468"/>
          </a:xfrm>
          <a:prstGeom prst="rect">
            <a:avLst/>
          </a:prstGeom>
          <a:gradFill>
            <a:gsLst>
              <a:gs pos="0">
                <a:schemeClr val="bg1"/>
              </a:gs>
              <a:gs pos="85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8" name="Picture 7">
            <a:extLst>
              <a:ext uri="{FF2B5EF4-FFF2-40B4-BE49-F238E27FC236}">
                <a16:creationId xmlns:a16="http://schemas.microsoft.com/office/drawing/2014/main" id="{D91DA449-BA02-431B-A263-7DFFB0CA320E}"/>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a:stretch/>
        </p:blipFill>
        <p:spPr>
          <a:xfrm>
            <a:off x="470152" y="6238417"/>
            <a:ext cx="3618293" cy="452805"/>
          </a:xfrm>
          <a:prstGeom prst="rect">
            <a:avLst/>
          </a:prstGeom>
        </p:spPr>
      </p:pic>
    </p:spTree>
    <p:extLst>
      <p:ext uri="{BB962C8B-B14F-4D97-AF65-F5344CB8AC3E}">
        <p14:creationId xmlns:p14="http://schemas.microsoft.com/office/powerpoint/2010/main" val="2632442319"/>
      </p:ext>
    </p:extLst>
  </p:cSld>
  <p:clrMapOvr>
    <a:masterClrMapping/>
  </p:clrMapOvr>
  <p:transition spd="slow"/>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407400" y="6326097"/>
            <a:ext cx="3225800" cy="365125"/>
          </a:xfrm>
          <a:prstGeom prst="rect">
            <a:avLst/>
          </a:prstGeom>
        </p:spPr>
        <p:txBody>
          <a:bodyPr vert="horz" lIns="91440" tIns="45720" rIns="0" bIns="45720" rtlCol="0" anchor="b"/>
          <a:lstStyle>
            <a:lvl1pPr algn="r">
              <a:defRPr sz="1200">
                <a:solidFill>
                  <a:schemeClr val="tx1">
                    <a:tint val="75000"/>
                  </a:schemeClr>
                </a:solidFill>
              </a:defRPr>
            </a:lvl1pPr>
          </a:lstStyle>
          <a:p>
            <a:fld id="{182EE9C4-6E4C-4D33-900D-030A19802231}" type="slidenum">
              <a:rPr lang="en-US" smtClean="0">
                <a:solidFill>
                  <a:srgbClr val="000000">
                    <a:tint val="75000"/>
                  </a:srgbClr>
                </a:solidFill>
              </a:rPr>
              <a:pPr/>
              <a:t>‹#›</a:t>
            </a:fld>
            <a:endParaRPr lang="en-US">
              <a:solidFill>
                <a:srgbClr val="000000">
                  <a:tint val="75000"/>
                </a:srgbClr>
              </a:solidFill>
            </a:endParaRPr>
          </a:p>
        </p:txBody>
      </p:sp>
      <p:sp>
        <p:nvSpPr>
          <p:cNvPr id="4" name="Title 6">
            <a:extLst>
              <a:ext uri="{FF2B5EF4-FFF2-40B4-BE49-F238E27FC236}">
                <a16:creationId xmlns:a16="http://schemas.microsoft.com/office/drawing/2014/main" id="{CEAA99B4-1EB6-468B-B3B7-72EB9F61C1E5}"/>
              </a:ext>
            </a:extLst>
          </p:cNvPr>
          <p:cNvSpPr>
            <a:spLocks noGrp="1"/>
          </p:cNvSpPr>
          <p:nvPr>
            <p:ph type="title" hasCustomPrompt="1"/>
          </p:nvPr>
        </p:nvSpPr>
        <p:spPr>
          <a:xfrm>
            <a:off x="2186352" y="326188"/>
            <a:ext cx="7819297" cy="471489"/>
          </a:xfrm>
          <a:prstGeom prst="rect">
            <a:avLst/>
          </a:prstGeom>
          <a:solidFill>
            <a:schemeClr val="bg1"/>
          </a:solidFill>
        </p:spPr>
        <p:txBody>
          <a:bodyPr/>
          <a:lstStyle>
            <a:lvl1pPr algn="ctr">
              <a:defRPr b="1">
                <a:solidFill>
                  <a:schemeClr val="tx1"/>
                </a:solidFill>
              </a:defRPr>
            </a:lvl1pPr>
          </a:lstStyle>
          <a:p>
            <a:r>
              <a:rPr lang="en-US"/>
              <a:t>Click To Edit Master Title Style</a:t>
            </a:r>
          </a:p>
        </p:txBody>
      </p:sp>
      <p:pic>
        <p:nvPicPr>
          <p:cNvPr id="5" name="Picture 4" descr="A black and white sign&#10;&#10;Description automatically generated with low confidence">
            <a:extLst>
              <a:ext uri="{FF2B5EF4-FFF2-40B4-BE49-F238E27FC236}">
                <a16:creationId xmlns:a16="http://schemas.microsoft.com/office/drawing/2014/main" id="{05E11D00-B7B9-435B-9633-B6E987CCA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59471" y="6402207"/>
            <a:ext cx="953875" cy="212903"/>
          </a:xfrm>
          <a:prstGeom prst="rect">
            <a:avLst/>
          </a:prstGeom>
        </p:spPr>
      </p:pic>
    </p:spTree>
    <p:extLst>
      <p:ext uri="{BB962C8B-B14F-4D97-AF65-F5344CB8AC3E}">
        <p14:creationId xmlns:p14="http://schemas.microsoft.com/office/powerpoint/2010/main" val="208154958"/>
      </p:ext>
    </p:extLst>
  </p:cSld>
  <p:clrMapOvr>
    <a:masterClrMapping/>
  </p:clrMapOvr>
  <p:extLst>
    <p:ext uri="{DCECCB84-F9BA-43D5-87BE-67443E8EF086}">
      <p15:sldGuideLst xmlns:p15="http://schemas.microsoft.com/office/powerpoint/2012/main"/>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510BEB81-E189-4ED5-8921-75D00C7C3C22}"/>
              </a:ext>
            </a:extLst>
          </p:cNvPr>
          <p:cNvGraphicFramePr>
            <a:graphicFrameLocks noChangeAspect="1"/>
          </p:cNvGraphicFramePr>
          <p:nvPr userDrawn="1">
            <p:custDataLst>
              <p:tags r:id="rId1"/>
            </p:custDataLst>
            <p:extLst>
              <p:ext uri="{D42A27DB-BD31-4B8C-83A1-F6EECF244321}">
                <p14:modId xmlns:p14="http://schemas.microsoft.com/office/powerpoint/2010/main" val="1501909129"/>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3" imgW="532" imgH="530" progId="TCLayout.ActiveDocument.1">
                  <p:embed/>
                </p:oleObj>
              </mc:Choice>
              <mc:Fallback>
                <p:oleObj name="think-cell Slide" r:id="rId3" imgW="532" imgH="530" progId="TCLayout.ActiveDocument.1">
                  <p:embed/>
                  <p:pic>
                    <p:nvPicPr>
                      <p:cNvPr id="4" name="Object 3" hidden="1">
                        <a:extLst>
                          <a:ext uri="{FF2B5EF4-FFF2-40B4-BE49-F238E27FC236}">
                            <a16:creationId xmlns:a16="http://schemas.microsoft.com/office/drawing/2014/main" id="{510BEB81-E189-4ED5-8921-75D00C7C3C22}"/>
                          </a:ext>
                        </a:extLst>
                      </p:cNvPr>
                      <p:cNvPicPr/>
                      <p:nvPr/>
                    </p:nvPicPr>
                    <p:blipFill>
                      <a:blip r:embed="rId4"/>
                      <a:stretch>
                        <a:fillRect/>
                      </a:stretch>
                    </p:blipFill>
                    <p:spPr>
                      <a:xfrm>
                        <a:off x="2118" y="1588"/>
                        <a:ext cx="2117" cy="1588"/>
                      </a:xfrm>
                      <a:prstGeom prst="rect">
                        <a:avLst/>
                      </a:prstGeom>
                    </p:spPr>
                  </p:pic>
                </p:oleObj>
              </mc:Fallback>
            </mc:AlternateContent>
          </a:graphicData>
        </a:graphic>
      </p:graphicFrame>
      <p:pic>
        <p:nvPicPr>
          <p:cNvPr id="3" name="Picture 2" descr="A picture containing sky, outdoor, car&#10;&#10;Description automatically generated">
            <a:extLst>
              <a:ext uri="{FF2B5EF4-FFF2-40B4-BE49-F238E27FC236}">
                <a16:creationId xmlns:a16="http://schemas.microsoft.com/office/drawing/2014/main" id="{F9CFD358-05A1-4557-A843-906291D885A8}"/>
              </a:ext>
            </a:extLst>
          </p:cNvPr>
          <p:cNvPicPr>
            <a:picLocks noChangeAspect="1"/>
          </p:cNvPicPr>
          <p:nvPr userDrawn="1"/>
        </p:nvPicPr>
        <p:blipFill>
          <a:blip r:embed="rId5">
            <a:alphaModFix amt="15000"/>
            <a:extLst>
              <a:ext uri="{28A0092B-C50C-407E-A947-70E740481C1C}">
                <a14:useLocalDpi xmlns:a14="http://schemas.microsoft.com/office/drawing/2010/main" val="0"/>
              </a:ext>
            </a:extLst>
          </a:blip>
          <a:stretch>
            <a:fillRect/>
          </a:stretch>
        </p:blipFill>
        <p:spPr>
          <a:xfrm>
            <a:off x="-4391165" y="797679"/>
            <a:ext cx="16583165" cy="6996023"/>
          </a:xfrm>
          <a:prstGeom prst="rect">
            <a:avLst/>
          </a:prstGeom>
        </p:spPr>
      </p:pic>
      <p:sp>
        <p:nvSpPr>
          <p:cNvPr id="5" name="Title 6">
            <a:extLst>
              <a:ext uri="{FF2B5EF4-FFF2-40B4-BE49-F238E27FC236}">
                <a16:creationId xmlns:a16="http://schemas.microsoft.com/office/drawing/2014/main" id="{59393120-45CB-437F-AA37-B88C625B9B6F}"/>
              </a:ext>
            </a:extLst>
          </p:cNvPr>
          <p:cNvSpPr>
            <a:spLocks noGrp="1"/>
          </p:cNvSpPr>
          <p:nvPr>
            <p:ph type="title" hasCustomPrompt="1"/>
          </p:nvPr>
        </p:nvSpPr>
        <p:spPr>
          <a:xfrm>
            <a:off x="2186353" y="326190"/>
            <a:ext cx="7819297" cy="471489"/>
          </a:xfrm>
          <a:prstGeom prst="rect">
            <a:avLst/>
          </a:prstGeom>
          <a:solidFill>
            <a:schemeClr val="bg1"/>
          </a:solidFill>
        </p:spPr>
        <p:txBody>
          <a:bodyPr/>
          <a:lstStyle>
            <a:lvl1pPr algn="ctr">
              <a:defRPr b="1">
                <a:solidFill>
                  <a:schemeClr val="tx1"/>
                </a:solidFill>
              </a:defRPr>
            </a:lvl1pPr>
          </a:lstStyle>
          <a:p>
            <a:r>
              <a:rPr lang="en-US"/>
              <a:t>Click To Edit Master Title Style</a:t>
            </a:r>
          </a:p>
        </p:txBody>
      </p:sp>
      <p:sp>
        <p:nvSpPr>
          <p:cNvPr id="6" name="Rectangle 5">
            <a:extLst>
              <a:ext uri="{FF2B5EF4-FFF2-40B4-BE49-F238E27FC236}">
                <a16:creationId xmlns:a16="http://schemas.microsoft.com/office/drawing/2014/main" id="{89AB4BD1-A097-4902-ACFC-6994448BE9B3}"/>
              </a:ext>
            </a:extLst>
          </p:cNvPr>
          <p:cNvSpPr/>
          <p:nvPr userDrawn="1"/>
        </p:nvSpPr>
        <p:spPr>
          <a:xfrm>
            <a:off x="0" y="797678"/>
            <a:ext cx="12192000" cy="2631322"/>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7" name="Picture 6" descr="A black and white sign&#10;&#10;Description automatically generated with low confidence">
            <a:extLst>
              <a:ext uri="{FF2B5EF4-FFF2-40B4-BE49-F238E27FC236}">
                <a16:creationId xmlns:a16="http://schemas.microsoft.com/office/drawing/2014/main" id="{0B6D7FFC-7A61-4F62-BA68-68B8F200D5C6}"/>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0218656" y="6478319"/>
            <a:ext cx="953875" cy="212903"/>
          </a:xfrm>
          <a:prstGeom prst="rect">
            <a:avLst/>
          </a:prstGeom>
        </p:spPr>
      </p:pic>
    </p:spTree>
    <p:extLst>
      <p:ext uri="{BB962C8B-B14F-4D97-AF65-F5344CB8AC3E}">
        <p14:creationId xmlns:p14="http://schemas.microsoft.com/office/powerpoint/2010/main" val="2876954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 Deloitte black">
    <p:bg bwMode="gray">
      <p:bgPr>
        <a:solidFill>
          <a:schemeClr val="tx1"/>
        </a:solidFill>
        <a:effectLst/>
      </p:bgPr>
    </p:bg>
    <p:spTree>
      <p:nvGrpSpPr>
        <p:cNvPr id="1" name=""/>
        <p:cNvGrpSpPr/>
        <p:nvPr/>
      </p:nvGrpSpPr>
      <p:grpSpPr>
        <a:xfrm>
          <a:off x="0" y="0"/>
          <a:ext cx="0" cy="0"/>
          <a:chOff x="0" y="0"/>
          <a:chExt cx="0" cy="0"/>
        </a:xfrm>
      </p:grpSpPr>
      <p:sp>
        <p:nvSpPr>
          <p:cNvPr id="18" name="Title 1"/>
          <p:cNvSpPr>
            <a:spLocks noGrp="1"/>
          </p:cNvSpPr>
          <p:nvPr>
            <p:ph type="title"/>
          </p:nvPr>
        </p:nvSpPr>
        <p:spPr bwMode="gray">
          <a:xfrm>
            <a:off x="469900" y="1705668"/>
            <a:ext cx="10418233" cy="1592403"/>
          </a:xfrm>
        </p:spPr>
        <p:txBody>
          <a:bodyPr anchor="b"/>
          <a:lstStyle>
            <a:lvl1pPr>
              <a:lnSpc>
                <a:spcPct val="95000"/>
              </a:lnSpc>
              <a:defRPr sz="385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900" y="3429000"/>
            <a:ext cx="10418233" cy="1566532"/>
          </a:xfrm>
        </p:spPr>
        <p:txBody>
          <a:bodyPr lIns="0" tIns="0" rIns="0" bIns="0">
            <a:noAutofit/>
          </a:bodyPr>
          <a:lstStyle>
            <a:lvl1pPr marL="0" indent="0">
              <a:lnSpc>
                <a:spcPct val="95000"/>
              </a:lnSpc>
              <a:spcAft>
                <a:spcPts val="0"/>
              </a:spcAft>
              <a:buNone/>
              <a:defRPr sz="385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Edit Master text styles</a:t>
            </a:r>
          </a:p>
        </p:txBody>
      </p:sp>
      <p:sp>
        <p:nvSpPr>
          <p:cNvPr id="20" name="TextBox 19"/>
          <p:cNvSpPr txBox="1"/>
          <p:nvPr userDrawn="1"/>
        </p:nvSpPr>
        <p:spPr>
          <a:xfrm>
            <a:off x="5825067" y="6477000"/>
            <a:ext cx="4896560" cy="200055"/>
          </a:xfrm>
          <a:prstGeom prst="rect">
            <a:avLst/>
          </a:prstGeom>
          <a:noFill/>
        </p:spPr>
        <p:txBody>
          <a:bodyPr wrap="square" lIns="0" tIns="0" rIns="0" bIns="0" rtlCol="0">
            <a:spAutoFit/>
          </a:bodyPr>
          <a:lstStyle/>
          <a:p>
            <a:pPr marL="0" indent="0" algn="r">
              <a:spcBef>
                <a:spcPts val="0"/>
              </a:spcBef>
              <a:buSzPct val="100000"/>
              <a:buFont typeface="Arial"/>
              <a:buNone/>
            </a:pPr>
            <a:r>
              <a:rPr lang="en-US" sz="650" noProof="0">
                <a:solidFill>
                  <a:schemeClr val="bg1"/>
                </a:solidFill>
              </a:rPr>
              <a:t>Presentation title</a:t>
            </a:r>
            <a:br>
              <a:rPr lang="en-US" sz="650" noProof="0">
                <a:solidFill>
                  <a:schemeClr val="bg1"/>
                </a:solidFill>
              </a:rPr>
            </a:br>
            <a:r>
              <a:rPr lang="en-US" sz="650" noProof="0">
                <a:solidFill>
                  <a:schemeClr val="bg1"/>
                </a:solidFill>
              </a:rPr>
              <a:t>[To edit, click View &gt; Slide Master &gt; Slide Master]</a:t>
            </a:r>
          </a:p>
        </p:txBody>
      </p:sp>
      <p:sp>
        <p:nvSpPr>
          <p:cNvPr id="21" name="TextBox 20"/>
          <p:cNvSpPr txBox="1"/>
          <p:nvPr userDrawn="1"/>
        </p:nvSpPr>
        <p:spPr>
          <a:xfrm>
            <a:off x="469900" y="6477000"/>
            <a:ext cx="5355167" cy="200055"/>
          </a:xfrm>
          <a:prstGeom prst="rect">
            <a:avLst/>
          </a:prstGeom>
          <a:noFill/>
        </p:spPr>
        <p:txBody>
          <a:bodyPr wrap="square" lIns="0" tIns="0" rIns="0" bIns="0" rtlCol="0">
            <a:spAutoFit/>
          </a:bodyPr>
          <a:lstStyle/>
          <a:p>
            <a:pPr marL="0" indent="0">
              <a:spcBef>
                <a:spcPts val="800"/>
              </a:spcBef>
              <a:buSzPct val="100000"/>
              <a:buFont typeface="Arial"/>
              <a:buNone/>
            </a:pPr>
            <a:r>
              <a:rPr lang="en-US" sz="650" noProof="0">
                <a:solidFill>
                  <a:schemeClr val="bg1"/>
                </a:solidFill>
              </a:rPr>
              <a:t>Member firms and DTTL: Insert appropriate copyright</a:t>
            </a:r>
            <a:br>
              <a:rPr lang="en-US" sz="650" noProof="0">
                <a:solidFill>
                  <a:schemeClr val="bg1"/>
                </a:solidFill>
              </a:rPr>
            </a:br>
            <a:r>
              <a:rPr lang="en-US" sz="650" noProof="0">
                <a:solidFill>
                  <a:schemeClr val="bg1"/>
                </a:solidFill>
              </a:rPr>
              <a:t>[To edit, click View &gt; Slide Master &gt; Slide Master]</a:t>
            </a:r>
          </a:p>
        </p:txBody>
      </p:sp>
      <p:sp>
        <p:nvSpPr>
          <p:cNvPr id="22" name="TextBox 21"/>
          <p:cNvSpPr txBox="1"/>
          <p:nvPr userDrawn="1"/>
        </p:nvSpPr>
        <p:spPr>
          <a:xfrm>
            <a:off x="11414125"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bg1"/>
                </a:solidFill>
              </a:rPr>
              <a:pPr marL="0" indent="0" algn="r">
                <a:spcBef>
                  <a:spcPts val="800"/>
                </a:spcBef>
                <a:buSzPct val="100000"/>
                <a:buFont typeface="Arial"/>
                <a:buNone/>
              </a:pPr>
              <a:t>‹#›</a:t>
            </a:fld>
            <a:endParaRPr lang="en-US" sz="650" noProof="0">
              <a:solidFill>
                <a:schemeClr val="bg1"/>
              </a:solidFill>
            </a:endParaRPr>
          </a:p>
        </p:txBody>
      </p:sp>
    </p:spTree>
    <p:extLst>
      <p:ext uri="{BB962C8B-B14F-4D97-AF65-F5344CB8AC3E}">
        <p14:creationId xmlns:p14="http://schemas.microsoft.com/office/powerpoint/2010/main" val="193697899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oleObject" Target="../embeddings/oleObject1.bin"/><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3.xml"/><Relationship Id="rId18" Type="http://schemas.openxmlformats.org/officeDocument/2006/relationships/slideLayout" Target="../slideLayouts/slideLayout58.xml"/><Relationship Id="rId26" Type="http://schemas.openxmlformats.org/officeDocument/2006/relationships/slideLayout" Target="../slideLayouts/slideLayout66.xml"/><Relationship Id="rId39" Type="http://schemas.openxmlformats.org/officeDocument/2006/relationships/slideLayout" Target="../slideLayouts/slideLayout79.xml"/><Relationship Id="rId21" Type="http://schemas.openxmlformats.org/officeDocument/2006/relationships/slideLayout" Target="../slideLayouts/slideLayout61.xml"/><Relationship Id="rId34" Type="http://schemas.openxmlformats.org/officeDocument/2006/relationships/slideLayout" Target="../slideLayouts/slideLayout74.xml"/><Relationship Id="rId42" Type="http://schemas.openxmlformats.org/officeDocument/2006/relationships/theme" Target="../theme/theme2.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9" Type="http://schemas.openxmlformats.org/officeDocument/2006/relationships/slideLayout" Target="../slideLayouts/slideLayout69.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24" Type="http://schemas.openxmlformats.org/officeDocument/2006/relationships/slideLayout" Target="../slideLayouts/slideLayout64.xml"/><Relationship Id="rId32" Type="http://schemas.openxmlformats.org/officeDocument/2006/relationships/slideLayout" Target="../slideLayouts/slideLayout72.xml"/><Relationship Id="rId37" Type="http://schemas.openxmlformats.org/officeDocument/2006/relationships/slideLayout" Target="../slideLayouts/slideLayout77.xml"/><Relationship Id="rId40" Type="http://schemas.openxmlformats.org/officeDocument/2006/relationships/slideLayout" Target="../slideLayouts/slideLayout80.xml"/><Relationship Id="rId45" Type="http://schemas.openxmlformats.org/officeDocument/2006/relationships/image" Target="../media/image1.emf"/><Relationship Id="rId5" Type="http://schemas.openxmlformats.org/officeDocument/2006/relationships/slideLayout" Target="../slideLayouts/slideLayout45.xml"/><Relationship Id="rId15" Type="http://schemas.openxmlformats.org/officeDocument/2006/relationships/slideLayout" Target="../slideLayouts/slideLayout55.xml"/><Relationship Id="rId23" Type="http://schemas.openxmlformats.org/officeDocument/2006/relationships/slideLayout" Target="../slideLayouts/slideLayout63.xml"/><Relationship Id="rId28" Type="http://schemas.openxmlformats.org/officeDocument/2006/relationships/slideLayout" Target="../slideLayouts/slideLayout68.xml"/><Relationship Id="rId36" Type="http://schemas.openxmlformats.org/officeDocument/2006/relationships/slideLayout" Target="../slideLayouts/slideLayout76.xml"/><Relationship Id="rId10" Type="http://schemas.openxmlformats.org/officeDocument/2006/relationships/slideLayout" Target="../slideLayouts/slideLayout50.xml"/><Relationship Id="rId19" Type="http://schemas.openxmlformats.org/officeDocument/2006/relationships/slideLayout" Target="../slideLayouts/slideLayout59.xml"/><Relationship Id="rId31" Type="http://schemas.openxmlformats.org/officeDocument/2006/relationships/slideLayout" Target="../slideLayouts/slideLayout71.xml"/><Relationship Id="rId44" Type="http://schemas.openxmlformats.org/officeDocument/2006/relationships/oleObject" Target="../embeddings/oleObject2.bin"/><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 Id="rId22" Type="http://schemas.openxmlformats.org/officeDocument/2006/relationships/slideLayout" Target="../slideLayouts/slideLayout62.xml"/><Relationship Id="rId27" Type="http://schemas.openxmlformats.org/officeDocument/2006/relationships/slideLayout" Target="../slideLayouts/slideLayout67.xml"/><Relationship Id="rId30" Type="http://schemas.openxmlformats.org/officeDocument/2006/relationships/slideLayout" Target="../slideLayouts/slideLayout70.xml"/><Relationship Id="rId35" Type="http://schemas.openxmlformats.org/officeDocument/2006/relationships/slideLayout" Target="../slideLayouts/slideLayout75.xml"/><Relationship Id="rId43" Type="http://schemas.openxmlformats.org/officeDocument/2006/relationships/tags" Target="../tags/tag3.xml"/><Relationship Id="rId8" Type="http://schemas.openxmlformats.org/officeDocument/2006/relationships/slideLayout" Target="../slideLayouts/slideLayout48.xml"/><Relationship Id="rId3" Type="http://schemas.openxmlformats.org/officeDocument/2006/relationships/slideLayout" Target="../slideLayouts/slideLayout43.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5" Type="http://schemas.openxmlformats.org/officeDocument/2006/relationships/slideLayout" Target="../slideLayouts/slideLayout65.xml"/><Relationship Id="rId33" Type="http://schemas.openxmlformats.org/officeDocument/2006/relationships/slideLayout" Target="../slideLayouts/slideLayout73.xml"/><Relationship Id="rId38" Type="http://schemas.openxmlformats.org/officeDocument/2006/relationships/slideLayout" Target="../slideLayouts/slideLayout78.xml"/><Relationship Id="rId20" Type="http://schemas.openxmlformats.org/officeDocument/2006/relationships/slideLayout" Target="../slideLayouts/slideLayout60.xml"/><Relationship Id="rId41" Type="http://schemas.openxmlformats.org/officeDocument/2006/relationships/slideLayout" Target="../slideLayouts/slideLayout81.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emf"/><Relationship Id="rId3" Type="http://schemas.openxmlformats.org/officeDocument/2006/relationships/slideLayout" Target="../slideLayouts/slideLayout84.xml"/><Relationship Id="rId7" Type="http://schemas.openxmlformats.org/officeDocument/2006/relationships/oleObject" Target="../embeddings/oleObject3.bin"/><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tags" Target="../tags/tag4.xml"/><Relationship Id="rId5" Type="http://schemas.openxmlformats.org/officeDocument/2006/relationships/theme" Target="../theme/theme3.xml"/><Relationship Id="rId4" Type="http://schemas.openxmlformats.org/officeDocument/2006/relationships/slideLayout" Target="../slideLayouts/slideLayout85.xml"/><Relationship Id="rId9"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2"/>
            </p:custDataLst>
            <p:extLst>
              <p:ext uri="{D42A27DB-BD31-4B8C-83A1-F6EECF244321}">
                <p14:modId xmlns:p14="http://schemas.microsoft.com/office/powerpoint/2010/main" val="166891810"/>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3" imgW="270" imgH="270" progId="TCLayout.ActiveDocument.1">
                  <p:embed/>
                </p:oleObj>
              </mc:Choice>
              <mc:Fallback>
                <p:oleObj name="think-cell Slide" r:id="rId43" imgW="270" imgH="270" progId="TCLayout.ActiveDocument.1">
                  <p:embed/>
                  <p:pic>
                    <p:nvPicPr>
                      <p:cNvPr id="4" name="Object 3" hidden="1"/>
                      <p:cNvPicPr/>
                      <p:nvPr/>
                    </p:nvPicPr>
                    <p:blipFill>
                      <a:blip r:embed="rId44"/>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55" r:id="rId3"/>
    <p:sldLayoutId id="2147483756" r:id="rId4"/>
    <p:sldLayoutId id="2147483703" r:id="rId5"/>
    <p:sldLayoutId id="2147483704" r:id="rId6"/>
    <p:sldLayoutId id="2147483705" r:id="rId7"/>
    <p:sldLayoutId id="2147483706" r:id="rId8"/>
    <p:sldLayoutId id="2147483707" r:id="rId9"/>
    <p:sldLayoutId id="2147483713" r:id="rId10"/>
    <p:sldLayoutId id="2147483708" r:id="rId11"/>
    <p:sldLayoutId id="2147483710" r:id="rId12"/>
    <p:sldLayoutId id="2147483754" r:id="rId13"/>
    <p:sldLayoutId id="2147483711" r:id="rId14"/>
    <p:sldLayoutId id="2147483753" r:id="rId15"/>
    <p:sldLayoutId id="2147483679" r:id="rId16"/>
    <p:sldLayoutId id="2147483712" r:id="rId17"/>
    <p:sldLayoutId id="2147483678" r:id="rId18"/>
    <p:sldLayoutId id="2147483681" r:id="rId19"/>
    <p:sldLayoutId id="2147483735" r:id="rId20"/>
    <p:sldLayoutId id="2147483699" r:id="rId21"/>
    <p:sldLayoutId id="2147483714" r:id="rId22"/>
    <p:sldLayoutId id="2147483697" r:id="rId23"/>
    <p:sldLayoutId id="2147483715" r:id="rId24"/>
    <p:sldLayoutId id="2147483716" r:id="rId25"/>
    <p:sldLayoutId id="2147483717" r:id="rId26"/>
    <p:sldLayoutId id="2147483718" r:id="rId27"/>
    <p:sldLayoutId id="2147483728" r:id="rId28"/>
    <p:sldLayoutId id="2147483720" r:id="rId29"/>
    <p:sldLayoutId id="2147483721" r:id="rId30"/>
    <p:sldLayoutId id="2147483722" r:id="rId31"/>
    <p:sldLayoutId id="2147483695" r:id="rId32"/>
    <p:sldLayoutId id="2147483751" r:id="rId33"/>
    <p:sldLayoutId id="2147483724" r:id="rId34"/>
    <p:sldLayoutId id="2147483725" r:id="rId35"/>
    <p:sldLayoutId id="2147483726" r:id="rId36"/>
    <p:sldLayoutId id="2147483727" r:id="rId37"/>
    <p:sldLayoutId id="2147483698" r:id="rId38"/>
    <p:sldLayoutId id="2147483752" r:id="rId39"/>
    <p:sldLayoutId id="2147483696" r:id="rId40"/>
  </p:sldLayoutIdLst>
  <p:transition>
    <p:fade/>
  </p:transition>
  <p:hf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userDrawn="1">
          <p15:clr>
            <a:srgbClr val="F26B43"/>
          </p15:clr>
        </p15:guide>
        <p15:guide id="2" orient="horz" pos="2160" userDrawn="1">
          <p15:clr>
            <a:srgbClr val="F26B43"/>
          </p15:clr>
        </p15:guide>
        <p15:guide id="3" orient="horz" pos="3968" userDrawn="1">
          <p15:clr>
            <a:srgbClr val="F26B43"/>
          </p15:clr>
        </p15:guide>
        <p15:guide id="4" pos="296" userDrawn="1">
          <p15:clr>
            <a:srgbClr val="F26B43"/>
          </p15:clr>
        </p15:guide>
        <p15:guide id="5" pos="7384" userDrawn="1">
          <p15:clr>
            <a:srgbClr val="F26B43"/>
          </p15:clr>
        </p15:guide>
        <p15:guide id="6" orient="horz" pos="1071" userDrawn="1">
          <p15:clr>
            <a:srgbClr val="F26B43"/>
          </p15:clr>
        </p15:guide>
        <p15:guide id="7" orient="horz" pos="245" userDrawn="1">
          <p15:clr>
            <a:srgbClr val="F26B43"/>
          </p15:clr>
        </p15:guide>
        <p15:guide id="8" orient="horz" pos="4081" userDrawn="1">
          <p15:clr>
            <a:srgbClr val="F26B43"/>
          </p15:clr>
        </p15:guide>
        <p15:guide id="10" pos="4986" userDrawn="1">
          <p15:clr>
            <a:srgbClr val="F26B43"/>
          </p15:clr>
        </p15:guide>
        <p15:guide id="12" pos="1382" userDrawn="1">
          <p15:clr>
            <a:srgbClr val="F26B43"/>
          </p15:clr>
        </p15:guide>
        <p15:guide id="13" pos="1496" userDrawn="1">
          <p15:clr>
            <a:srgbClr val="F26B43"/>
          </p15:clr>
        </p15:guide>
        <p15:guide id="14" pos="2581" userDrawn="1">
          <p15:clr>
            <a:srgbClr val="F26B43"/>
          </p15:clr>
        </p15:guide>
        <p15:guide id="15" pos="2695" userDrawn="1">
          <p15:clr>
            <a:srgbClr val="F26B43"/>
          </p15:clr>
        </p15:guide>
        <p15:guide id="16" pos="6185" userDrawn="1">
          <p15:clr>
            <a:srgbClr val="F26B43"/>
          </p15:clr>
        </p15:guide>
        <p15:guide id="17" pos="3783" userDrawn="1">
          <p15:clr>
            <a:srgbClr val="F26B43"/>
          </p15:clr>
        </p15:guide>
        <p15:guide id="18" pos="3896" userDrawn="1">
          <p15:clr>
            <a:srgbClr val="F26B43"/>
          </p15:clr>
        </p15:guide>
        <p15:guide id="19" pos="3840" userDrawn="1">
          <p15:clr>
            <a:srgbClr val="F26B43"/>
          </p15:clr>
        </p15:guide>
        <p15:guide id="20" pos="6299" userDrawn="1">
          <p15:clr>
            <a:srgbClr val="F26B43"/>
          </p15:clr>
        </p15:guide>
        <p15:guide id="21" orient="horz" pos="1049" userDrawn="1">
          <p15:clr>
            <a:srgbClr val="F26B43"/>
          </p15:clr>
        </p15:guide>
        <p15:guide id="22" orient="horz" pos="641" userDrawn="1">
          <p15:clr>
            <a:srgbClr val="F26B43"/>
          </p15:clr>
        </p15:guide>
        <p15:guide id="23" orient="horz" pos="288"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43"/>
            </p:custDataLst>
            <p:extLst>
              <p:ext uri="{D42A27DB-BD31-4B8C-83A1-F6EECF244321}">
                <p14:modId xmlns:p14="http://schemas.microsoft.com/office/powerpoint/2010/main" val="1617811021"/>
              </p:ext>
            </p:extLst>
          </p:nvPr>
        </p:nvGraphicFramePr>
        <p:xfrm>
          <a:off x="2119" y="1589"/>
          <a:ext cx="2116" cy="1587"/>
        </p:xfrm>
        <a:graphic>
          <a:graphicData uri="http://schemas.openxmlformats.org/presentationml/2006/ole">
            <mc:AlternateContent xmlns:mc="http://schemas.openxmlformats.org/markup-compatibility/2006">
              <mc:Choice xmlns:v="urn:schemas-microsoft-com:vml" Requires="v">
                <p:oleObj name="think-cell Slide" r:id="rId44" imgW="270" imgH="270" progId="TCLayout.ActiveDocument.1">
                  <p:embed/>
                </p:oleObj>
              </mc:Choice>
              <mc:Fallback>
                <p:oleObj name="think-cell Slide" r:id="rId44" imgW="270" imgH="270" progId="TCLayout.ActiveDocument.1">
                  <p:embed/>
                  <p:pic>
                    <p:nvPicPr>
                      <p:cNvPr id="4" name="Object 3" hidden="1"/>
                      <p:cNvPicPr/>
                      <p:nvPr/>
                    </p:nvPicPr>
                    <p:blipFill>
                      <a:blip r:embed="rId45"/>
                      <a:stretch>
                        <a:fillRect/>
                      </a:stretch>
                    </p:blipFill>
                    <p:spPr>
                      <a:xfrm>
                        <a:off x="2119"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9900" y="402586"/>
            <a:ext cx="11252200" cy="692151"/>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469900" y="1665290"/>
            <a:ext cx="11252200" cy="4633911"/>
          </a:xfrm>
          <a:prstGeom prst="rect">
            <a:avLst/>
          </a:prstGeom>
        </p:spPr>
        <p:txBody>
          <a:bodyPr vert="horz" lIns="0" tIns="0" rIns="0" bIns="0" rtlCol="0">
            <a:no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Box 11"/>
          <p:cNvSpPr txBox="1"/>
          <p:nvPr userDrawn="1"/>
        </p:nvSpPr>
        <p:spPr>
          <a:xfrm>
            <a:off x="11410953" y="6477000"/>
            <a:ext cx="307975" cy="100027"/>
          </a:xfrm>
          <a:prstGeom prst="rect">
            <a:avLst/>
          </a:prstGeom>
          <a:noFill/>
        </p:spPr>
        <p:txBody>
          <a:bodyPr wrap="square" lIns="0" tIns="0" rIns="0" bIns="0" rtlCol="0">
            <a:spAutoFit/>
          </a:bodyPr>
          <a:lstStyle/>
          <a:p>
            <a:pPr marL="0" indent="0" algn="r">
              <a:spcBef>
                <a:spcPts val="800"/>
              </a:spcBef>
              <a:buSzPct val="100000"/>
              <a:buFont typeface="Arial"/>
              <a:buNone/>
            </a:pPr>
            <a:fld id="{C58DF478-B544-4ED8-9ED4-6A2648E2D233}" type="slidenum">
              <a:rPr lang="en-US" sz="650" noProof="0" smtClean="0">
                <a:solidFill>
                  <a:schemeClr val="tx1"/>
                </a:solidFill>
              </a:rPr>
              <a:pPr marL="0" indent="0" algn="r">
                <a:spcBef>
                  <a:spcPts val="800"/>
                </a:spcBef>
                <a:buSzPct val="100000"/>
                <a:buFont typeface="Arial"/>
                <a:buNone/>
              </a:pPr>
              <a:t>‹#›</a:t>
            </a:fld>
            <a:endParaRPr lang="en-US" sz="650" noProof="0">
              <a:solidFill>
                <a:schemeClr val="tx1"/>
              </a:solidFill>
            </a:endParaRPr>
          </a:p>
        </p:txBody>
      </p:sp>
    </p:spTree>
    <p:extLst>
      <p:ext uri="{BB962C8B-B14F-4D97-AF65-F5344CB8AC3E}">
        <p14:creationId xmlns:p14="http://schemas.microsoft.com/office/powerpoint/2010/main" val="3815683560"/>
      </p:ext>
    </p:extLst>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 id="2147483789" r:id="rId24"/>
    <p:sldLayoutId id="2147483790" r:id="rId25"/>
    <p:sldLayoutId id="2147483791" r:id="rId26"/>
    <p:sldLayoutId id="2147483792" r:id="rId27"/>
    <p:sldLayoutId id="2147483793" r:id="rId28"/>
    <p:sldLayoutId id="2147483794" r:id="rId29"/>
    <p:sldLayoutId id="2147483795" r:id="rId30"/>
    <p:sldLayoutId id="2147483796" r:id="rId31"/>
    <p:sldLayoutId id="2147483797" r:id="rId32"/>
    <p:sldLayoutId id="2147483798" r:id="rId33"/>
    <p:sldLayoutId id="2147483799" r:id="rId34"/>
    <p:sldLayoutId id="2147483800" r:id="rId35"/>
    <p:sldLayoutId id="2147483801" r:id="rId36"/>
    <p:sldLayoutId id="2147483802" r:id="rId37"/>
    <p:sldLayoutId id="2147483803" r:id="rId38"/>
    <p:sldLayoutId id="2147483804" r:id="rId39"/>
    <p:sldLayoutId id="2147483805" r:id="rId40"/>
    <p:sldLayoutId id="2147483806" r:id="rId41"/>
  </p:sldLayoutIdLst>
  <p:transition>
    <p:fade/>
  </p:transition>
  <p:hf sldNum="0" hdr="0" dt="0"/>
  <p:txStyles>
    <p:titleStyle>
      <a:lvl1pPr algn="l" defTabSz="1219170" rtl="0" eaLnBrk="1" latinLnBrk="0" hangingPunct="1">
        <a:spcBef>
          <a:spcPct val="0"/>
        </a:spcBef>
        <a:buNone/>
        <a:defRPr sz="2000" kern="1200">
          <a:solidFill>
            <a:schemeClr val="tx1"/>
          </a:solidFill>
          <a:latin typeface="+mj-lt"/>
          <a:ea typeface="+mj-ea"/>
          <a:cs typeface="+mj-cs"/>
        </a:defRPr>
      </a:lvl1pPr>
    </p:titleStyle>
    <p:bodyStyle>
      <a:lvl1pPr marL="0" indent="0" algn="l" defTabSz="1219170" rtl="0" eaLnBrk="1" latinLnBrk="0" hangingPunct="1">
        <a:spcBef>
          <a:spcPts val="0"/>
        </a:spcBef>
        <a:spcAft>
          <a:spcPts val="1333"/>
        </a:spcAft>
        <a:buSzPct val="100000"/>
        <a:buFont typeface="Arial" panose="020B0604020202020204" pitchFamily="34" charset="0"/>
        <a:buNone/>
        <a:defRPr sz="1200" b="0" kern="1200">
          <a:solidFill>
            <a:schemeClr val="tx1"/>
          </a:solidFill>
          <a:latin typeface="+mn-lt"/>
          <a:ea typeface="+mn-ea"/>
          <a:cs typeface="+mn-cs"/>
        </a:defRPr>
      </a:lvl1pPr>
      <a:lvl2pPr marL="0" indent="0" algn="l" defTabSz="1219170" rtl="0" eaLnBrk="1" latinLnBrk="0" hangingPunct="1">
        <a:spcBef>
          <a:spcPts val="0"/>
        </a:spcBef>
        <a:spcAft>
          <a:spcPts val="1333"/>
        </a:spcAft>
        <a:buClrTx/>
        <a:buSzPct val="100000"/>
        <a:buFont typeface="Arial"/>
        <a:buNone/>
        <a:defRPr lang="en-US" sz="1200" b="1" kern="1200" dirty="0" smtClean="0">
          <a:solidFill>
            <a:schemeClr val="tx1"/>
          </a:solidFill>
          <a:latin typeface="+mn-lt"/>
          <a:ea typeface="+mn-ea"/>
          <a:cs typeface="+mn-cs"/>
        </a:defRPr>
      </a:lvl2pPr>
      <a:lvl3pPr marL="235194" indent="-235194"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75188" indent="-235194" algn="l" defTabSz="1219170" rtl="0" eaLnBrk="1" latinLnBrk="0" hangingPunct="1">
        <a:spcBef>
          <a:spcPts val="0"/>
        </a:spcBef>
        <a:spcAft>
          <a:spcPts val="1333"/>
        </a:spcAft>
        <a:buClrTx/>
        <a:buSzPct val="100000"/>
        <a:buFont typeface="Verdana" panose="020B0604030504040204" pitchFamily="34" charset="0"/>
        <a:buChar char="−"/>
        <a:defRPr lang="en-US" sz="1200" kern="1200" baseline="0" dirty="0" smtClean="0">
          <a:solidFill>
            <a:schemeClr val="tx1"/>
          </a:solidFill>
          <a:latin typeface="+mn-lt"/>
          <a:ea typeface="+mn-ea"/>
          <a:cs typeface="+mn-cs"/>
        </a:defRPr>
      </a:lvl4pPr>
      <a:lvl5pPr marL="710382" indent="-235194" algn="l" defTabSz="1064657" rtl="0" eaLnBrk="1" latinLnBrk="0" hangingPunct="1">
        <a:spcBef>
          <a:spcPts val="0"/>
        </a:spcBef>
        <a:spcAft>
          <a:spcPts val="1333"/>
        </a:spcAft>
        <a:buClrTx/>
        <a:buSzPct val="100000"/>
        <a:buFont typeface="Verdana" panose="020B060403050404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098">
          <p15:clr>
            <a:srgbClr val="F26B43"/>
          </p15:clr>
        </p15:guide>
        <p15:guide id="2" orient="horz" pos="2160">
          <p15:clr>
            <a:srgbClr val="F26B43"/>
          </p15:clr>
        </p15:guide>
        <p15:guide id="3" orient="horz" pos="3968">
          <p15:clr>
            <a:srgbClr val="F26B43"/>
          </p15:clr>
        </p15:guide>
        <p15:guide id="4" pos="296">
          <p15:clr>
            <a:srgbClr val="F26B43"/>
          </p15:clr>
        </p15:guide>
        <p15:guide id="5" pos="7384">
          <p15:clr>
            <a:srgbClr val="F26B43"/>
          </p15:clr>
        </p15:guide>
        <p15:guide id="6" orient="horz" pos="1071">
          <p15:clr>
            <a:srgbClr val="F26B43"/>
          </p15:clr>
        </p15:guide>
        <p15:guide id="7" orient="horz" pos="245">
          <p15:clr>
            <a:srgbClr val="F26B43"/>
          </p15:clr>
        </p15:guide>
        <p15:guide id="8" orient="horz" pos="4081">
          <p15:clr>
            <a:srgbClr val="F26B43"/>
          </p15:clr>
        </p15:guide>
        <p15:guide id="10" pos="4986">
          <p15:clr>
            <a:srgbClr val="F26B43"/>
          </p15:clr>
        </p15:guide>
        <p15:guide id="12" pos="1382">
          <p15:clr>
            <a:srgbClr val="F26B43"/>
          </p15:clr>
        </p15:guide>
        <p15:guide id="13" pos="1496">
          <p15:clr>
            <a:srgbClr val="F26B43"/>
          </p15:clr>
        </p15:guide>
        <p15:guide id="14" pos="2581">
          <p15:clr>
            <a:srgbClr val="F26B43"/>
          </p15:clr>
        </p15:guide>
        <p15:guide id="15" pos="2695">
          <p15:clr>
            <a:srgbClr val="F26B43"/>
          </p15:clr>
        </p15:guide>
        <p15:guide id="16" pos="6185">
          <p15:clr>
            <a:srgbClr val="F26B43"/>
          </p15:clr>
        </p15:guide>
        <p15:guide id="17" pos="3783">
          <p15:clr>
            <a:srgbClr val="F26B43"/>
          </p15:clr>
        </p15:guide>
        <p15:guide id="18" pos="3896">
          <p15:clr>
            <a:srgbClr val="F26B43"/>
          </p15:clr>
        </p15:guide>
        <p15:guide id="19" pos="3840">
          <p15:clr>
            <a:srgbClr val="F26B43"/>
          </p15:clr>
        </p15:guide>
        <p15:guide id="20" pos="6299">
          <p15:clr>
            <a:srgbClr val="F26B43"/>
          </p15:clr>
        </p15:guide>
        <p15:guide id="21" orient="horz" pos="1049">
          <p15:clr>
            <a:srgbClr val="F26B43"/>
          </p15:clr>
        </p15:guide>
        <p15:guide id="22" orient="horz" pos="641">
          <p15:clr>
            <a:srgbClr val="F26B43"/>
          </p15:clr>
        </p15:guide>
        <p15:guide id="23" orient="horz" pos="28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411FDFCB-0874-4545-8F55-E29E06693DA1}"/>
              </a:ext>
            </a:extLst>
          </p:cNvPr>
          <p:cNvGraphicFramePr>
            <a:graphicFrameLocks noChangeAspect="1"/>
          </p:cNvGraphicFramePr>
          <p:nvPr userDrawn="1">
            <p:custDataLst>
              <p:tags r:id="rId6"/>
            </p:custDataLst>
            <p:extLst>
              <p:ext uri="{D42A27DB-BD31-4B8C-83A1-F6EECF244321}">
                <p14:modId xmlns:p14="http://schemas.microsoft.com/office/powerpoint/2010/main" val="3965668850"/>
              </p:ext>
            </p:extLst>
          </p:nvPr>
        </p:nvGraphicFramePr>
        <p:xfrm>
          <a:off x="2118" y="1588"/>
          <a:ext cx="2117" cy="1588"/>
        </p:xfrm>
        <a:graphic>
          <a:graphicData uri="http://schemas.openxmlformats.org/presentationml/2006/ole">
            <mc:AlternateContent xmlns:mc="http://schemas.openxmlformats.org/markup-compatibility/2006">
              <mc:Choice xmlns:v="urn:schemas-microsoft-com:vml" Requires="v">
                <p:oleObj name="think-cell Slide" r:id="rId7" imgW="360" imgH="360" progId="TCLayout.ActiveDocument.1">
                  <p:embed/>
                </p:oleObj>
              </mc:Choice>
              <mc:Fallback>
                <p:oleObj name="think-cell Slide" r:id="rId7" imgW="360" imgH="360" progId="TCLayout.ActiveDocument.1">
                  <p:embed/>
                  <p:pic>
                    <p:nvPicPr>
                      <p:cNvPr id="6" name="Object 5" hidden="1">
                        <a:extLst>
                          <a:ext uri="{FF2B5EF4-FFF2-40B4-BE49-F238E27FC236}">
                            <a16:creationId xmlns:a16="http://schemas.microsoft.com/office/drawing/2014/main" id="{411FDFCB-0874-4545-8F55-E29E06693DA1}"/>
                          </a:ext>
                        </a:extLst>
                      </p:cNvPr>
                      <p:cNvPicPr/>
                      <p:nvPr/>
                    </p:nvPicPr>
                    <p:blipFill>
                      <a:blip r:embed="rId8"/>
                      <a:stretch>
                        <a:fillRect/>
                      </a:stretch>
                    </p:blipFill>
                    <p:spPr>
                      <a:xfrm>
                        <a:off x="2118" y="1588"/>
                        <a:ext cx="2117" cy="1588"/>
                      </a:xfrm>
                      <a:prstGeom prst="rect">
                        <a:avLst/>
                      </a:prstGeom>
                    </p:spPr>
                  </p:pic>
                </p:oleObj>
              </mc:Fallback>
            </mc:AlternateContent>
          </a:graphicData>
        </a:graphic>
      </p:graphicFrame>
      <p:pic>
        <p:nvPicPr>
          <p:cNvPr id="7" name="Picture 6">
            <a:extLst>
              <a:ext uri="{FF2B5EF4-FFF2-40B4-BE49-F238E27FC236}">
                <a16:creationId xmlns:a16="http://schemas.microsoft.com/office/drawing/2014/main" id="{133B73F1-31B5-7B44-910F-E9B2DF998800}"/>
              </a:ext>
            </a:extLst>
          </p:cNvPr>
          <p:cNvPicPr>
            <a:picLocks noChangeAspect="1"/>
          </p:cNvPicPr>
          <p:nvPr userDrawn="1"/>
        </p:nvPicPr>
        <p:blipFill rotWithShape="1">
          <a:blip r:embed="rId9" cstate="email">
            <a:extLst>
              <a:ext uri="{28A0092B-C50C-407E-A947-70E740481C1C}">
                <a14:useLocalDpi xmlns:a14="http://schemas.microsoft.com/office/drawing/2010/main"/>
              </a:ext>
            </a:extLst>
          </a:blip>
          <a:srcRect/>
          <a:stretch/>
        </p:blipFill>
        <p:spPr>
          <a:xfrm>
            <a:off x="470152" y="6238417"/>
            <a:ext cx="3618293" cy="452805"/>
          </a:xfrm>
          <a:prstGeom prst="rect">
            <a:avLst/>
          </a:prstGeom>
        </p:spPr>
      </p:pic>
      <p:sp>
        <p:nvSpPr>
          <p:cNvPr id="4" name="GS Doctop Placeholder" hidden="1"/>
          <p:cNvSpPr txBox="1"/>
          <p:nvPr userDrawn="1"/>
        </p:nvSpPr>
        <p:spPr>
          <a:xfrm>
            <a:off x="728134" y="0"/>
            <a:ext cx="7535333" cy="215444"/>
          </a:xfrm>
          <a:prstGeom prst="rect">
            <a:avLst/>
          </a:prstGeom>
          <a:noFill/>
        </p:spPr>
        <p:txBody>
          <a:bodyPr vert="horz" rtlCol="0">
            <a:spAutoFit/>
          </a:bodyPr>
          <a:lstStyle/>
          <a:p>
            <a:pPr algn="l"/>
            <a:r>
              <a:rPr lang="en-US" sz="800" b="0">
                <a:latin typeface="Arial"/>
              </a:rPr>
              <a:t>IBDROOT\PROJECTS\IBD-NY\HATFUL2019\635055_1\08 Investor Presentation\Presentation\July 2019 Bond Offering Investor Presentation v25.pptx</a:t>
            </a:r>
          </a:p>
        </p:txBody>
      </p:sp>
      <p:sp>
        <p:nvSpPr>
          <p:cNvPr id="10" name="Slide Number Placeholder 5"/>
          <p:cNvSpPr txBox="1">
            <a:spLocks/>
          </p:cNvSpPr>
          <p:nvPr userDrawn="1"/>
        </p:nvSpPr>
        <p:spPr>
          <a:xfrm>
            <a:off x="8407400" y="6328638"/>
            <a:ext cx="3225800" cy="365125"/>
          </a:xfrm>
          <a:prstGeom prst="rect">
            <a:avLst/>
          </a:prstGeom>
        </p:spPr>
        <p:txBody>
          <a:bodyPr vert="horz" lIns="91440" tIns="45720" rIns="0" bIns="45720" rtlCol="0" anchor="b"/>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82EE9C4-6E4C-4D33-900D-030A19802231}" type="slidenum">
              <a:rPr lang="en-US" sz="1200" smtClean="0">
                <a:solidFill>
                  <a:srgbClr val="000000">
                    <a:tint val="75000"/>
                  </a:srgbClr>
                </a:solidFill>
              </a:rPr>
              <a:pPr/>
              <a:t>‹#›</a:t>
            </a:fld>
            <a:endParaRPr lang="en-US" sz="1200">
              <a:solidFill>
                <a:srgbClr val="000000">
                  <a:tint val="75000"/>
                </a:srgbClr>
              </a:solidFill>
            </a:endParaRPr>
          </a:p>
        </p:txBody>
      </p:sp>
      <p:cxnSp>
        <p:nvCxnSpPr>
          <p:cNvPr id="9" name="Straight Connector 8">
            <a:extLst>
              <a:ext uri="{FF2B5EF4-FFF2-40B4-BE49-F238E27FC236}">
                <a16:creationId xmlns:a16="http://schemas.microsoft.com/office/drawing/2014/main" id="{2C4AFFE8-4D40-6E40-9ACF-44BAFADC0F39}"/>
              </a:ext>
            </a:extLst>
          </p:cNvPr>
          <p:cNvCxnSpPr>
            <a:cxnSpLocks/>
          </p:cNvCxnSpPr>
          <p:nvPr userDrawn="1"/>
        </p:nvCxnSpPr>
        <p:spPr>
          <a:xfrm>
            <a:off x="274820" y="556258"/>
            <a:ext cx="11642360" cy="0"/>
          </a:xfrm>
          <a:prstGeom prst="line">
            <a:avLst/>
          </a:prstGeom>
          <a:ln w="57150">
            <a:solidFill>
              <a:srgbClr val="FFD00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09345"/>
      </p:ext>
    </p:extLst>
  </p:cSld>
  <p:clrMap bg1="lt1" tx1="dk1" bg2="lt2" tx2="dk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Lst>
  <p:hf hdr="0" ftr="0" dt="0"/>
  <p:txStyles>
    <p:titleStyle>
      <a:lvl1pPr algn="l" defTabSz="914400" rtl="0" eaLnBrk="1" latinLnBrk="0" hangingPunct="1">
        <a:lnSpc>
          <a:spcPct val="90000"/>
        </a:lnSpc>
        <a:spcBef>
          <a:spcPct val="0"/>
        </a:spcBef>
        <a:buNone/>
        <a:defRPr lang="en-US" sz="2400" kern="1200" baseline="0" dirty="0">
          <a:solidFill>
            <a:schemeClr val="tx1">
              <a:lumMod val="75000"/>
              <a:lumOff val="25000"/>
            </a:schemeClr>
          </a:solidFill>
          <a:latin typeface="+mj-lt"/>
          <a:ea typeface="+mn-ea"/>
          <a:cs typeface="+mn-cs"/>
        </a:defRPr>
      </a:lvl1pPr>
    </p:titleStyle>
    <p:bodyStyle>
      <a:lvl1pPr marL="228600" indent="-228600" algn="l" defTabSz="914400" rtl="0" eaLnBrk="1" latinLnBrk="0" hangingPunct="1">
        <a:lnSpc>
          <a:spcPct val="100000"/>
        </a:lnSpc>
        <a:spcBef>
          <a:spcPts val="0"/>
        </a:spcBef>
        <a:spcAft>
          <a:spcPts val="1000"/>
        </a:spcAft>
        <a:buFont typeface="Wingdings" charset="2"/>
        <a:buChar char="§"/>
        <a:defRPr lang="en-US" sz="1600" kern="1200" baseline="0" dirty="0" smtClean="0">
          <a:solidFill>
            <a:schemeClr val="tx1"/>
          </a:solidFill>
          <a:latin typeface="+mj-lt"/>
          <a:ea typeface="+mn-ea"/>
          <a:cs typeface="+mn-cs"/>
        </a:defRPr>
      </a:lvl1pPr>
      <a:lvl2pPr marL="971550" indent="-285750" algn="l" defTabSz="914400" rtl="0" eaLnBrk="1" latinLnBrk="0" hangingPunct="1">
        <a:lnSpc>
          <a:spcPct val="90000"/>
        </a:lnSpc>
        <a:spcBef>
          <a:spcPts val="500"/>
        </a:spcBef>
        <a:buFont typeface="Wingdings" charset="2"/>
        <a:buChar char="§"/>
        <a:defRPr lang="en-US" sz="1600" kern="1200" baseline="0" dirty="0" smtClean="0">
          <a:solidFill>
            <a:schemeClr val="tx1"/>
          </a:solidFill>
          <a:latin typeface="+mj-lt"/>
          <a:ea typeface="+mn-ea"/>
          <a:cs typeface="+mn-cs"/>
        </a:defRPr>
      </a:lvl2pPr>
      <a:lvl3pPr marL="10287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900" kern="1200" dirty="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82.xml"/><Relationship Id="rId1" Type="http://schemas.openxmlformats.org/officeDocument/2006/relationships/tags" Target="../tags/tag8.xml"/><Relationship Id="rId5" Type="http://schemas.openxmlformats.org/officeDocument/2006/relationships/image" Target="../media/image3.emf"/><Relationship Id="rId4" Type="http://schemas.openxmlformats.org/officeDocument/2006/relationships/oleObject" Target="../embeddings/oleObject7.bin"/></Relationships>
</file>

<file path=ppt/slides/_rels/slide10.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7.xml"/><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8.xml"/><Relationship Id="rId1" Type="http://schemas.openxmlformats.org/officeDocument/2006/relationships/slideLayout" Target="../slideLayouts/slideLayout32.xml"/><Relationship Id="rId4" Type="http://schemas.openxmlformats.org/officeDocument/2006/relationships/slide" Target="slide24.xml"/></Relationships>
</file>

<file path=ppt/slides/_rels/slide12.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notesSlide" Target="../notesSlides/notesSlide9.xml"/><Relationship Id="rId1" Type="http://schemas.openxmlformats.org/officeDocument/2006/relationships/slideLayout" Target="../slideLayouts/slideLayout32.xml"/><Relationship Id="rId5" Type="http://schemas.openxmlformats.org/officeDocument/2006/relationships/slide" Target="slide32.xml"/><Relationship Id="rId4" Type="http://schemas.openxmlformats.org/officeDocument/2006/relationships/slide" Target="slide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3.jpe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32.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32.xml"/><Relationship Id="rId6" Type="http://schemas.openxmlformats.org/officeDocument/2006/relationships/image" Target="../media/image24.emf"/><Relationship Id="rId5" Type="http://schemas.openxmlformats.org/officeDocument/2006/relationships/image" Target="../media/image23.jpe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3.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32.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2.xml"/></Relationships>
</file>

<file path=ppt/slides/_rels/slide26.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image" Target="../media/image21.jpe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3.jpe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jpe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3.jpe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1.jpe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3.jpe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9.svg"/><Relationship Id="rId2" Type="http://schemas.openxmlformats.org/officeDocument/2006/relationships/notesSlide" Target="../notesSlides/notesSlide29.xml"/><Relationship Id="rId1" Type="http://schemas.openxmlformats.org/officeDocument/2006/relationships/slideLayout" Target="../slideLayouts/slideLayout32.xml"/><Relationship Id="rId6" Type="http://schemas.openxmlformats.org/officeDocument/2006/relationships/image" Target="../media/image28.png"/><Relationship Id="rId5" Type="http://schemas.openxmlformats.org/officeDocument/2006/relationships/image" Target="../media/image23.jpe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2.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1.xml"/><Relationship Id="rId1" Type="http://schemas.openxmlformats.org/officeDocument/2006/relationships/slideLayout" Target="../slideLayouts/slideLayout32.xml"/><Relationship Id="rId5" Type="http://schemas.openxmlformats.org/officeDocument/2006/relationships/image" Target="../media/image24.emf"/><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32.xml"/><Relationship Id="rId1" Type="http://schemas.openxmlformats.org/officeDocument/2006/relationships/slideLayout" Target="../slideLayouts/slideLayout32.xml"/><Relationship Id="rId5" Type="http://schemas.openxmlformats.org/officeDocument/2006/relationships/image" Target="../media/image25.png"/><Relationship Id="rId4" Type="http://schemas.openxmlformats.org/officeDocument/2006/relationships/image" Target="../media/image21.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32.xml"/><Relationship Id="rId5" Type="http://schemas.openxmlformats.org/officeDocument/2006/relationships/image" Target="../media/image24.emf"/><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6.xml"/><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32.xml"/><Relationship Id="rId6" Type="http://schemas.openxmlformats.org/officeDocument/2006/relationships/image" Target="../media/image25.png"/><Relationship Id="rId5" Type="http://schemas.openxmlformats.org/officeDocument/2006/relationships/image" Target="../media/image21.jpeg"/><Relationship Id="rId4" Type="http://schemas.openxmlformats.org/officeDocument/2006/relationships/image" Target="../media/image29.svg"/></Relationships>
</file>

<file path=ppt/slides/_rels/slide42.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31.svg"/><Relationship Id="rId2" Type="http://schemas.openxmlformats.org/officeDocument/2006/relationships/notesSlide" Target="../notesSlides/notesSlide38.xml"/><Relationship Id="rId1" Type="http://schemas.openxmlformats.org/officeDocument/2006/relationships/slideLayout" Target="../slideLayouts/slideLayout32.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4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3" Type="http://schemas.openxmlformats.org/officeDocument/2006/relationships/image" Target="../media/image11.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microsoft.com/office/2007/relationships/hdphoto" Target="../media/hdphoto2.wdp"/><Relationship Id="rId11" Type="http://schemas.openxmlformats.org/officeDocument/2006/relationships/image" Target="../media/image18.svg"/><Relationship Id="rId5" Type="http://schemas.openxmlformats.org/officeDocument/2006/relationships/image" Target="../media/image13.png"/><Relationship Id="rId10" Type="http://schemas.openxmlformats.org/officeDocument/2006/relationships/image" Target="../media/image17.png"/><Relationship Id="rId4" Type="http://schemas.openxmlformats.org/officeDocument/2006/relationships/image" Target="../media/image12.svg"/><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hyperlink" Target="https://amedeloitte.sharepoint.com/:x:/r/sites/HertzCloudModernization/Shared%20Documents/General/03.%20Reference%20Documents/Technical/Hertz%20EBS-Cloud%20Release%20Estimate_Alternate012021.xlsx?d=w7799d390a6b34182aa7115c7a85e65c9&amp;csf=1&amp;web=1&amp;e=EeZnrA" TargetMode="External"/><Relationship Id="rId2" Type="http://schemas.openxmlformats.org/officeDocument/2006/relationships/notesSlide" Target="../notesSlides/notesSlide47.xml"/><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notesSlide" Target="../notesSlides/notesSlide6.xml"/><Relationship Id="rId1" Type="http://schemas.openxmlformats.org/officeDocument/2006/relationships/slideLayout" Target="../slideLayouts/slideLayout32.xml"/><Relationship Id="rId5" Type="http://schemas.openxmlformats.org/officeDocument/2006/relationships/slide" Target="slide18.xml"/><Relationship Id="rId4" Type="http://schemas.openxmlformats.org/officeDocument/2006/relationships/slide" Target="slide1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E8237C4-2A3B-4EE0-9EE7-05B8ACE1AF28}"/>
              </a:ext>
            </a:extLst>
          </p:cNvPr>
          <p:cNvGraphicFramePr>
            <a:graphicFrameLocks noChangeAspect="1"/>
          </p:cNvGraphicFramePr>
          <p:nvPr>
            <p:custDataLst>
              <p:tags r:id="rId1"/>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60" imgH="360" progId="TCLayout.ActiveDocument.1">
                  <p:embed/>
                </p:oleObj>
              </mc:Choice>
              <mc:Fallback>
                <p:oleObj name="think-cell Slide" r:id="rId4" imgW="360" imgH="360" progId="TCLayout.ActiveDocument.1">
                  <p:embed/>
                  <p:pic>
                    <p:nvPicPr>
                      <p:cNvPr id="4" name="Object 3" hidden="1">
                        <a:extLst>
                          <a:ext uri="{FF2B5EF4-FFF2-40B4-BE49-F238E27FC236}">
                            <a16:creationId xmlns:a16="http://schemas.microsoft.com/office/drawing/2014/main" id="{8E8237C4-2A3B-4EE0-9EE7-05B8ACE1AF28}"/>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6" name="Subtitle 5">
            <a:extLst>
              <a:ext uri="{FF2B5EF4-FFF2-40B4-BE49-F238E27FC236}">
                <a16:creationId xmlns:a16="http://schemas.microsoft.com/office/drawing/2014/main" id="{662432BB-6896-48C3-80C3-6D6D753E19CA}"/>
              </a:ext>
            </a:extLst>
          </p:cNvPr>
          <p:cNvSpPr>
            <a:spLocks noGrp="1"/>
          </p:cNvSpPr>
          <p:nvPr>
            <p:ph type="subTitle" idx="4294967295"/>
          </p:nvPr>
        </p:nvSpPr>
        <p:spPr>
          <a:xfrm>
            <a:off x="8460070" y="5501248"/>
            <a:ext cx="6858000" cy="386274"/>
          </a:xfrm>
          <a:prstGeom prst="rect">
            <a:avLst/>
          </a:prstGeom>
        </p:spPr>
        <p:txBody>
          <a:bodyPr>
            <a:normAutofit/>
          </a:bodyPr>
          <a:lstStyle/>
          <a:p>
            <a:pPr marL="0" indent="0">
              <a:buNone/>
            </a:pPr>
            <a:r>
              <a:rPr lang="en-US">
                <a:solidFill>
                  <a:schemeClr val="bg1"/>
                </a:solidFill>
              </a:rPr>
              <a:t>Mar 02, 2022</a:t>
            </a:r>
          </a:p>
        </p:txBody>
      </p:sp>
      <p:sp>
        <p:nvSpPr>
          <p:cNvPr id="5" name="Subtitle 5">
            <a:extLst>
              <a:ext uri="{FF2B5EF4-FFF2-40B4-BE49-F238E27FC236}">
                <a16:creationId xmlns:a16="http://schemas.microsoft.com/office/drawing/2014/main" id="{4D080A99-CEC5-497F-875C-F66AE003F134}"/>
              </a:ext>
            </a:extLst>
          </p:cNvPr>
          <p:cNvSpPr txBox="1">
            <a:spLocks/>
          </p:cNvSpPr>
          <p:nvPr/>
        </p:nvSpPr>
        <p:spPr>
          <a:xfrm>
            <a:off x="8460070" y="5040579"/>
            <a:ext cx="6858000" cy="386274"/>
          </a:xfrm>
          <a:prstGeom prst="rect">
            <a:avLst/>
          </a:prstGeom>
        </p:spPr>
        <p:txBody>
          <a:bodyPr>
            <a:noAutofit/>
          </a:bodyPr>
          <a:lstStyle>
            <a:lvl1pPr marL="228600" indent="-228600" algn="l" defTabSz="914400" rtl="0" eaLnBrk="1" latinLnBrk="0" hangingPunct="1">
              <a:lnSpc>
                <a:spcPct val="100000"/>
              </a:lnSpc>
              <a:spcBef>
                <a:spcPts val="0"/>
              </a:spcBef>
              <a:spcAft>
                <a:spcPts val="1000"/>
              </a:spcAft>
              <a:buFont typeface="Wingdings" charset="2"/>
              <a:buChar char="§"/>
              <a:defRPr lang="en-US" sz="1600" kern="1200" baseline="0" dirty="0" smtClean="0">
                <a:solidFill>
                  <a:schemeClr val="tx1"/>
                </a:solidFill>
                <a:latin typeface="+mj-lt"/>
                <a:ea typeface="+mn-ea"/>
                <a:cs typeface="+mn-cs"/>
              </a:defRPr>
            </a:lvl1pPr>
            <a:lvl2pPr marL="971550" indent="-285750" algn="l" defTabSz="914400" rtl="0" eaLnBrk="1" latinLnBrk="0" hangingPunct="1">
              <a:lnSpc>
                <a:spcPct val="90000"/>
              </a:lnSpc>
              <a:spcBef>
                <a:spcPts val="500"/>
              </a:spcBef>
              <a:buFont typeface="Wingdings" charset="2"/>
              <a:buChar char="§"/>
              <a:defRPr lang="en-US" sz="1600" kern="1200" baseline="0" dirty="0" smtClean="0">
                <a:solidFill>
                  <a:schemeClr val="tx1"/>
                </a:solidFill>
                <a:latin typeface="+mj-lt"/>
                <a:ea typeface="+mn-ea"/>
                <a:cs typeface="+mn-cs"/>
              </a:defRPr>
            </a:lvl2pPr>
            <a:lvl3pPr marL="10287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900" kern="1200" dirty="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solidFill>
                  <a:schemeClr val="bg1"/>
                </a:solidFill>
                <a:latin typeface="Verdana" panose="020B0604030504040204" pitchFamily="34" charset="0"/>
                <a:ea typeface="Verdana" panose="020B0604030504040204" pitchFamily="34" charset="0"/>
              </a:rPr>
              <a:t>Integration Strategy</a:t>
            </a:r>
          </a:p>
        </p:txBody>
      </p:sp>
    </p:spTree>
    <p:extLst>
      <p:ext uri="{BB962C8B-B14F-4D97-AF65-F5344CB8AC3E}">
        <p14:creationId xmlns:p14="http://schemas.microsoft.com/office/powerpoint/2010/main" val="3545248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Inbound Integration Patterns</a:t>
            </a:r>
          </a:p>
        </p:txBody>
      </p:sp>
      <p:graphicFrame>
        <p:nvGraphicFramePr>
          <p:cNvPr id="72" name="Content Placeholder 3">
            <a:extLst>
              <a:ext uri="{FF2B5EF4-FFF2-40B4-BE49-F238E27FC236}">
                <a16:creationId xmlns:a16="http://schemas.microsoft.com/office/drawing/2014/main" id="{7E683E79-CAF0-4249-B421-9A72F5C35438}"/>
              </a:ext>
            </a:extLst>
          </p:cNvPr>
          <p:cNvGraphicFramePr>
            <a:graphicFrameLocks/>
          </p:cNvGraphicFramePr>
          <p:nvPr>
            <p:extLst>
              <p:ext uri="{D42A27DB-BD31-4B8C-83A1-F6EECF244321}">
                <p14:modId xmlns:p14="http://schemas.microsoft.com/office/powerpoint/2010/main" val="486249588"/>
              </p:ext>
            </p:extLst>
          </p:nvPr>
        </p:nvGraphicFramePr>
        <p:xfrm>
          <a:off x="469900" y="1036533"/>
          <a:ext cx="11384280" cy="2046123"/>
        </p:xfrm>
        <a:graphic>
          <a:graphicData uri="http://schemas.openxmlformats.org/drawingml/2006/table">
            <a:tbl>
              <a:tblPr firstRow="1" bandRow="1">
                <a:tableStyleId>{5C22544A-7EE6-4342-B048-85BDC9FD1C3A}</a:tableStyleId>
              </a:tblPr>
              <a:tblGrid>
                <a:gridCol w="1805709">
                  <a:extLst>
                    <a:ext uri="{9D8B030D-6E8A-4147-A177-3AD203B41FA5}">
                      <a16:colId xmlns:a16="http://schemas.microsoft.com/office/drawing/2014/main" val="3095477777"/>
                    </a:ext>
                  </a:extLst>
                </a:gridCol>
                <a:gridCol w="1988047">
                  <a:extLst>
                    <a:ext uri="{9D8B030D-6E8A-4147-A177-3AD203B41FA5}">
                      <a16:colId xmlns:a16="http://schemas.microsoft.com/office/drawing/2014/main" val="20000"/>
                    </a:ext>
                  </a:extLst>
                </a:gridCol>
                <a:gridCol w="3083442">
                  <a:extLst>
                    <a:ext uri="{9D8B030D-6E8A-4147-A177-3AD203B41FA5}">
                      <a16:colId xmlns:a16="http://schemas.microsoft.com/office/drawing/2014/main" val="20001"/>
                    </a:ext>
                  </a:extLst>
                </a:gridCol>
                <a:gridCol w="1190846">
                  <a:extLst>
                    <a:ext uri="{9D8B030D-6E8A-4147-A177-3AD203B41FA5}">
                      <a16:colId xmlns:a16="http://schemas.microsoft.com/office/drawing/2014/main" val="20002"/>
                    </a:ext>
                  </a:extLst>
                </a:gridCol>
                <a:gridCol w="1531089">
                  <a:extLst>
                    <a:ext uri="{9D8B030D-6E8A-4147-A177-3AD203B41FA5}">
                      <a16:colId xmlns:a16="http://schemas.microsoft.com/office/drawing/2014/main" val="20003"/>
                    </a:ext>
                  </a:extLst>
                </a:gridCol>
                <a:gridCol w="1785147">
                  <a:extLst>
                    <a:ext uri="{9D8B030D-6E8A-4147-A177-3AD203B41FA5}">
                      <a16:colId xmlns:a16="http://schemas.microsoft.com/office/drawing/2014/main" val="1167714408"/>
                    </a:ext>
                  </a:extLst>
                </a:gridCol>
              </a:tblGrid>
              <a:tr h="521446">
                <a:tc>
                  <a:txBody>
                    <a:bodyPr/>
                    <a:lstStyle/>
                    <a:p>
                      <a:pPr algn="l"/>
                      <a:r>
                        <a:rPr lang="en-US" sz="1200">
                          <a:solidFill>
                            <a:schemeClr val="tx1"/>
                          </a:solidFill>
                        </a:rPr>
                        <a:t>Business Case</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a:solidFill>
                            <a:schemeClr val="tx1"/>
                          </a:solidFill>
                        </a:rPr>
                        <a:t>Integration Pattern</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b="1">
                          <a:solidFill>
                            <a:schemeClr val="tx1"/>
                          </a:solidFill>
                        </a:rPr>
                        <a:t>Description</a:t>
                      </a:r>
                      <a:endParaRPr lang="en-US" sz="1200" dirty="0">
                        <a:solidFill>
                          <a:schemeClr val="tx1"/>
                        </a:solidFill>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Data Volume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Response time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cs typeface="Calibri" pitchFamily="34" charset="0"/>
                        </a:rPr>
                        <a:t>Recommended Usage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extLst>
                  <a:ext uri="{0D108BD9-81ED-4DB2-BD59-A6C34878D82A}">
                    <a16:rowId xmlns:a16="http://schemas.microsoft.com/office/drawing/2014/main" val="10000"/>
                  </a:ext>
                </a:extLst>
              </a:tr>
              <a:tr h="1524677">
                <a:tc>
                  <a:txBody>
                    <a:bodyPr/>
                    <a:lstStyle/>
                    <a:p>
                      <a:pPr marL="0" lvl="1" indent="0" algn="l" defTabSz="1211932" rtl="0" eaLnBrk="1" latinLnBrk="0" hangingPunct="1">
                        <a:buFont typeface="Arial" panose="020B0604020202020204" pitchFamily="34" charset="0"/>
                        <a:buNone/>
                      </a:pPr>
                      <a:r>
                        <a:rPr lang="en-US" sz="1200" kern="1200" dirty="0">
                          <a:solidFill>
                            <a:schemeClr val="tx1"/>
                          </a:solidFill>
                          <a:latin typeface="+mn-lt"/>
                          <a:ea typeface="+mn-ea"/>
                          <a:cs typeface="+mn-cs"/>
                        </a:rPr>
                        <a:t>Boundary Systems produce Events/Data and OIC  pushes it to Oracle</a:t>
                      </a: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hlinkClick r:id="rId3" action="ppaction://hlinksldjump">
                            <a:extLst>
                              <a:ext uri="{A12FA001-AC4F-418D-AE19-62706E023703}">
                                <ahyp:hlinkClr xmlns:ahyp="http://schemas.microsoft.com/office/drawing/2018/hyperlinkcolor" val="tx"/>
                              </a:ext>
                            </a:extLst>
                          </a:hlinkClick>
                        </a:rPr>
                        <a:t>Inbound Real Time Event Based Integration</a:t>
                      </a:r>
                      <a:endParaRPr lang="en-US" sz="1200" u="sng" kern="1200">
                        <a:solidFill>
                          <a:schemeClr val="tx1"/>
                        </a:solidFill>
                      </a:endParaRPr>
                    </a:p>
                  </a:txBody>
                  <a:tcPr marL="150791" marR="150791" marT="75396" marB="75396" anchor="ctr">
                    <a:solidFill>
                      <a:srgbClr val="DCDCDC"/>
                    </a:solidFill>
                  </a:tcPr>
                </a:tc>
                <a:tc>
                  <a:txBody>
                    <a:bodyPr/>
                    <a:lstStyle/>
                    <a:p>
                      <a:pPr algn="l">
                        <a:defRPr/>
                      </a:pPr>
                      <a:r>
                        <a:rPr lang="en-US" sz="1200">
                          <a:solidFill>
                            <a:srgbClr val="000000"/>
                          </a:solidFill>
                          <a:ea typeface="MS PGothic" pitchFamily="34" charset="-128"/>
                        </a:rPr>
                        <a:t>OIC acts as a listener with inbuilt adapters (ex: workday, salesforce) for events, and can transform the event payload and push the transformed event payload to Oracle Cloud ERP.</a:t>
                      </a:r>
                      <a:endParaRPr lang="en-US" sz="1200" dirty="0">
                        <a:solidFill>
                          <a:srgbClr val="000000"/>
                        </a:solidFill>
                        <a:ea typeface="MS PGothic" pitchFamily="34" charset="-128"/>
                      </a:endParaRPr>
                    </a:p>
                  </a:txBody>
                  <a:tcPr marL="150791" marR="150791" marT="75396" marB="75396" anchor="ctr">
                    <a:solidFill>
                      <a:srgbClr val="DCDCDC"/>
                    </a:solidFill>
                  </a:tcPr>
                </a:tc>
                <a:tc>
                  <a:txBody>
                    <a:bodyPr/>
                    <a:lstStyle/>
                    <a:p>
                      <a:pPr algn="l"/>
                      <a:r>
                        <a:rPr lang="en-US" sz="1200">
                          <a:solidFill>
                            <a:schemeClr val="tx1"/>
                          </a:solidFill>
                        </a:rPr>
                        <a:t>Record/Record Set /Batch</a:t>
                      </a:r>
                      <a:endParaRPr lang="en-US" sz="1200" dirty="0">
                        <a:solidFill>
                          <a:schemeClr val="tx1"/>
                        </a:solidFill>
                      </a:endParaRPr>
                    </a:p>
                  </a:txBody>
                  <a:tcPr marL="150791" marR="150791" marT="75396" marB="75396" anchor="ctr">
                    <a:solidFill>
                      <a:srgbClr val="DCDCDC"/>
                    </a:solidFill>
                  </a:tcPr>
                </a:tc>
                <a:tc>
                  <a:txBody>
                    <a:bodyPr/>
                    <a:lstStyle/>
                    <a:p>
                      <a:pPr algn="l"/>
                      <a:r>
                        <a:rPr lang="en-US" sz="1200">
                          <a:solidFill>
                            <a:schemeClr val="tx1"/>
                          </a:solidFill>
                        </a:rPr>
                        <a:t>Real Time </a:t>
                      </a:r>
                    </a:p>
                    <a:p>
                      <a:pPr algn="l"/>
                      <a:r>
                        <a:rPr lang="en-US" sz="1200" b="1">
                          <a:solidFill>
                            <a:schemeClr val="tx1"/>
                          </a:solidFill>
                        </a:rPr>
                        <a:t>Event</a:t>
                      </a:r>
                      <a:endParaRPr lang="en-US" sz="1200" b="1" dirty="0">
                        <a:solidFill>
                          <a:schemeClr val="tx1"/>
                        </a:solidFill>
                      </a:endParaRPr>
                    </a:p>
                  </a:txBody>
                  <a:tcPr marL="150791" marR="150791" marT="75396" marB="75396" anchor="ctr">
                    <a:solidFill>
                      <a:srgbClr val="DCDCDC"/>
                    </a:solidFill>
                  </a:tcPr>
                </a:tc>
                <a:tc>
                  <a:txBody>
                    <a:bodyPr/>
                    <a:lstStyle/>
                    <a:p>
                      <a:pPr algn="l"/>
                      <a:r>
                        <a:rPr lang="en-US" sz="1200" b="0" dirty="0">
                          <a:solidFill>
                            <a:schemeClr val="tx1"/>
                          </a:solidFill>
                        </a:rPr>
                        <a:t>Only if there are event based real time requirements</a:t>
                      </a:r>
                    </a:p>
                  </a:txBody>
                  <a:tcPr marL="150791" marR="150791" marT="75396" marB="75396" anchor="ctr">
                    <a:solidFill>
                      <a:srgbClr val="DCDCDC"/>
                    </a:solidFill>
                  </a:tcPr>
                </a:tc>
                <a:extLst>
                  <a:ext uri="{0D108BD9-81ED-4DB2-BD59-A6C34878D82A}">
                    <a16:rowId xmlns:a16="http://schemas.microsoft.com/office/drawing/2014/main" val="2843027091"/>
                  </a:ext>
                </a:extLst>
              </a:tr>
            </a:tbl>
          </a:graphicData>
        </a:graphic>
      </p:graphicFrame>
      <p:cxnSp>
        <p:nvCxnSpPr>
          <p:cNvPr id="6" name="Straight Connector 5">
            <a:extLst>
              <a:ext uri="{FF2B5EF4-FFF2-40B4-BE49-F238E27FC236}">
                <a16:creationId xmlns:a16="http://schemas.microsoft.com/office/drawing/2014/main" id="{C2FE90D6-AC75-4706-B062-1EC4637EA164}"/>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998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Outbound Integration Patterns</a:t>
            </a:r>
          </a:p>
        </p:txBody>
      </p:sp>
      <p:graphicFrame>
        <p:nvGraphicFramePr>
          <p:cNvPr id="72" name="Content Placeholder 3">
            <a:extLst>
              <a:ext uri="{FF2B5EF4-FFF2-40B4-BE49-F238E27FC236}">
                <a16:creationId xmlns:a16="http://schemas.microsoft.com/office/drawing/2014/main" id="{7E683E79-CAF0-4249-B421-9A72F5C35438}"/>
              </a:ext>
            </a:extLst>
          </p:cNvPr>
          <p:cNvGraphicFramePr>
            <a:graphicFrameLocks/>
          </p:cNvGraphicFramePr>
          <p:nvPr>
            <p:extLst>
              <p:ext uri="{D42A27DB-BD31-4B8C-83A1-F6EECF244321}">
                <p14:modId xmlns:p14="http://schemas.microsoft.com/office/powerpoint/2010/main" val="2143989379"/>
              </p:ext>
            </p:extLst>
          </p:nvPr>
        </p:nvGraphicFramePr>
        <p:xfrm>
          <a:off x="469899" y="1036536"/>
          <a:ext cx="11384279" cy="5098941"/>
        </p:xfrm>
        <a:graphic>
          <a:graphicData uri="http://schemas.openxmlformats.org/drawingml/2006/table">
            <a:tbl>
              <a:tblPr firstRow="1" bandRow="1">
                <a:tableStyleId>{5C22544A-7EE6-4342-B048-85BDC9FD1C3A}</a:tableStyleId>
              </a:tblPr>
              <a:tblGrid>
                <a:gridCol w="1748665">
                  <a:extLst>
                    <a:ext uri="{9D8B030D-6E8A-4147-A177-3AD203B41FA5}">
                      <a16:colId xmlns:a16="http://schemas.microsoft.com/office/drawing/2014/main" val="3095477777"/>
                    </a:ext>
                  </a:extLst>
                </a:gridCol>
                <a:gridCol w="1880427">
                  <a:extLst>
                    <a:ext uri="{9D8B030D-6E8A-4147-A177-3AD203B41FA5}">
                      <a16:colId xmlns:a16="http://schemas.microsoft.com/office/drawing/2014/main" val="20000"/>
                    </a:ext>
                  </a:extLst>
                </a:gridCol>
                <a:gridCol w="3425061">
                  <a:extLst>
                    <a:ext uri="{9D8B030D-6E8A-4147-A177-3AD203B41FA5}">
                      <a16:colId xmlns:a16="http://schemas.microsoft.com/office/drawing/2014/main" val="20001"/>
                    </a:ext>
                  </a:extLst>
                </a:gridCol>
                <a:gridCol w="1085722">
                  <a:extLst>
                    <a:ext uri="{9D8B030D-6E8A-4147-A177-3AD203B41FA5}">
                      <a16:colId xmlns:a16="http://schemas.microsoft.com/office/drawing/2014/main" val="20002"/>
                    </a:ext>
                  </a:extLst>
                </a:gridCol>
                <a:gridCol w="1611794">
                  <a:extLst>
                    <a:ext uri="{9D8B030D-6E8A-4147-A177-3AD203B41FA5}">
                      <a16:colId xmlns:a16="http://schemas.microsoft.com/office/drawing/2014/main" val="20003"/>
                    </a:ext>
                  </a:extLst>
                </a:gridCol>
                <a:gridCol w="1632610">
                  <a:extLst>
                    <a:ext uri="{9D8B030D-6E8A-4147-A177-3AD203B41FA5}">
                      <a16:colId xmlns:a16="http://schemas.microsoft.com/office/drawing/2014/main" val="3264199712"/>
                    </a:ext>
                  </a:extLst>
                </a:gridCol>
              </a:tblGrid>
              <a:tr h="513098">
                <a:tc>
                  <a:txBody>
                    <a:bodyPr/>
                    <a:lstStyle/>
                    <a:p>
                      <a:pPr algn="l"/>
                      <a:r>
                        <a:rPr lang="en-US" sz="1200">
                          <a:solidFill>
                            <a:schemeClr val="tx1"/>
                          </a:solidFill>
                        </a:rPr>
                        <a:t>Business Case</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a:solidFill>
                            <a:schemeClr val="tx1"/>
                          </a:solidFill>
                        </a:rPr>
                        <a:t>Integration Pattern</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b="1">
                          <a:solidFill>
                            <a:schemeClr val="tx1"/>
                          </a:solidFill>
                        </a:rPr>
                        <a:t>Description</a:t>
                      </a:r>
                      <a:endParaRPr lang="en-US" sz="1200" dirty="0">
                        <a:solidFill>
                          <a:schemeClr val="tx1"/>
                        </a:solidFill>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Data Volume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Response time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cs typeface="Calibri" pitchFamily="34" charset="0"/>
                        </a:rPr>
                        <a:t>Recommended Usage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extLst>
                  <a:ext uri="{0D108BD9-81ED-4DB2-BD59-A6C34878D82A}">
                    <a16:rowId xmlns:a16="http://schemas.microsoft.com/office/drawing/2014/main" val="10000"/>
                  </a:ext>
                </a:extLst>
              </a:tr>
              <a:tr h="1527463">
                <a:tc>
                  <a:txBody>
                    <a:bodyPr/>
                    <a:lstStyle/>
                    <a:p>
                      <a:pPr marL="0" lvl="1" indent="0" algn="l" defTabSz="1211932" rtl="0" eaLnBrk="1" latinLnBrk="0" hangingPunct="1">
                        <a:buFont typeface="Arial" panose="020B0604020202020204" pitchFamily="34" charset="0"/>
                        <a:buNone/>
                      </a:pPr>
                      <a:r>
                        <a:rPr lang="en-US" sz="1200" kern="1200">
                          <a:solidFill>
                            <a:schemeClr val="tx1"/>
                          </a:solidFill>
                          <a:latin typeface="+mn-lt"/>
                          <a:ea typeface="+mn-ea"/>
                          <a:cs typeface="+mn-cs"/>
                        </a:rPr>
                        <a:t>Oracle Sends BI reports to External Systems/FTP location</a:t>
                      </a:r>
                      <a:endParaRPr lang="en-US" sz="1200"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u="sng" kern="1200">
                          <a:solidFill>
                            <a:schemeClr val="tx1"/>
                          </a:solidFill>
                          <a:hlinkClick r:id="rId3" action="ppaction://hlinksldjump">
                            <a:extLst>
                              <a:ext uri="{A12FA001-AC4F-418D-AE19-62706E023703}">
                                <ahyp:hlinkClr xmlns:ahyp="http://schemas.microsoft.com/office/drawing/2018/hyperlinkcolor" val="tx"/>
                              </a:ext>
                            </a:extLst>
                          </a:hlinkClick>
                        </a:rPr>
                        <a:t>Outbound Integration Using BI Report Bursting</a:t>
                      </a:r>
                      <a:endParaRPr lang="en-US" sz="1200" u="sng"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rPr>
                        <a:t>BI Report is created in ERP Cloud application to extract required details  and file is placed directly at the boundary application SFTP; </a:t>
                      </a:r>
                      <a:r>
                        <a:rPr lang="en-US" sz="1200" b="1">
                          <a:solidFill>
                            <a:schemeClr val="tx1"/>
                          </a:solidFill>
                        </a:rPr>
                        <a:t>no middleware required</a:t>
                      </a:r>
                      <a:r>
                        <a:rPr lang="en-US" sz="1200">
                          <a:solidFill>
                            <a:schemeClr val="tx1"/>
                          </a:solidFill>
                          <a:effectLst/>
                        </a:rPr>
                        <a:t>.</a:t>
                      </a:r>
                      <a:endParaRPr lang="en-US" sz="1200" i="0" dirty="0">
                        <a:solidFill>
                          <a:schemeClr val="tx1"/>
                        </a:solidFill>
                        <a:effectLst/>
                        <a:latin typeface="arial" panose="020B0604020202020204" pitchFamily="34" charset="0"/>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rPr>
                        <a:t>Batch</a:t>
                      </a:r>
                      <a:endParaRPr lang="en-US" sz="1200" dirty="0">
                        <a:solidFill>
                          <a:schemeClr val="tx1"/>
                        </a:solidFill>
                      </a:endParaRPr>
                    </a:p>
                  </a:txBody>
                  <a:tcPr marL="150791" marR="150791" marT="75396" marB="75396" anchor="ctr">
                    <a:solidFill>
                      <a:srgbClr val="DCDCDC"/>
                    </a:solidFill>
                  </a:tcPr>
                </a:tc>
                <a:tc>
                  <a:txBody>
                    <a:bodyPr/>
                    <a:lstStyle/>
                    <a:p>
                      <a:pPr algn="l"/>
                      <a:r>
                        <a:rPr lang="en-US" sz="1200">
                          <a:solidFill>
                            <a:schemeClr val="tx1"/>
                          </a:solidFill>
                        </a:rPr>
                        <a:t>Bulk Data</a:t>
                      </a:r>
                    </a:p>
                    <a:p>
                      <a:pPr algn="l"/>
                      <a:r>
                        <a:rPr lang="en-US" sz="1200" b="1">
                          <a:solidFill>
                            <a:schemeClr val="tx1"/>
                          </a:solidFill>
                        </a:rPr>
                        <a:t>BI Report</a:t>
                      </a:r>
                    </a:p>
                  </a:txBody>
                  <a:tcPr marL="150791" marR="150791" marT="75396" marB="75396" anchor="ctr">
                    <a:solidFill>
                      <a:srgbClr val="DCDCDC"/>
                    </a:solidFill>
                  </a:tcPr>
                </a:tc>
                <a:tc>
                  <a:txBody>
                    <a:bodyPr/>
                    <a:lstStyle/>
                    <a:p>
                      <a:pPr algn="l"/>
                      <a:r>
                        <a:rPr lang="en-US" sz="1200" b="0">
                          <a:solidFill>
                            <a:schemeClr val="tx1"/>
                          </a:solidFill>
                        </a:rPr>
                        <a:t>Useful for all interface requiring less data transformation</a:t>
                      </a:r>
                      <a:endParaRPr lang="en-US" sz="1200" b="0" dirty="0">
                        <a:solidFill>
                          <a:schemeClr val="tx1"/>
                        </a:solidFill>
                      </a:endParaRPr>
                    </a:p>
                  </a:txBody>
                  <a:tcPr marL="150791" marR="150791" marT="75396" marB="75396" anchor="ctr">
                    <a:solidFill>
                      <a:srgbClr val="DCDCDC"/>
                    </a:solidFill>
                  </a:tcPr>
                </a:tc>
                <a:extLst>
                  <a:ext uri="{0D108BD9-81ED-4DB2-BD59-A6C34878D82A}">
                    <a16:rowId xmlns:a16="http://schemas.microsoft.com/office/drawing/2014/main" val="1866202905"/>
                  </a:ext>
                </a:extLst>
              </a:tr>
              <a:tr h="1527463">
                <a:tc>
                  <a:txBody>
                    <a:bodyPr/>
                    <a:lstStyle/>
                    <a:p>
                      <a:pPr marL="0" marR="0" lvl="1" indent="0" algn="l" defTabSz="12119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a:solidFill>
                            <a:schemeClr val="tx1"/>
                          </a:solidFill>
                          <a:latin typeface="+mn-lt"/>
                          <a:ea typeface="+mn-ea"/>
                          <a:cs typeface="+mn-cs"/>
                        </a:rPr>
                        <a:t>Oracle Sends BI reports (With Data Transformation if required) to External Systems or FTP server</a:t>
                      </a:r>
                    </a:p>
                  </a:txBody>
                  <a:tcPr marL="150791" marR="150791" marT="75396" marB="75396" anchor="ctr">
                    <a:solidFill>
                      <a:srgbClr val="B4B4B4"/>
                    </a:solidFill>
                  </a:tcPr>
                </a:tc>
                <a:tc>
                  <a:txBody>
                    <a:bodyPr/>
                    <a:lstStyle/>
                    <a:p>
                      <a:pPr marL="0" lvl="1" indent="0" algn="l" defTabSz="1211932" rtl="0" eaLnBrk="1" latinLnBrk="0" hangingPunct="1">
                        <a:buFont typeface="Arial" panose="020B0604020202020204" pitchFamily="34" charset="0"/>
                        <a:buNone/>
                      </a:pPr>
                      <a:r>
                        <a:rPr lang="en-US" sz="1200" u="sng" kern="1200">
                          <a:solidFill>
                            <a:schemeClr val="tx1"/>
                          </a:solidFill>
                          <a:hlinkClick r:id="rId4" action="ppaction://hlinksldjump">
                            <a:extLst>
                              <a:ext uri="{A12FA001-AC4F-418D-AE19-62706E023703}">
                                <ahyp:hlinkClr xmlns:ahyp="http://schemas.microsoft.com/office/drawing/2018/hyperlinkcolor" val="tx"/>
                              </a:ext>
                            </a:extLst>
                          </a:hlinkClick>
                        </a:rPr>
                        <a:t>Outbound File based Integration</a:t>
                      </a:r>
                      <a:endParaRPr lang="en-US" sz="1200" u="sng" kern="1200" dirty="0">
                        <a:solidFill>
                          <a:schemeClr val="tx1"/>
                        </a:solidFill>
                        <a:latin typeface="+mn-lt"/>
                        <a:ea typeface="+mn-ea"/>
                        <a:cs typeface="+mn-cs"/>
                      </a:endParaRPr>
                    </a:p>
                  </a:txBody>
                  <a:tcPr marL="150791" marR="150791" marT="75396" marB="75396" anchor="ctr">
                    <a:solidFill>
                      <a:srgbClr val="B4B4B4"/>
                    </a:solidFill>
                  </a:tcPr>
                </a:tc>
                <a:tc>
                  <a:txBody>
                    <a:bodyPr/>
                    <a:lstStyle/>
                    <a:p>
                      <a:pPr marL="0" marR="0" lvl="1" indent="0" algn="l" defTabSz="12119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a:solidFill>
                            <a:schemeClr val="tx1"/>
                          </a:solidFill>
                        </a:rPr>
                        <a:t>BI Report output to be exported and placed at SFTP, picked for data transformation and to down streams systems; </a:t>
                      </a:r>
                      <a:r>
                        <a:rPr lang="en-US" sz="1200" b="1">
                          <a:solidFill>
                            <a:schemeClr val="tx1"/>
                          </a:solidFill>
                        </a:rPr>
                        <a:t>middleware required</a:t>
                      </a:r>
                      <a:endParaRPr lang="en-US" sz="1200" b="1" dirty="0">
                        <a:solidFill>
                          <a:schemeClr val="tx1"/>
                        </a:solidFill>
                      </a:endParaRPr>
                    </a:p>
                  </a:txBody>
                  <a:tcPr marL="150791" marR="150791" marT="75396" marB="75396" anchor="ctr">
                    <a:solidFill>
                      <a:srgbClr val="B4B4B4"/>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Batch</a:t>
                      </a:r>
                      <a:endParaRPr lang="en-US" sz="1200" kern="1200" dirty="0">
                        <a:solidFill>
                          <a:schemeClr val="tx1"/>
                        </a:solidFill>
                        <a:latin typeface="+mn-lt"/>
                        <a:ea typeface="+mn-ea"/>
                        <a:cs typeface="+mn-cs"/>
                      </a:endParaRPr>
                    </a:p>
                  </a:txBody>
                  <a:tcPr marL="150791" marR="150791" marT="75396" marB="75396" anchor="ctr">
                    <a:solidFill>
                      <a:srgbClr val="B4B4B4"/>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Bulk data Near Real Time</a:t>
                      </a:r>
                    </a:p>
                    <a:p>
                      <a:pPr marL="0" lvl="1" indent="0" algn="l" defTabSz="1211932" rtl="0" eaLnBrk="1" latinLnBrk="0" hangingPunct="1">
                        <a:buFont typeface="Arial" panose="020B0604020202020204" pitchFamily="34" charset="0"/>
                        <a:buNone/>
                      </a:pPr>
                      <a:r>
                        <a:rPr lang="en-US" sz="1200" b="1" kern="1200">
                          <a:solidFill>
                            <a:schemeClr val="tx1"/>
                          </a:solidFill>
                          <a:latin typeface="+mn-lt"/>
                          <a:ea typeface="+mn-ea"/>
                          <a:cs typeface="+mn-cs"/>
                        </a:rPr>
                        <a:t>BI Report with Transformation</a:t>
                      </a:r>
                    </a:p>
                  </a:txBody>
                  <a:tcPr marL="150791" marR="150791" marT="75396" marB="75396" anchor="ctr">
                    <a:solidFill>
                      <a:srgbClr val="B4B4B4"/>
                    </a:solidFill>
                  </a:tcPr>
                </a:tc>
                <a:tc>
                  <a:txBody>
                    <a:bodyPr/>
                    <a:lstStyle/>
                    <a:p>
                      <a:pPr marL="0" lvl="1" indent="0" algn="l" defTabSz="1211932" rtl="0" eaLnBrk="1" latinLnBrk="0" hangingPunct="1">
                        <a:buFont typeface="Arial" panose="020B0604020202020204" pitchFamily="34" charset="0"/>
                        <a:buNone/>
                      </a:pPr>
                      <a:r>
                        <a:rPr lang="en-US" sz="1200" b="0" kern="1200">
                          <a:solidFill>
                            <a:schemeClr val="tx1"/>
                          </a:solidFill>
                          <a:latin typeface="+mn-lt"/>
                          <a:ea typeface="+mn-ea"/>
                          <a:cs typeface="+mn-cs"/>
                        </a:rPr>
                        <a:t>Useful for almost all file based outbounds</a:t>
                      </a:r>
                    </a:p>
                  </a:txBody>
                  <a:tcPr marL="150791" marR="150791" marT="75396" marB="75396" anchor="ctr">
                    <a:solidFill>
                      <a:srgbClr val="B4B4B4"/>
                    </a:solidFill>
                  </a:tcPr>
                </a:tc>
                <a:extLst>
                  <a:ext uri="{0D108BD9-81ED-4DB2-BD59-A6C34878D82A}">
                    <a16:rowId xmlns:a16="http://schemas.microsoft.com/office/drawing/2014/main" val="2092736899"/>
                  </a:ext>
                </a:extLst>
              </a:tr>
              <a:tr h="1527463">
                <a:tc>
                  <a:txBody>
                    <a:bodyPr/>
                    <a:lstStyle/>
                    <a:p>
                      <a:pPr marL="0" lvl="1" indent="0" algn="l" defTabSz="1211932" rtl="0" eaLnBrk="1" latinLnBrk="0" hangingPunct="1">
                        <a:buFont typeface="Arial" panose="020B0604020202020204" pitchFamily="34" charset="0"/>
                        <a:buNone/>
                      </a:pPr>
                      <a:r>
                        <a:rPr lang="en-US" sz="1200" kern="1200">
                          <a:solidFill>
                            <a:schemeClr val="tx1"/>
                          </a:solidFill>
                          <a:latin typeface="+mn-lt"/>
                          <a:ea typeface="+mn-ea"/>
                          <a:cs typeface="+mn-cs"/>
                        </a:rPr>
                        <a:t>External Systems invoke </a:t>
                      </a:r>
                      <a:r>
                        <a:rPr lang="en-US" sz="1200" b="1" kern="1200">
                          <a:solidFill>
                            <a:schemeClr val="tx1"/>
                          </a:solidFill>
                          <a:latin typeface="+mn-lt"/>
                          <a:ea typeface="+mn-ea"/>
                          <a:cs typeface="+mn-cs"/>
                        </a:rPr>
                        <a:t>web services exposed by OIC</a:t>
                      </a:r>
                      <a:r>
                        <a:rPr lang="en-US" sz="1200" kern="1200">
                          <a:solidFill>
                            <a:schemeClr val="tx1"/>
                          </a:solidFill>
                          <a:latin typeface="+mn-lt"/>
                          <a:ea typeface="+mn-ea"/>
                          <a:cs typeface="+mn-cs"/>
                        </a:rPr>
                        <a:t> to fetch data from Oracle</a:t>
                      </a: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u="sng" kern="1200">
                          <a:solidFill>
                            <a:schemeClr val="tx1"/>
                          </a:solidFill>
                          <a:hlinkClick r:id="" action="ppaction://noaction">
                            <a:extLst>
                              <a:ext uri="{A12FA001-AC4F-418D-AE19-62706E023703}">
                                <ahyp:hlinkClr xmlns:ahyp="http://schemas.microsoft.com/office/drawing/2018/hyperlinkcolor" val="tx"/>
                              </a:ext>
                            </a:extLst>
                          </a:hlinkClick>
                        </a:rPr>
                        <a:t>Outbound Web Service based Integration</a:t>
                      </a:r>
                      <a:endParaRPr lang="en-US" sz="1200" u="sng" kern="120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Middleware OIC fetch Oracle data using BI Publisher reports. OIC process exposed as web services that can be invoked by external systems</a:t>
                      </a:r>
                      <a:endParaRPr lang="en-US" sz="1200"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Record /</a:t>
                      </a:r>
                    </a:p>
                    <a:p>
                      <a:pPr marL="0" lvl="1" indent="0" algn="l" defTabSz="1211932" rtl="0" eaLnBrk="1" latinLnBrk="0" hangingPunct="1">
                        <a:buFont typeface="Arial" panose="020B0604020202020204" pitchFamily="34" charset="0"/>
                        <a:buNone/>
                      </a:pPr>
                      <a:r>
                        <a:rPr lang="en-US" sz="1200" kern="1200">
                          <a:solidFill>
                            <a:schemeClr val="tx1"/>
                          </a:solidFill>
                        </a:rPr>
                        <a:t>Record Set</a:t>
                      </a:r>
                      <a:endParaRPr lang="en-US" sz="1200"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sym typeface="Wingdings" panose="05000000000000000000" pitchFamily="2" charset="2"/>
                        </a:rPr>
                        <a:t>Real Time</a:t>
                      </a:r>
                    </a:p>
                    <a:p>
                      <a:pPr marL="0" lvl="1" indent="0" algn="l" defTabSz="1211932" rtl="0" eaLnBrk="1" latinLnBrk="0" hangingPunct="1">
                        <a:buFont typeface="Arial" panose="020B0604020202020204" pitchFamily="34" charset="0"/>
                        <a:buNone/>
                      </a:pPr>
                      <a:r>
                        <a:rPr lang="en-US" sz="1200" b="1" kern="1200">
                          <a:solidFill>
                            <a:schemeClr val="tx1"/>
                          </a:solidFill>
                          <a:latin typeface="+mn-lt"/>
                          <a:ea typeface="+mn-ea"/>
                          <a:cs typeface="+mn-cs"/>
                          <a:sym typeface="Wingdings" panose="05000000000000000000" pitchFamily="2" charset="2"/>
                        </a:rPr>
                        <a:t>Synchronous Transaction</a:t>
                      </a:r>
                      <a:endParaRPr lang="en-US" sz="1200" b="1"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b="0" kern="1200">
                          <a:solidFill>
                            <a:schemeClr val="tx1"/>
                          </a:solidFill>
                          <a:latin typeface="+mn-lt"/>
                          <a:ea typeface="+mn-ea"/>
                          <a:cs typeface="+mn-cs"/>
                        </a:rPr>
                        <a:t>Only where outbound system capable of calling web services. Will need additional XXXX effort</a:t>
                      </a:r>
                      <a:endParaRPr lang="en-US" sz="1200" b="0" kern="1200" dirty="0">
                        <a:solidFill>
                          <a:schemeClr val="tx1"/>
                        </a:solidFill>
                        <a:latin typeface="+mn-lt"/>
                        <a:ea typeface="+mn-ea"/>
                        <a:cs typeface="+mn-cs"/>
                      </a:endParaRPr>
                    </a:p>
                  </a:txBody>
                  <a:tcPr marL="150791" marR="150791" marT="75396" marB="75396" anchor="ctr">
                    <a:solidFill>
                      <a:srgbClr val="DCDCDC"/>
                    </a:solidFill>
                  </a:tcPr>
                </a:tc>
                <a:extLst>
                  <a:ext uri="{0D108BD9-81ED-4DB2-BD59-A6C34878D82A}">
                    <a16:rowId xmlns:a16="http://schemas.microsoft.com/office/drawing/2014/main" val="10001"/>
                  </a:ext>
                </a:extLst>
              </a:tr>
            </a:tbl>
          </a:graphicData>
        </a:graphic>
      </p:graphicFrame>
      <p:cxnSp>
        <p:nvCxnSpPr>
          <p:cNvPr id="6" name="Straight Connector 5">
            <a:extLst>
              <a:ext uri="{FF2B5EF4-FFF2-40B4-BE49-F238E27FC236}">
                <a16:creationId xmlns:a16="http://schemas.microsoft.com/office/drawing/2014/main" id="{1544F651-C411-4DFE-801D-6780702D81A0}"/>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9306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Outbound Integration Patterns</a:t>
            </a:r>
          </a:p>
        </p:txBody>
      </p:sp>
      <p:graphicFrame>
        <p:nvGraphicFramePr>
          <p:cNvPr id="72" name="Content Placeholder 3">
            <a:extLst>
              <a:ext uri="{FF2B5EF4-FFF2-40B4-BE49-F238E27FC236}">
                <a16:creationId xmlns:a16="http://schemas.microsoft.com/office/drawing/2014/main" id="{7E683E79-CAF0-4249-B421-9A72F5C35438}"/>
              </a:ext>
            </a:extLst>
          </p:cNvPr>
          <p:cNvGraphicFramePr>
            <a:graphicFrameLocks/>
          </p:cNvGraphicFramePr>
          <p:nvPr>
            <p:extLst>
              <p:ext uri="{D42A27DB-BD31-4B8C-83A1-F6EECF244321}">
                <p14:modId xmlns:p14="http://schemas.microsoft.com/office/powerpoint/2010/main" val="27152035"/>
              </p:ext>
            </p:extLst>
          </p:nvPr>
        </p:nvGraphicFramePr>
        <p:xfrm>
          <a:off x="469900" y="1092282"/>
          <a:ext cx="11362305" cy="5039732"/>
        </p:xfrm>
        <a:graphic>
          <a:graphicData uri="http://schemas.openxmlformats.org/drawingml/2006/table">
            <a:tbl>
              <a:tblPr firstRow="1" bandRow="1">
                <a:tableStyleId>{5C22544A-7EE6-4342-B048-85BDC9FD1C3A}</a:tableStyleId>
              </a:tblPr>
              <a:tblGrid>
                <a:gridCol w="1679531">
                  <a:extLst>
                    <a:ext uri="{9D8B030D-6E8A-4147-A177-3AD203B41FA5}">
                      <a16:colId xmlns:a16="http://schemas.microsoft.com/office/drawing/2014/main" val="3095477777"/>
                    </a:ext>
                  </a:extLst>
                </a:gridCol>
                <a:gridCol w="1943824">
                  <a:extLst>
                    <a:ext uri="{9D8B030D-6E8A-4147-A177-3AD203B41FA5}">
                      <a16:colId xmlns:a16="http://schemas.microsoft.com/office/drawing/2014/main" val="20000"/>
                    </a:ext>
                  </a:extLst>
                </a:gridCol>
                <a:gridCol w="3158150">
                  <a:extLst>
                    <a:ext uri="{9D8B030D-6E8A-4147-A177-3AD203B41FA5}">
                      <a16:colId xmlns:a16="http://schemas.microsoft.com/office/drawing/2014/main" val="20001"/>
                    </a:ext>
                  </a:extLst>
                </a:gridCol>
                <a:gridCol w="1477985">
                  <a:extLst>
                    <a:ext uri="{9D8B030D-6E8A-4147-A177-3AD203B41FA5}">
                      <a16:colId xmlns:a16="http://schemas.microsoft.com/office/drawing/2014/main" val="20002"/>
                    </a:ext>
                  </a:extLst>
                </a:gridCol>
                <a:gridCol w="1284711">
                  <a:extLst>
                    <a:ext uri="{9D8B030D-6E8A-4147-A177-3AD203B41FA5}">
                      <a16:colId xmlns:a16="http://schemas.microsoft.com/office/drawing/2014/main" val="20003"/>
                    </a:ext>
                  </a:extLst>
                </a:gridCol>
                <a:gridCol w="1818104">
                  <a:extLst>
                    <a:ext uri="{9D8B030D-6E8A-4147-A177-3AD203B41FA5}">
                      <a16:colId xmlns:a16="http://schemas.microsoft.com/office/drawing/2014/main" val="926022423"/>
                    </a:ext>
                  </a:extLst>
                </a:gridCol>
              </a:tblGrid>
              <a:tr h="526061">
                <a:tc>
                  <a:txBody>
                    <a:bodyPr/>
                    <a:lstStyle/>
                    <a:p>
                      <a:pPr algn="l"/>
                      <a:r>
                        <a:rPr lang="en-US" sz="1200">
                          <a:solidFill>
                            <a:schemeClr val="tx1"/>
                          </a:solidFill>
                        </a:rPr>
                        <a:t>Business Case</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a:solidFill>
                            <a:schemeClr val="tx1"/>
                          </a:solidFill>
                        </a:rPr>
                        <a:t>Integration Pattern</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b="1">
                          <a:solidFill>
                            <a:schemeClr val="tx1"/>
                          </a:solidFill>
                        </a:rPr>
                        <a:t>Description</a:t>
                      </a:r>
                      <a:endParaRPr lang="en-US" sz="1200" dirty="0">
                        <a:solidFill>
                          <a:schemeClr val="tx1"/>
                        </a:solidFill>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Data Volume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Response time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cs typeface="Calibri" pitchFamily="34" charset="0"/>
                        </a:rPr>
                        <a:t>Recommended Usage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extLst>
                  <a:ext uri="{0D108BD9-81ED-4DB2-BD59-A6C34878D82A}">
                    <a16:rowId xmlns:a16="http://schemas.microsoft.com/office/drawing/2014/main" val="10000"/>
                  </a:ext>
                </a:extLst>
              </a:tr>
              <a:tr h="1504557">
                <a:tc>
                  <a:txBody>
                    <a:bodyPr/>
                    <a:lstStyle/>
                    <a:p>
                      <a:pPr marL="0" lvl="1" indent="0" algn="l" defTabSz="1211932" rtl="0" eaLnBrk="1" latinLnBrk="0" hangingPunct="1">
                        <a:buFont typeface="Arial" panose="020B0604020202020204" pitchFamily="34" charset="0"/>
                        <a:buNone/>
                      </a:pPr>
                      <a:r>
                        <a:rPr lang="en-US" sz="1200" kern="1200">
                          <a:solidFill>
                            <a:schemeClr val="tx1"/>
                          </a:solidFill>
                          <a:latin typeface="+mn-lt"/>
                          <a:ea typeface="+mn-ea"/>
                          <a:cs typeface="+mn-cs"/>
                        </a:rPr>
                        <a:t>Oracle Sends Event/Data to External Systems</a:t>
                      </a:r>
                      <a:endParaRPr lang="en-US" sz="1200"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u="sng" kern="1200">
                          <a:solidFill>
                            <a:schemeClr val="tx1"/>
                          </a:solidFill>
                          <a:hlinkClick r:id="rId3" action="ppaction://hlinksldjump">
                            <a:extLst>
                              <a:ext uri="{A12FA001-AC4F-418D-AE19-62706E023703}">
                                <ahyp:hlinkClr xmlns:ahyp="http://schemas.microsoft.com/office/drawing/2018/hyperlinkcolor" val="tx"/>
                              </a:ext>
                            </a:extLst>
                          </a:hlinkClick>
                        </a:rPr>
                        <a:t>Outbound Real Time Event Based (OIC Specific) Integration</a:t>
                      </a:r>
                      <a:endParaRPr lang="en-US" sz="1200" u="sng"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lvl="0" algn="l">
                        <a:defRPr/>
                      </a:pPr>
                      <a:r>
                        <a:rPr lang="en-US" sz="1200">
                          <a:solidFill>
                            <a:schemeClr val="tx1"/>
                          </a:solidFill>
                        </a:rPr>
                        <a:t>Uses Business event to extract required data from Oracle, OIC Middleware formats it as per the requirements of external system and calls web services directly</a:t>
                      </a:r>
                      <a:endParaRPr lang="en-US" sz="1200">
                        <a:solidFill>
                          <a:schemeClr val="tx1"/>
                        </a:solidFill>
                        <a:ea typeface="MS PGothic" pitchFamily="34" charset="-128"/>
                        <a:cs typeface="Arial Black Black" charset="0"/>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rPr>
                        <a:t>Record/Record Set</a:t>
                      </a:r>
                      <a:endParaRPr lang="en-US" sz="1200" dirty="0">
                        <a:solidFill>
                          <a:schemeClr val="tx1"/>
                        </a:solidFill>
                      </a:endParaRPr>
                    </a:p>
                  </a:txBody>
                  <a:tcPr marL="150791" marR="150791" marT="75396" marB="75396" anchor="ctr">
                    <a:solidFill>
                      <a:srgbClr val="DCDCDC"/>
                    </a:solidFill>
                  </a:tcPr>
                </a:tc>
                <a:tc>
                  <a:txBody>
                    <a:bodyPr/>
                    <a:lstStyle/>
                    <a:p>
                      <a:pPr algn="l"/>
                      <a:r>
                        <a:rPr lang="en-US" sz="1200">
                          <a:solidFill>
                            <a:schemeClr val="tx1"/>
                          </a:solidFill>
                        </a:rPr>
                        <a:t>Real Time,</a:t>
                      </a:r>
                    </a:p>
                    <a:p>
                      <a:pPr algn="l"/>
                      <a:r>
                        <a:rPr lang="en-US" sz="1200" b="1">
                          <a:solidFill>
                            <a:schemeClr val="tx1"/>
                          </a:solidFill>
                        </a:rPr>
                        <a:t>Event</a:t>
                      </a:r>
                      <a:endParaRPr lang="en-US" sz="1200" b="1" dirty="0">
                        <a:solidFill>
                          <a:schemeClr val="tx1"/>
                        </a:solidFill>
                      </a:endParaRPr>
                    </a:p>
                  </a:txBody>
                  <a:tcPr marL="150791" marR="150791" marT="75396" marB="75396" anchor="ctr">
                    <a:solidFill>
                      <a:srgbClr val="DCDCDC"/>
                    </a:solidFill>
                  </a:tcPr>
                </a:tc>
                <a:tc>
                  <a:txBody>
                    <a:bodyPr/>
                    <a:lstStyle/>
                    <a:p>
                      <a:pPr algn="l"/>
                      <a:r>
                        <a:rPr lang="en-US" sz="1200" b="0">
                          <a:solidFill>
                            <a:schemeClr val="tx1"/>
                          </a:solidFill>
                        </a:rPr>
                        <a:t>Only useful for event based real time outbounds</a:t>
                      </a:r>
                    </a:p>
                  </a:txBody>
                  <a:tcPr marL="150791" marR="150791" marT="75396" marB="75396" anchor="ctr">
                    <a:solidFill>
                      <a:srgbClr val="DCDCDC"/>
                    </a:solidFill>
                  </a:tcPr>
                </a:tc>
                <a:extLst>
                  <a:ext uri="{0D108BD9-81ED-4DB2-BD59-A6C34878D82A}">
                    <a16:rowId xmlns:a16="http://schemas.microsoft.com/office/drawing/2014/main" val="3216011689"/>
                  </a:ext>
                </a:extLst>
              </a:tr>
              <a:tr h="1504557">
                <a:tc>
                  <a:txBody>
                    <a:bodyPr/>
                    <a:lstStyle/>
                    <a:p>
                      <a:pPr marL="0" lvl="1" indent="0" algn="l" defTabSz="1211932" rtl="0" eaLnBrk="1" latinLnBrk="0" hangingPunct="1">
                        <a:buFont typeface="Arial" panose="020B0604020202020204" pitchFamily="34" charset="0"/>
                        <a:buNone/>
                      </a:pPr>
                      <a:r>
                        <a:rPr lang="en-US" sz="1200" kern="1200" dirty="0">
                          <a:solidFill>
                            <a:schemeClr val="tx1"/>
                          </a:solidFill>
                          <a:latin typeface="+mn-lt"/>
                          <a:ea typeface="+mn-ea"/>
                          <a:cs typeface="+mn-cs"/>
                        </a:rPr>
                        <a:t>Oracle invokes Third party webservice to send data</a:t>
                      </a: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hlinkClick r:id="rId4" action="ppaction://hlinksldjump">
                            <a:extLst>
                              <a:ext uri="{A12FA001-AC4F-418D-AE19-62706E023703}">
                                <ahyp:hlinkClr xmlns:ahyp="http://schemas.microsoft.com/office/drawing/2018/hyperlinkcolor" val="tx"/>
                              </a:ext>
                            </a:extLst>
                          </a:hlinkClick>
                        </a:rPr>
                        <a:t>Outbound Real Time Boundary System Web Service Based</a:t>
                      </a:r>
                      <a:endParaRPr lang="en-US" sz="1200" u="sng"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lvl="0" algn="l">
                        <a:defRPr/>
                      </a:pPr>
                      <a:r>
                        <a:rPr lang="en-US" sz="1200">
                          <a:solidFill>
                            <a:schemeClr val="tx1"/>
                          </a:solidFill>
                          <a:ea typeface="MS PGothic" pitchFamily="34" charset="-128"/>
                          <a:cs typeface="Arial Black Black" charset="0"/>
                        </a:rPr>
                        <a:t>Extract required data from Oracle using webservices or BI Report, OIC transforms it and invokes </a:t>
                      </a:r>
                      <a:r>
                        <a:rPr lang="en-US" sz="1200" b="1">
                          <a:solidFill>
                            <a:schemeClr val="tx1"/>
                          </a:solidFill>
                          <a:ea typeface="MS PGothic" pitchFamily="34" charset="-128"/>
                          <a:cs typeface="Arial Black Black" charset="0"/>
                        </a:rPr>
                        <a:t>third party web services</a:t>
                      </a:r>
                      <a:r>
                        <a:rPr lang="en-US" sz="1200">
                          <a:solidFill>
                            <a:schemeClr val="tx1"/>
                          </a:solidFill>
                          <a:ea typeface="MS PGothic" pitchFamily="34" charset="-128"/>
                          <a:cs typeface="Arial Black Black" charset="0"/>
                        </a:rPr>
                        <a:t> to directly load data to boundary system</a:t>
                      </a:r>
                      <a:endParaRPr lang="en-US" sz="1200" dirty="0">
                        <a:solidFill>
                          <a:schemeClr val="tx1"/>
                        </a:solidFill>
                        <a:ea typeface="MS PGothic" pitchFamily="34" charset="-128"/>
                        <a:cs typeface="Arial Black Black" charset="0"/>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a:solidFill>
                            <a:schemeClr val="tx1"/>
                          </a:solidFill>
                        </a:rPr>
                        <a:t>Record/Record Set</a:t>
                      </a:r>
                      <a:endParaRPr lang="en-US" sz="1200" dirty="0">
                        <a:solidFill>
                          <a:schemeClr val="tx1"/>
                        </a:solidFill>
                      </a:endParaRPr>
                    </a:p>
                  </a:txBody>
                  <a:tcPr marL="150791" marR="150791" marT="75396" marB="75396" anchor="ctr">
                    <a:solidFill>
                      <a:srgbClr val="DCDCDC"/>
                    </a:solidFill>
                  </a:tcPr>
                </a:tc>
                <a:tc>
                  <a:txBody>
                    <a:bodyPr/>
                    <a:lstStyle/>
                    <a:p>
                      <a:pPr algn="l"/>
                      <a:r>
                        <a:rPr lang="en-US" sz="1200">
                          <a:solidFill>
                            <a:schemeClr val="tx1"/>
                          </a:solidFill>
                        </a:rPr>
                        <a:t>Real Time, </a:t>
                      </a:r>
                    </a:p>
                    <a:p>
                      <a:pPr algn="l"/>
                      <a:r>
                        <a:rPr lang="en-US" sz="1200" b="1">
                          <a:solidFill>
                            <a:schemeClr val="tx1"/>
                          </a:solidFill>
                        </a:rPr>
                        <a:t>Event</a:t>
                      </a:r>
                      <a:endParaRPr lang="en-US" sz="1200" b="1" dirty="0">
                        <a:solidFill>
                          <a:schemeClr val="tx1"/>
                        </a:solidFill>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b="0" kern="1200">
                          <a:solidFill>
                            <a:schemeClr val="tx1"/>
                          </a:solidFill>
                          <a:latin typeface="+mn-lt"/>
                          <a:ea typeface="+mn-ea"/>
                          <a:cs typeface="+mn-cs"/>
                        </a:rPr>
                        <a:t>Useful where boundary system offer direct data loading using web service</a:t>
                      </a:r>
                    </a:p>
                  </a:txBody>
                  <a:tcPr marL="150791" marR="150791" marT="75396" marB="75396" anchor="ctr">
                    <a:solidFill>
                      <a:srgbClr val="DCDCDC"/>
                    </a:solidFill>
                  </a:tcPr>
                </a:tc>
                <a:extLst>
                  <a:ext uri="{0D108BD9-81ED-4DB2-BD59-A6C34878D82A}">
                    <a16:rowId xmlns:a16="http://schemas.microsoft.com/office/drawing/2014/main" val="384803813"/>
                  </a:ext>
                </a:extLst>
              </a:tr>
              <a:tr h="1504557">
                <a:tc>
                  <a:txBody>
                    <a:bodyPr/>
                    <a:lstStyle/>
                    <a:p>
                      <a:pPr marL="0" lvl="1" indent="0" algn="l" defTabSz="1211932" rtl="0" eaLnBrk="1" latinLnBrk="0" hangingPunct="1">
                        <a:buFont typeface="Arial" panose="020B0604020202020204" pitchFamily="34" charset="0"/>
                        <a:buNone/>
                      </a:pPr>
                      <a:r>
                        <a:rPr lang="en-US" sz="1200" kern="1200">
                          <a:solidFill>
                            <a:schemeClr val="tx1"/>
                          </a:solidFill>
                          <a:latin typeface="+mn-lt"/>
                          <a:ea typeface="+mn-ea"/>
                          <a:cs typeface="+mn-cs"/>
                        </a:rPr>
                        <a:t>Oracle uses B2B to send files to external systems</a:t>
                      </a: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u="sng" kern="1200">
                          <a:solidFill>
                            <a:schemeClr val="tx1"/>
                          </a:solidFill>
                          <a:hlinkClick r:id="rId5" action="ppaction://hlinksldjump">
                            <a:extLst>
                              <a:ext uri="{A12FA001-AC4F-418D-AE19-62706E023703}">
                                <ahyp:hlinkClr xmlns:ahyp="http://schemas.microsoft.com/office/drawing/2018/hyperlinkcolor" val="tx"/>
                              </a:ext>
                            </a:extLst>
                          </a:hlinkClick>
                        </a:rPr>
                        <a:t>B2B Outbound Integration</a:t>
                      </a:r>
                      <a:endParaRPr lang="en-US" sz="1200" kern="1200">
                        <a:solidFill>
                          <a:schemeClr val="tx1"/>
                        </a:solidFill>
                        <a:latin typeface="+mn-lt"/>
                        <a:ea typeface="+mn-ea"/>
                        <a:cs typeface="+mn-cs"/>
                      </a:endParaRPr>
                    </a:p>
                  </a:txBody>
                  <a:tcPr marL="150791" marR="150791" marT="75396" marB="75396" anchor="ctr">
                    <a:solidFill>
                      <a:srgbClr val="DCDCDC"/>
                    </a:solidFill>
                  </a:tcPr>
                </a:tc>
                <a:tc>
                  <a:txBody>
                    <a:bodyPr/>
                    <a:lstStyle/>
                    <a:p>
                      <a:pPr marL="0" marR="0" lvl="1" indent="0" algn="l" defTabSz="12119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b="0" kern="0">
                          <a:solidFill>
                            <a:schemeClr val="tx1"/>
                          </a:solidFill>
                          <a:effectLst/>
                        </a:rPr>
                        <a:t>Oracle cloud transmits B2B docs (using document standards like EDIFACT/X12 etc ) using </a:t>
                      </a:r>
                      <a:r>
                        <a:rPr lang="en-US" sz="1200" kern="0">
                          <a:solidFill>
                            <a:schemeClr val="tx1"/>
                          </a:solidFill>
                        </a:rPr>
                        <a:t>transport protocols ) through middleware to trading partners</a:t>
                      </a:r>
                      <a:endParaRPr lang="en-US" sz="1200" kern="0" dirty="0">
                        <a:solidFill>
                          <a:schemeClr val="tx1"/>
                        </a:solidFill>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Bulk Data</a:t>
                      </a:r>
                      <a:endParaRPr lang="en-US" sz="1200"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Near Real Time</a:t>
                      </a:r>
                    </a:p>
                    <a:p>
                      <a:pPr marL="0" lvl="1" indent="0" algn="l" defTabSz="1211932" rtl="0" eaLnBrk="1" latinLnBrk="0" hangingPunct="1">
                        <a:buFont typeface="Arial" panose="020B0604020202020204" pitchFamily="34" charset="0"/>
                        <a:buNone/>
                      </a:pPr>
                      <a:r>
                        <a:rPr lang="en-US" sz="1200" b="1" kern="1200">
                          <a:solidFill>
                            <a:schemeClr val="tx1"/>
                          </a:solidFill>
                          <a:latin typeface="+mn-lt"/>
                          <a:ea typeface="+mn-ea"/>
                          <a:cs typeface="+mn-cs"/>
                        </a:rPr>
                        <a:t>File Based</a:t>
                      </a:r>
                      <a:endParaRPr lang="en-US" sz="1200" b="1"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b="0" kern="1200" dirty="0">
                          <a:solidFill>
                            <a:schemeClr val="tx1"/>
                          </a:solidFill>
                          <a:latin typeface="+mn-lt"/>
                          <a:ea typeface="+mn-ea"/>
                          <a:cs typeface="+mn-cs"/>
                        </a:rPr>
                        <a:t>Only useful for B2B interfaces</a:t>
                      </a:r>
                    </a:p>
                  </a:txBody>
                  <a:tcPr marL="150791" marR="150791" marT="75396" marB="75396" anchor="ctr">
                    <a:solidFill>
                      <a:srgbClr val="DCDCDC"/>
                    </a:solidFill>
                  </a:tcPr>
                </a:tc>
                <a:extLst>
                  <a:ext uri="{0D108BD9-81ED-4DB2-BD59-A6C34878D82A}">
                    <a16:rowId xmlns:a16="http://schemas.microsoft.com/office/drawing/2014/main" val="10001"/>
                  </a:ext>
                </a:extLst>
              </a:tr>
            </a:tbl>
          </a:graphicData>
        </a:graphic>
      </p:graphicFrame>
      <p:cxnSp>
        <p:nvCxnSpPr>
          <p:cNvPr id="6" name="Straight Connector 5">
            <a:extLst>
              <a:ext uri="{FF2B5EF4-FFF2-40B4-BE49-F238E27FC236}">
                <a16:creationId xmlns:a16="http://schemas.microsoft.com/office/drawing/2014/main" id="{555B29EE-202B-4D97-B022-5ED24DE9F533}"/>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588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Integration Mechanisms Selection Matrix</a:t>
            </a:r>
            <a:endParaRPr lang="en-US" noProof="0"/>
          </a:p>
        </p:txBody>
      </p:sp>
      <p:sp>
        <p:nvSpPr>
          <p:cNvPr id="10" name="TextBox 9">
            <a:extLst>
              <a:ext uri="{FF2B5EF4-FFF2-40B4-BE49-F238E27FC236}">
                <a16:creationId xmlns:a16="http://schemas.microsoft.com/office/drawing/2014/main" id="{F300A234-6582-44FC-9109-FF8192FA7962}"/>
              </a:ext>
            </a:extLst>
          </p:cNvPr>
          <p:cNvSpPr txBox="1"/>
          <p:nvPr/>
        </p:nvSpPr>
        <p:spPr>
          <a:xfrm>
            <a:off x="469901" y="1000500"/>
            <a:ext cx="11384280" cy="277436"/>
          </a:xfrm>
          <a:prstGeom prst="rect">
            <a:avLst/>
          </a:prstGeom>
          <a:noFill/>
        </p:spPr>
        <p:txBody>
          <a:bodyPr wrap="square">
            <a:spAutoFit/>
          </a:bodyPr>
          <a:lstStyle/>
          <a:p>
            <a:r>
              <a:rPr lang="en-US" sz="1200">
                <a:latin typeface="+mn-lt"/>
              </a:rPr>
              <a:t>Drivers and Evaluation criteria to identify the correct integration mechanism</a:t>
            </a:r>
            <a:endParaRPr lang="en-US" sz="1100">
              <a:latin typeface="+mn-lt"/>
            </a:endParaRPr>
          </a:p>
        </p:txBody>
      </p:sp>
      <p:graphicFrame>
        <p:nvGraphicFramePr>
          <p:cNvPr id="72" name="Table 71">
            <a:extLst>
              <a:ext uri="{FF2B5EF4-FFF2-40B4-BE49-F238E27FC236}">
                <a16:creationId xmlns:a16="http://schemas.microsoft.com/office/drawing/2014/main" id="{83182234-BA8B-407E-B95C-181489642CF3}"/>
              </a:ext>
            </a:extLst>
          </p:cNvPr>
          <p:cNvGraphicFramePr>
            <a:graphicFrameLocks noGrp="1"/>
          </p:cNvGraphicFramePr>
          <p:nvPr>
            <p:extLst>
              <p:ext uri="{D42A27DB-BD31-4B8C-83A1-F6EECF244321}">
                <p14:modId xmlns:p14="http://schemas.microsoft.com/office/powerpoint/2010/main" val="1596081585"/>
              </p:ext>
            </p:extLst>
          </p:nvPr>
        </p:nvGraphicFramePr>
        <p:xfrm>
          <a:off x="469900" y="1450059"/>
          <a:ext cx="11384280" cy="4720801"/>
        </p:xfrm>
        <a:graphic>
          <a:graphicData uri="http://schemas.openxmlformats.org/drawingml/2006/table">
            <a:tbl>
              <a:tblPr>
                <a:tableStyleId>{5C22544A-7EE6-4342-B048-85BDC9FD1C3A}</a:tableStyleId>
              </a:tblPr>
              <a:tblGrid>
                <a:gridCol w="2319325">
                  <a:extLst>
                    <a:ext uri="{9D8B030D-6E8A-4147-A177-3AD203B41FA5}">
                      <a16:colId xmlns:a16="http://schemas.microsoft.com/office/drawing/2014/main" val="3031397289"/>
                    </a:ext>
                  </a:extLst>
                </a:gridCol>
                <a:gridCol w="2302988">
                  <a:extLst>
                    <a:ext uri="{9D8B030D-6E8A-4147-A177-3AD203B41FA5}">
                      <a16:colId xmlns:a16="http://schemas.microsoft.com/office/drawing/2014/main" val="132520816"/>
                    </a:ext>
                  </a:extLst>
                </a:gridCol>
                <a:gridCol w="2253989">
                  <a:extLst>
                    <a:ext uri="{9D8B030D-6E8A-4147-A177-3AD203B41FA5}">
                      <a16:colId xmlns:a16="http://schemas.microsoft.com/office/drawing/2014/main" val="2245334060"/>
                    </a:ext>
                  </a:extLst>
                </a:gridCol>
                <a:gridCol w="2253989">
                  <a:extLst>
                    <a:ext uri="{9D8B030D-6E8A-4147-A177-3AD203B41FA5}">
                      <a16:colId xmlns:a16="http://schemas.microsoft.com/office/drawing/2014/main" val="2118147935"/>
                    </a:ext>
                  </a:extLst>
                </a:gridCol>
                <a:gridCol w="2253989">
                  <a:extLst>
                    <a:ext uri="{9D8B030D-6E8A-4147-A177-3AD203B41FA5}">
                      <a16:colId xmlns:a16="http://schemas.microsoft.com/office/drawing/2014/main" val="792126581"/>
                    </a:ext>
                  </a:extLst>
                </a:gridCol>
              </a:tblGrid>
              <a:tr h="333683">
                <a:tc>
                  <a:txBody>
                    <a:bodyPr/>
                    <a:lstStyle/>
                    <a:p>
                      <a:pPr algn="ctr" fontAlgn="ctr"/>
                      <a:endParaRPr lang="en-US" sz="1100" b="1" i="0" u="none" strike="noStrike">
                        <a:solidFill>
                          <a:srgbClr val="000000"/>
                        </a:solidFill>
                        <a:effectLst/>
                        <a:latin typeface="+mn-lt"/>
                      </a:endParaRPr>
                    </a:p>
                  </a:txBody>
                  <a:tcPr marL="14816" marR="14816" marT="14816"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algn="ctr" fontAlgn="ctr"/>
                      <a:r>
                        <a:rPr lang="en-US" sz="1100" b="1" i="0" u="none" strike="noStrike">
                          <a:solidFill>
                            <a:schemeClr val="tx1"/>
                          </a:solidFill>
                          <a:effectLst/>
                          <a:latin typeface="+mn-lt"/>
                        </a:rPr>
                        <a:t>Inbound Interfaces</a:t>
                      </a:r>
                      <a:endParaRPr lang="en-US" sz="1100" b="1" i="0" u="none" strike="noStrike" dirty="0">
                        <a:solidFill>
                          <a:schemeClr val="tx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hMerge="1">
                  <a:txBody>
                    <a:bodyPr/>
                    <a:lstStyle/>
                    <a:p>
                      <a:pPr algn="ctr" fontAlgn="ctr"/>
                      <a:endParaRPr lang="en-US" sz="1200" b="0" i="0" u="none" strike="noStrike">
                        <a:solidFill>
                          <a:schemeClr val="bg1"/>
                        </a:solidFill>
                        <a:effectLst/>
                        <a:latin typeface="+mn-lt"/>
                      </a:endParaRPr>
                    </a:p>
                  </a:txBody>
                  <a:tcPr marL="8987" marR="8987" marT="8987"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gridSpan="2">
                  <a:txBody>
                    <a:bodyPr/>
                    <a:lstStyle/>
                    <a:p>
                      <a:pPr algn="ctr" fontAlgn="ctr"/>
                      <a:r>
                        <a:rPr lang="en-US" sz="1100" b="1" i="0" u="none" strike="noStrike">
                          <a:solidFill>
                            <a:schemeClr val="tx1"/>
                          </a:solidFill>
                          <a:effectLst/>
                          <a:latin typeface="+mn-lt"/>
                        </a:rPr>
                        <a:t>Outbound Interfaces</a:t>
                      </a:r>
                      <a:endParaRPr lang="en-US" sz="1100" b="1" i="0" u="none" strike="noStrike" dirty="0">
                        <a:solidFill>
                          <a:schemeClr val="tx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tc hMerge="1">
                  <a:txBody>
                    <a:bodyPr/>
                    <a:lstStyle/>
                    <a:p>
                      <a:pPr algn="ctr" fontAlgn="ctr"/>
                      <a:endParaRPr lang="en-US" sz="1100" b="1" i="0" u="none" strike="noStrike">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D00"/>
                    </a:solidFill>
                  </a:tcPr>
                </a:tc>
                <a:extLst>
                  <a:ext uri="{0D108BD9-81ED-4DB2-BD59-A6C34878D82A}">
                    <a16:rowId xmlns:a16="http://schemas.microsoft.com/office/drawing/2014/main" val="2029089423"/>
                  </a:ext>
                </a:extLst>
              </a:tr>
              <a:tr h="333683">
                <a:tc>
                  <a:txBody>
                    <a:bodyPr/>
                    <a:lstStyle/>
                    <a:p>
                      <a:pPr algn="ctr" fontAlgn="ctr"/>
                      <a:endParaRPr lang="en-US" sz="1100" b="1" i="0" u="none" strike="noStrike">
                        <a:solidFill>
                          <a:srgbClr val="000000"/>
                        </a:solidFill>
                        <a:effectLst/>
                        <a:latin typeface="+mn-lt"/>
                      </a:endParaRPr>
                    </a:p>
                  </a:txBody>
                  <a:tcPr marL="14816" marR="14816" marT="14816"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fontAlgn="ctr"/>
                      <a:r>
                        <a:rPr lang="en-US" sz="1100" b="0" u="none" strike="noStrike">
                          <a:solidFill>
                            <a:schemeClr val="bg1"/>
                          </a:solidFill>
                          <a:effectLst/>
                          <a:latin typeface="+mn-lt"/>
                        </a:rPr>
                        <a:t>FBDI</a:t>
                      </a:r>
                      <a:endParaRPr lang="en-US" sz="1100" b="0" i="0" u="none" strike="noStrike">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b="0" u="none" strike="noStrike">
                          <a:solidFill>
                            <a:schemeClr val="bg1"/>
                          </a:solidFill>
                          <a:effectLst/>
                          <a:latin typeface="+mn-lt"/>
                        </a:rPr>
                        <a:t>Web Services</a:t>
                      </a:r>
                      <a:endParaRPr lang="en-US" sz="1100" b="0" i="0" u="none" strike="noStrike">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100" b="0" u="none" strike="noStrike">
                          <a:solidFill>
                            <a:schemeClr val="bg1"/>
                          </a:solidFill>
                          <a:effectLst/>
                          <a:latin typeface="+mn-lt"/>
                        </a:rPr>
                        <a:t>Business Intelligence Report</a:t>
                      </a:r>
                      <a:endParaRPr lang="en-US" sz="1100" b="0" i="0" u="none" strike="noStrike">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b="0" u="none" strike="noStrike">
                          <a:solidFill>
                            <a:schemeClr val="bg1"/>
                          </a:solidFill>
                          <a:effectLst/>
                          <a:latin typeface="+mn-lt"/>
                        </a:rPr>
                        <a:t>Web Services</a:t>
                      </a:r>
                      <a:endParaRPr lang="en-US" sz="1100" b="0" i="0" u="none" strike="noStrike">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extLst>
                  <a:ext uri="{0D108BD9-81ED-4DB2-BD59-A6C34878D82A}">
                    <a16:rowId xmlns:a16="http://schemas.microsoft.com/office/drawing/2014/main" val="2158715832"/>
                  </a:ext>
                </a:extLst>
              </a:tr>
              <a:tr h="333683">
                <a:tc>
                  <a:txBody>
                    <a:bodyPr/>
                    <a:lstStyle/>
                    <a:p>
                      <a:pPr algn="ctr" fontAlgn="ctr"/>
                      <a:endParaRPr lang="en-US" sz="1100" b="1" i="0" u="none" strike="noStrike" kern="1200">
                        <a:solidFill>
                          <a:srgbClr val="000000"/>
                        </a:solidFill>
                        <a:effectLst/>
                        <a:latin typeface="+mn-lt"/>
                        <a:ea typeface="+mn-ea"/>
                        <a:cs typeface="+mn-cs"/>
                      </a:endParaRPr>
                    </a:p>
                  </a:txBody>
                  <a:tcPr marL="14816" marR="14816" marT="14816" marB="0" anchor="ctr">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Integration Pattern</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DCD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0" i="0" u="none" strike="noStrike">
                          <a:solidFill>
                            <a:schemeClr val="tx1"/>
                          </a:solidFill>
                          <a:effectLst/>
                          <a:latin typeface="+mn-lt"/>
                        </a:rPr>
                        <a:t>Integration Pattern </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DCD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Integration Pattern </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DCD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mn-lt"/>
                          <a:ea typeface="+mn-ea"/>
                          <a:cs typeface="+mn-cs"/>
                        </a:rPr>
                        <a:t>Integration Pattern </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CDCDC"/>
                    </a:solidFill>
                  </a:tcPr>
                </a:tc>
                <a:extLst>
                  <a:ext uri="{0D108BD9-81ED-4DB2-BD59-A6C34878D82A}">
                    <a16:rowId xmlns:a16="http://schemas.microsoft.com/office/drawing/2014/main" val="1419039765"/>
                  </a:ext>
                </a:extLst>
              </a:tr>
              <a:tr h="333683">
                <a:tc>
                  <a:txBody>
                    <a:bodyPr/>
                    <a:lstStyle/>
                    <a:p>
                      <a:pPr algn="l" fontAlgn="ctr"/>
                      <a:r>
                        <a:rPr lang="en-US" sz="1100" b="0" u="none" strike="noStrike">
                          <a:solidFill>
                            <a:schemeClr val="bg1"/>
                          </a:solidFill>
                          <a:effectLst/>
                          <a:latin typeface="+mn-lt"/>
                        </a:rPr>
                        <a:t>Data Volume</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Medium to High</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Low</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High</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Low</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51864881"/>
                  </a:ext>
                </a:extLst>
              </a:tr>
              <a:tr h="333683">
                <a:tc>
                  <a:txBody>
                    <a:bodyPr/>
                    <a:lstStyle/>
                    <a:p>
                      <a:pPr algn="l" fontAlgn="ctr"/>
                      <a:r>
                        <a:rPr lang="en-US" sz="1100" b="0" u="none" strike="noStrike" kern="1200">
                          <a:solidFill>
                            <a:schemeClr val="bg1"/>
                          </a:solidFill>
                          <a:effectLst/>
                          <a:latin typeface="+mn-lt"/>
                          <a:ea typeface="+mn-ea"/>
                          <a:cs typeface="+mn-cs"/>
                        </a:rPr>
                        <a:t>Recommended volume ranges</a:t>
                      </a:r>
                      <a:endParaRPr lang="en-US" sz="1100" b="0" u="none" strike="noStrike" kern="1200" dirty="0">
                        <a:solidFill>
                          <a:schemeClr val="bg1"/>
                        </a:solidFill>
                        <a:effectLst/>
                        <a:latin typeface="+mn-lt"/>
                        <a:ea typeface="+mn-ea"/>
                        <a:cs typeface="+mn-cs"/>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kern="1200">
                          <a:solidFill>
                            <a:schemeClr val="dk1"/>
                          </a:solidFill>
                          <a:effectLst/>
                          <a:latin typeface="+mn-lt"/>
                          <a:ea typeface="+mn-ea"/>
                          <a:cs typeface="+mn-cs"/>
                        </a:rPr>
                        <a:t>Less than 100K records</a:t>
                      </a:r>
                    </a:p>
                    <a:p>
                      <a:pPr algn="ctr" fontAlgn="ctr"/>
                      <a:r>
                        <a:rPr lang="en-US" sz="1100" u="none" strike="noStrike" kern="1200">
                          <a:solidFill>
                            <a:schemeClr val="dk1"/>
                          </a:solidFill>
                          <a:effectLst/>
                          <a:latin typeface="+mn-lt"/>
                          <a:ea typeface="+mn-ea"/>
                          <a:cs typeface="+mn-cs"/>
                        </a:rPr>
                        <a:t>Use Multiple threads</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dk1"/>
                          </a:solidFill>
                          <a:effectLst/>
                          <a:latin typeface="+mn-lt"/>
                          <a:ea typeface="+mn-ea"/>
                          <a:cs typeface="+mn-cs"/>
                        </a:rPr>
                        <a:t>Less than 100 records</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378" rtl="0" eaLnBrk="1" fontAlgn="ctr" latinLnBrk="0" hangingPunct="1">
                        <a:lnSpc>
                          <a:spcPct val="100000"/>
                        </a:lnSpc>
                        <a:spcBef>
                          <a:spcPts val="0"/>
                        </a:spcBef>
                        <a:spcAft>
                          <a:spcPts val="0"/>
                        </a:spcAft>
                        <a:buClrTx/>
                        <a:buSzTx/>
                        <a:buFontTx/>
                        <a:buNone/>
                        <a:tabLst/>
                        <a:defRPr/>
                      </a:pPr>
                      <a:r>
                        <a:rPr lang="en-US" sz="1100" u="none" strike="noStrike" kern="1200">
                          <a:solidFill>
                            <a:schemeClr val="dk1"/>
                          </a:solidFill>
                          <a:effectLst/>
                          <a:latin typeface="+mn-lt"/>
                          <a:ea typeface="+mn-ea"/>
                          <a:cs typeface="+mn-cs"/>
                        </a:rPr>
                        <a:t>Less than 100K records</a:t>
                      </a:r>
                    </a:p>
                    <a:p>
                      <a:pPr algn="ctr" fontAlgn="ctr"/>
                      <a:r>
                        <a:rPr lang="en-US" sz="1100" u="none" strike="noStrike" kern="1200">
                          <a:solidFill>
                            <a:schemeClr val="dk1"/>
                          </a:solidFill>
                          <a:effectLst/>
                          <a:latin typeface="+mn-lt"/>
                          <a:ea typeface="+mn-ea"/>
                          <a:cs typeface="+mn-cs"/>
                        </a:rPr>
                        <a:t>Data file cannot exceed 4GB</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dk1"/>
                          </a:solidFill>
                          <a:effectLst/>
                          <a:latin typeface="+mn-lt"/>
                          <a:ea typeface="+mn-ea"/>
                          <a:cs typeface="+mn-cs"/>
                        </a:rPr>
                        <a:t>Less than 100 records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32879890"/>
                  </a:ext>
                </a:extLst>
              </a:tr>
              <a:tr h="333683">
                <a:tc>
                  <a:txBody>
                    <a:bodyPr/>
                    <a:lstStyle/>
                    <a:p>
                      <a:pPr algn="l" fontAlgn="ctr"/>
                      <a:r>
                        <a:rPr lang="en-US" sz="1100" b="0" u="none" strike="noStrike">
                          <a:solidFill>
                            <a:schemeClr val="bg1"/>
                          </a:solidFill>
                          <a:effectLst/>
                          <a:latin typeface="+mn-lt"/>
                        </a:rPr>
                        <a:t>Real Time</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58015117"/>
                  </a:ext>
                </a:extLst>
              </a:tr>
              <a:tr h="333683">
                <a:tc>
                  <a:txBody>
                    <a:bodyPr/>
                    <a:lstStyle/>
                    <a:p>
                      <a:pPr algn="l" fontAlgn="ctr"/>
                      <a:r>
                        <a:rPr lang="en-US" sz="1100" b="0" u="none" strike="noStrike">
                          <a:solidFill>
                            <a:schemeClr val="bg1"/>
                          </a:solidFill>
                          <a:effectLst/>
                          <a:latin typeface="+mn-lt"/>
                        </a:rPr>
                        <a:t>Batch</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20084235"/>
                  </a:ext>
                </a:extLst>
              </a:tr>
              <a:tr h="333683">
                <a:tc>
                  <a:txBody>
                    <a:bodyPr/>
                    <a:lstStyle/>
                    <a:p>
                      <a:pPr algn="l" fontAlgn="ctr"/>
                      <a:r>
                        <a:rPr lang="en-US" sz="1100" b="0" i="0" u="none" strike="noStrike">
                          <a:solidFill>
                            <a:schemeClr val="bg1"/>
                          </a:solidFill>
                          <a:effectLst/>
                          <a:latin typeface="+mn-lt"/>
                        </a:rPr>
                        <a:t>Complex Parent-Child structure</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b="0" i="0" u="none" strike="noStrike">
                          <a:solidFill>
                            <a:srgbClr val="000000"/>
                          </a:solidFill>
                          <a:effectLst/>
                          <a:latin typeface="+mn-lt"/>
                        </a:rPr>
                        <a:t>Yes</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No</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Yes</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No</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064527843"/>
                  </a:ext>
                </a:extLst>
              </a:tr>
              <a:tr h="333683">
                <a:tc>
                  <a:txBody>
                    <a:bodyPr/>
                    <a:lstStyle/>
                    <a:p>
                      <a:pPr algn="l" fontAlgn="ctr"/>
                      <a:r>
                        <a:rPr lang="en-US" sz="1100" b="0" u="none" strike="noStrike">
                          <a:solidFill>
                            <a:schemeClr val="bg1"/>
                          </a:solidFill>
                          <a:effectLst/>
                          <a:latin typeface="+mn-lt"/>
                        </a:rPr>
                        <a:t>Performance</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High (for larger volume)</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High (for smaller volume)</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High (for larger volume)</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High (for smaller volume)</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84137645"/>
                  </a:ext>
                </a:extLst>
              </a:tr>
              <a:tr h="333683">
                <a:tc>
                  <a:txBody>
                    <a:bodyPr/>
                    <a:lstStyle/>
                    <a:p>
                      <a:pPr algn="l" fontAlgn="ctr"/>
                      <a:r>
                        <a:rPr lang="en-US" sz="1100" b="0" u="none" strike="noStrike">
                          <a:solidFill>
                            <a:schemeClr val="bg1"/>
                          </a:solidFill>
                          <a:effectLst/>
                          <a:latin typeface="+mn-lt"/>
                        </a:rPr>
                        <a:t>Multithreaded processing within Oracle</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No</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44570539"/>
                  </a:ext>
                </a:extLst>
              </a:tr>
              <a:tr h="333683">
                <a:tc>
                  <a:txBody>
                    <a:bodyPr/>
                    <a:lstStyle/>
                    <a:p>
                      <a:pPr algn="l" fontAlgn="ctr"/>
                      <a:r>
                        <a:rPr lang="en-US" sz="1100" b="0" u="none" strike="noStrike">
                          <a:solidFill>
                            <a:schemeClr val="bg1"/>
                          </a:solidFill>
                          <a:effectLst/>
                          <a:latin typeface="+mn-lt"/>
                        </a:rPr>
                        <a:t>DFF Support</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Partial</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NA</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NA</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51426940"/>
                  </a:ext>
                </a:extLst>
              </a:tr>
              <a:tr h="333683">
                <a:tc>
                  <a:txBody>
                    <a:bodyPr/>
                    <a:lstStyle/>
                    <a:p>
                      <a:pPr algn="l" fontAlgn="ctr"/>
                      <a:r>
                        <a:rPr lang="en-US" sz="1100" b="0" u="none" strike="noStrike">
                          <a:solidFill>
                            <a:schemeClr val="bg1"/>
                          </a:solidFill>
                          <a:effectLst/>
                          <a:latin typeface="+mn-lt"/>
                        </a:rPr>
                        <a:t>Business Objects Supported</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Financials, SCM</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Limited</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All</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Limited</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68783356"/>
                  </a:ext>
                </a:extLst>
              </a:tr>
              <a:tr h="333683">
                <a:tc>
                  <a:txBody>
                    <a:bodyPr/>
                    <a:lstStyle/>
                    <a:p>
                      <a:pPr algn="l" fontAlgn="ctr"/>
                      <a:r>
                        <a:rPr lang="en-US" sz="1100" b="0" u="none" strike="noStrike">
                          <a:solidFill>
                            <a:schemeClr val="bg1"/>
                          </a:solidFill>
                          <a:effectLst/>
                          <a:latin typeface="+mn-lt"/>
                        </a:rPr>
                        <a:t>Middleware needed</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u="none" strike="noStrike">
                          <a:effectLst/>
                          <a:latin typeface="+mn-lt"/>
                        </a:rPr>
                        <a:t>Yes</a:t>
                      </a:r>
                      <a:endParaRPr lang="en-US" sz="1100" b="0" i="0" u="none" strike="noStrike" dirty="0">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056540199"/>
                  </a:ext>
                </a:extLst>
              </a:tr>
              <a:tr h="333683">
                <a:tc>
                  <a:txBody>
                    <a:bodyPr/>
                    <a:lstStyle/>
                    <a:p>
                      <a:pPr algn="l" fontAlgn="ctr"/>
                      <a:r>
                        <a:rPr lang="en-US" sz="1100" b="0" i="0" u="none" strike="noStrike">
                          <a:solidFill>
                            <a:schemeClr val="bg1"/>
                          </a:solidFill>
                          <a:effectLst/>
                          <a:latin typeface="+mn-lt"/>
                        </a:rPr>
                        <a:t>Additional effort at Boundary system</a:t>
                      </a:r>
                      <a:endParaRPr lang="en-US" sz="1100" b="0" i="0" u="none" strike="noStrike" dirty="0">
                        <a:solidFill>
                          <a:schemeClr val="bg1"/>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A6A65"/>
                    </a:solidFill>
                  </a:tcPr>
                </a:tc>
                <a:tc>
                  <a:txBody>
                    <a:bodyPr/>
                    <a:lstStyle/>
                    <a:p>
                      <a:pPr algn="ctr" fontAlgn="ctr"/>
                      <a:r>
                        <a:rPr lang="en-US" sz="1100" b="0" i="0" u="none" strike="noStrike">
                          <a:solidFill>
                            <a:srgbClr val="000000"/>
                          </a:solidFill>
                          <a:effectLst/>
                          <a:latin typeface="+mn-lt"/>
                        </a:rPr>
                        <a:t>No</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Yes</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No</a:t>
                      </a: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en-US" sz="1100" b="0" i="0" u="none" strike="noStrike">
                          <a:solidFill>
                            <a:srgbClr val="000000"/>
                          </a:solidFill>
                          <a:effectLst/>
                          <a:latin typeface="+mn-lt"/>
                        </a:rPr>
                        <a:t>Yes</a:t>
                      </a:r>
                      <a:endParaRPr lang="en-US" sz="1100" b="0" i="0" u="none" strike="noStrike" dirty="0">
                        <a:solidFill>
                          <a:srgbClr val="000000"/>
                        </a:solidFill>
                        <a:effectLst/>
                        <a:latin typeface="+mn-lt"/>
                      </a:endParaRPr>
                    </a:p>
                  </a:txBody>
                  <a:tcPr marL="14816" marR="14816" marT="1481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4838810"/>
                  </a:ext>
                </a:extLst>
              </a:tr>
            </a:tbl>
          </a:graphicData>
        </a:graphic>
      </p:graphicFrame>
      <p:cxnSp>
        <p:nvCxnSpPr>
          <p:cNvPr id="8" name="Straight Connector 7">
            <a:extLst>
              <a:ext uri="{FF2B5EF4-FFF2-40B4-BE49-F238E27FC236}">
                <a16:creationId xmlns:a16="http://schemas.microsoft.com/office/drawing/2014/main" id="{D6A5A584-2FF1-467A-8E22-A50FC942111A}"/>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683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Inbound Integration Pattern 1 – File Based Integration</a:t>
            </a:r>
          </a:p>
        </p:txBody>
      </p:sp>
      <p:sp>
        <p:nvSpPr>
          <p:cNvPr id="12" name="Rectangle 11">
            <a:extLst>
              <a:ext uri="{FF2B5EF4-FFF2-40B4-BE49-F238E27FC236}">
                <a16:creationId xmlns:a16="http://schemas.microsoft.com/office/drawing/2014/main" id="{29012471-038E-47FC-8709-DB2E25FB5FB0}"/>
              </a:ext>
            </a:extLst>
          </p:cNvPr>
          <p:cNvSpPr/>
          <p:nvPr/>
        </p:nvSpPr>
        <p:spPr bwMode="gray">
          <a:xfrm>
            <a:off x="6306127" y="3818544"/>
            <a:ext cx="392309" cy="530463"/>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3" name="Rectangle 12">
            <a:extLst>
              <a:ext uri="{FF2B5EF4-FFF2-40B4-BE49-F238E27FC236}">
                <a16:creationId xmlns:a16="http://schemas.microsoft.com/office/drawing/2014/main" id="{36663211-7E34-4415-95E4-0C023765417F}"/>
              </a:ext>
            </a:extLst>
          </p:cNvPr>
          <p:cNvSpPr/>
          <p:nvPr/>
        </p:nvSpPr>
        <p:spPr bwMode="gray">
          <a:xfrm>
            <a:off x="7555624" y="2549583"/>
            <a:ext cx="768721" cy="2380799"/>
          </a:xfrm>
          <a:prstGeom prst="rect">
            <a:avLst/>
          </a:prstGeom>
          <a:solidFill>
            <a:srgbClr val="92D050"/>
          </a:solidFill>
          <a:ln w="19050" algn="ctr">
            <a:solidFill>
              <a:srgbClr val="92D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15" name="Straight Arrow Connector 14">
            <a:extLst>
              <a:ext uri="{FF2B5EF4-FFF2-40B4-BE49-F238E27FC236}">
                <a16:creationId xmlns:a16="http://schemas.microsoft.com/office/drawing/2014/main" id="{17229B35-2787-424A-ACE8-17357BB14327}"/>
              </a:ext>
            </a:extLst>
          </p:cNvPr>
          <p:cNvCxnSpPr/>
          <p:nvPr/>
        </p:nvCxnSpPr>
        <p:spPr>
          <a:xfrm flipH="1">
            <a:off x="7058797" y="3869423"/>
            <a:ext cx="488083" cy="7593"/>
          </a:xfrm>
          <a:prstGeom prst="straightConnector1">
            <a:avLst/>
          </a:prstGeom>
          <a:noFill/>
          <a:ln w="38100" cap="flat" cmpd="sng" algn="ctr">
            <a:solidFill>
              <a:srgbClr val="313131"/>
            </a:solidFill>
            <a:prstDash val="solid"/>
            <a:headEnd type="triangle"/>
            <a:tailEnd type="none"/>
          </a:ln>
          <a:effectLst/>
        </p:spPr>
      </p:cxnSp>
      <p:cxnSp>
        <p:nvCxnSpPr>
          <p:cNvPr id="16" name="Straight Arrow Connector 15">
            <a:extLst>
              <a:ext uri="{FF2B5EF4-FFF2-40B4-BE49-F238E27FC236}">
                <a16:creationId xmlns:a16="http://schemas.microsoft.com/office/drawing/2014/main" id="{5F583929-B422-47C1-B7D0-2C7540726862}"/>
              </a:ext>
            </a:extLst>
          </p:cNvPr>
          <p:cNvCxnSpPr/>
          <p:nvPr/>
        </p:nvCxnSpPr>
        <p:spPr>
          <a:xfrm flipH="1" flipV="1">
            <a:off x="1883715" y="3839065"/>
            <a:ext cx="687457" cy="998"/>
          </a:xfrm>
          <a:prstGeom prst="straightConnector1">
            <a:avLst/>
          </a:prstGeom>
          <a:noFill/>
          <a:ln w="38100" cap="flat" cmpd="sng" algn="ctr">
            <a:solidFill>
              <a:srgbClr val="313131"/>
            </a:solidFill>
            <a:prstDash val="solid"/>
            <a:headEnd type="triangle"/>
            <a:tailEnd type="none"/>
          </a:ln>
          <a:effectLst/>
        </p:spPr>
      </p:cxnSp>
      <p:sp>
        <p:nvSpPr>
          <p:cNvPr id="17" name="TextBox 16">
            <a:extLst>
              <a:ext uri="{FF2B5EF4-FFF2-40B4-BE49-F238E27FC236}">
                <a16:creationId xmlns:a16="http://schemas.microsoft.com/office/drawing/2014/main" id="{DA596327-A593-4411-BBD1-0D4C2A4642CD}"/>
              </a:ext>
            </a:extLst>
          </p:cNvPr>
          <p:cNvSpPr txBox="1"/>
          <p:nvPr/>
        </p:nvSpPr>
        <p:spPr>
          <a:xfrm>
            <a:off x="7432009" y="2367001"/>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18" name="TextBox 17">
            <a:extLst>
              <a:ext uri="{FF2B5EF4-FFF2-40B4-BE49-F238E27FC236}">
                <a16:creationId xmlns:a16="http://schemas.microsoft.com/office/drawing/2014/main" id="{3D4FEFF6-9081-4550-9111-C49BEA0B289F}"/>
              </a:ext>
            </a:extLst>
          </p:cNvPr>
          <p:cNvSpPr txBox="1"/>
          <p:nvPr/>
        </p:nvSpPr>
        <p:spPr>
          <a:xfrm>
            <a:off x="1929860" y="3926661"/>
            <a:ext cx="323951" cy="115416"/>
          </a:xfrm>
          <a:prstGeom prst="rect">
            <a:avLst/>
          </a:prstGeom>
          <a:noFill/>
        </p:spPr>
        <p:txBody>
          <a:bodyPr wrap="square" lIns="0" tIns="0" rIns="0" bIns="0" rtlCol="0">
            <a:spAutoFit/>
          </a:bodyPr>
          <a:lstStyle/>
          <a:p>
            <a:pPr algn="ctr" defTabSz="685800">
              <a:spcBef>
                <a:spcPts val="450"/>
              </a:spcBef>
              <a:buSzPct val="100000"/>
              <a:defRPr/>
            </a:pPr>
            <a:r>
              <a:rPr lang="en-US" sz="750" kern="0">
                <a:solidFill>
                  <a:srgbClr val="002776"/>
                </a:solidFill>
              </a:rPr>
              <a:t>File</a:t>
            </a:r>
          </a:p>
        </p:txBody>
      </p:sp>
      <p:sp>
        <p:nvSpPr>
          <p:cNvPr id="19" name="TextBox 18">
            <a:extLst>
              <a:ext uri="{FF2B5EF4-FFF2-40B4-BE49-F238E27FC236}">
                <a16:creationId xmlns:a16="http://schemas.microsoft.com/office/drawing/2014/main" id="{2ADACCCD-4B2E-46C7-85C3-7F128371B309}"/>
              </a:ext>
            </a:extLst>
          </p:cNvPr>
          <p:cNvSpPr txBox="1"/>
          <p:nvPr/>
        </p:nvSpPr>
        <p:spPr>
          <a:xfrm>
            <a:off x="4396844" y="4382166"/>
            <a:ext cx="51318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Receive and Validate</a:t>
            </a:r>
          </a:p>
        </p:txBody>
      </p:sp>
      <p:sp>
        <p:nvSpPr>
          <p:cNvPr id="20" name="TextBox 19">
            <a:extLst>
              <a:ext uri="{FF2B5EF4-FFF2-40B4-BE49-F238E27FC236}">
                <a16:creationId xmlns:a16="http://schemas.microsoft.com/office/drawing/2014/main" id="{0F54706B-0D2D-4933-BDC5-D2872F0B77FC}"/>
              </a:ext>
            </a:extLst>
          </p:cNvPr>
          <p:cNvSpPr txBox="1"/>
          <p:nvPr/>
        </p:nvSpPr>
        <p:spPr>
          <a:xfrm>
            <a:off x="6989708" y="3681659"/>
            <a:ext cx="573899" cy="115416"/>
          </a:xfrm>
          <a:prstGeom prst="rect">
            <a:avLst/>
          </a:prstGeom>
          <a:noFill/>
        </p:spPr>
        <p:txBody>
          <a:bodyPr wrap="square" lIns="0" tIns="0" rIns="0" bIns="0" rtlCol="0">
            <a:spAutoFit/>
          </a:bodyPr>
          <a:lstStyle/>
          <a:p>
            <a:pPr algn="ctr" defTabSz="685800">
              <a:spcBef>
                <a:spcPts val="450"/>
              </a:spcBef>
              <a:buSzPct val="100000"/>
              <a:defRPr/>
            </a:pPr>
            <a:r>
              <a:rPr lang="en-US" sz="750" kern="0">
                <a:solidFill>
                  <a:srgbClr val="002776"/>
                </a:solidFill>
              </a:rPr>
              <a:t>FBDI</a:t>
            </a:r>
          </a:p>
        </p:txBody>
      </p:sp>
      <p:cxnSp>
        <p:nvCxnSpPr>
          <p:cNvPr id="21" name="Straight Arrow Connector 20">
            <a:extLst>
              <a:ext uri="{FF2B5EF4-FFF2-40B4-BE49-F238E27FC236}">
                <a16:creationId xmlns:a16="http://schemas.microsoft.com/office/drawing/2014/main" id="{D2A929E7-A95C-4AB6-8BD1-1696EA9902CF}"/>
              </a:ext>
            </a:extLst>
          </p:cNvPr>
          <p:cNvCxnSpPr/>
          <p:nvPr/>
        </p:nvCxnSpPr>
        <p:spPr>
          <a:xfrm flipH="1">
            <a:off x="3186065" y="3852607"/>
            <a:ext cx="485740" cy="116"/>
          </a:xfrm>
          <a:prstGeom prst="straightConnector1">
            <a:avLst/>
          </a:prstGeom>
          <a:noFill/>
          <a:ln w="38100" cap="flat" cmpd="sng" algn="ctr">
            <a:solidFill>
              <a:srgbClr val="313131"/>
            </a:solidFill>
            <a:prstDash val="solid"/>
            <a:headEnd type="triangle"/>
            <a:tailEnd type="none"/>
          </a:ln>
          <a:effectLst/>
        </p:spPr>
      </p:cxnSp>
      <p:sp>
        <p:nvSpPr>
          <p:cNvPr id="28" name="Rectangle 27">
            <a:extLst>
              <a:ext uri="{FF2B5EF4-FFF2-40B4-BE49-F238E27FC236}">
                <a16:creationId xmlns:a16="http://schemas.microsoft.com/office/drawing/2014/main" id="{CD2E883A-DAD6-4C44-88B3-B53B0B29B033}"/>
              </a:ext>
            </a:extLst>
          </p:cNvPr>
          <p:cNvSpPr/>
          <p:nvPr/>
        </p:nvSpPr>
        <p:spPr bwMode="gray">
          <a:xfrm>
            <a:off x="2554257" y="3323996"/>
            <a:ext cx="625513" cy="983052"/>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32" name="Rectangle 31">
            <a:extLst>
              <a:ext uri="{FF2B5EF4-FFF2-40B4-BE49-F238E27FC236}">
                <a16:creationId xmlns:a16="http://schemas.microsoft.com/office/drawing/2014/main" id="{1BD8F30D-68B6-4EF5-99CC-9D48A89E7501}"/>
              </a:ext>
            </a:extLst>
          </p:cNvPr>
          <p:cNvSpPr/>
          <p:nvPr/>
        </p:nvSpPr>
        <p:spPr bwMode="gray">
          <a:xfrm>
            <a:off x="3594737" y="2365820"/>
            <a:ext cx="3455420"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33" name="Rectangle 32">
            <a:extLst>
              <a:ext uri="{FF2B5EF4-FFF2-40B4-BE49-F238E27FC236}">
                <a16:creationId xmlns:a16="http://schemas.microsoft.com/office/drawing/2014/main" id="{14A98E4D-00E2-49D0-8D96-BD854D892FA8}"/>
              </a:ext>
            </a:extLst>
          </p:cNvPr>
          <p:cNvSpPr/>
          <p:nvPr/>
        </p:nvSpPr>
        <p:spPr>
          <a:xfrm>
            <a:off x="4116875" y="2402827"/>
            <a:ext cx="2581935" cy="207749"/>
          </a:xfrm>
          <a:prstGeom prst="rect">
            <a:avLst/>
          </a:prstGeom>
        </p:spPr>
        <p:txBody>
          <a:bodyPr wrap="square">
            <a:spAutoFit/>
          </a:bodyPr>
          <a:lstStyle/>
          <a:p>
            <a:pPr algn="ctr" defTabSz="685800">
              <a:buSzPct val="100000"/>
              <a:defRPr/>
            </a:pPr>
            <a:r>
              <a:rPr lang="en-US" sz="750" b="1" kern="0">
                <a:solidFill>
                  <a:srgbClr val="002776"/>
                </a:solidFill>
              </a:rPr>
              <a:t>OIC</a:t>
            </a:r>
          </a:p>
        </p:txBody>
      </p:sp>
      <p:sp>
        <p:nvSpPr>
          <p:cNvPr id="34" name="Freeform 30">
            <a:extLst>
              <a:ext uri="{FF2B5EF4-FFF2-40B4-BE49-F238E27FC236}">
                <a16:creationId xmlns:a16="http://schemas.microsoft.com/office/drawing/2014/main" id="{6354B98F-18BF-4ED7-A244-7C659FAD6A70}"/>
              </a:ext>
            </a:extLst>
          </p:cNvPr>
          <p:cNvSpPr>
            <a:spLocks noChangeAspect="1" noEditPoints="1"/>
          </p:cNvSpPr>
          <p:nvPr/>
        </p:nvSpPr>
        <p:spPr bwMode="auto">
          <a:xfrm flipV="1">
            <a:off x="2709104" y="3595090"/>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ln/>
        </p:spPr>
        <p:style>
          <a:lnRef idx="1">
            <a:schemeClr val="accent3"/>
          </a:lnRef>
          <a:fillRef idx="3">
            <a:schemeClr val="accent3"/>
          </a:fillRef>
          <a:effectRef idx="2">
            <a:schemeClr val="accent3"/>
          </a:effectRef>
          <a:fontRef idx="minor">
            <a:schemeClr val="lt1"/>
          </a:fontRef>
        </p:style>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35" name="Rectangle 34">
            <a:extLst>
              <a:ext uri="{FF2B5EF4-FFF2-40B4-BE49-F238E27FC236}">
                <a16:creationId xmlns:a16="http://schemas.microsoft.com/office/drawing/2014/main" id="{54C7E122-CD8E-4C50-A872-231B2A28CD51}"/>
              </a:ext>
            </a:extLst>
          </p:cNvPr>
          <p:cNvSpPr/>
          <p:nvPr/>
        </p:nvSpPr>
        <p:spPr bwMode="gray">
          <a:xfrm>
            <a:off x="5759186" y="3829180"/>
            <a:ext cx="357573"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36" name="Rectangle 35">
            <a:extLst>
              <a:ext uri="{FF2B5EF4-FFF2-40B4-BE49-F238E27FC236}">
                <a16:creationId xmlns:a16="http://schemas.microsoft.com/office/drawing/2014/main" id="{2883DC4E-2250-4F34-BB61-7BA940977D0E}"/>
              </a:ext>
            </a:extLst>
          </p:cNvPr>
          <p:cNvSpPr/>
          <p:nvPr/>
        </p:nvSpPr>
        <p:spPr bwMode="gray">
          <a:xfrm>
            <a:off x="3713856" y="2604128"/>
            <a:ext cx="3167289"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37" name="Group 36">
            <a:extLst>
              <a:ext uri="{FF2B5EF4-FFF2-40B4-BE49-F238E27FC236}">
                <a16:creationId xmlns:a16="http://schemas.microsoft.com/office/drawing/2014/main" id="{322D3FA6-D81E-4B60-8483-7310618F06DF}"/>
              </a:ext>
            </a:extLst>
          </p:cNvPr>
          <p:cNvGrpSpPr/>
          <p:nvPr/>
        </p:nvGrpSpPr>
        <p:grpSpPr>
          <a:xfrm>
            <a:off x="4524500" y="3831790"/>
            <a:ext cx="380779" cy="491664"/>
            <a:chOff x="7404414" y="3257458"/>
            <a:chExt cx="648463" cy="798976"/>
          </a:xfrm>
        </p:grpSpPr>
        <p:sp>
          <p:nvSpPr>
            <p:cNvPr id="38" name="Rectangle 37">
              <a:extLst>
                <a:ext uri="{FF2B5EF4-FFF2-40B4-BE49-F238E27FC236}">
                  <a16:creationId xmlns:a16="http://schemas.microsoft.com/office/drawing/2014/main" id="{045E045B-A92C-46DF-B270-84E355B9CD00}"/>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grpSp>
          <p:nvGrpSpPr>
            <p:cNvPr id="39" name="Group 38">
              <a:extLst>
                <a:ext uri="{FF2B5EF4-FFF2-40B4-BE49-F238E27FC236}">
                  <a16:creationId xmlns:a16="http://schemas.microsoft.com/office/drawing/2014/main" id="{239F15B3-761B-45C7-8D6D-CCFA8D01C3C8}"/>
                </a:ext>
              </a:extLst>
            </p:cNvPr>
            <p:cNvGrpSpPr/>
            <p:nvPr/>
          </p:nvGrpSpPr>
          <p:grpSpPr>
            <a:xfrm>
              <a:off x="7480852" y="3318613"/>
              <a:ext cx="460925" cy="625232"/>
              <a:chOff x="7707275" y="3538174"/>
              <a:chExt cx="588928" cy="850675"/>
            </a:xfrm>
            <a:solidFill>
              <a:sysClr val="window" lastClr="FFFFFF"/>
            </a:solidFill>
          </p:grpSpPr>
          <p:sp>
            <p:nvSpPr>
              <p:cNvPr id="40" name="Freeform 15">
                <a:extLst>
                  <a:ext uri="{FF2B5EF4-FFF2-40B4-BE49-F238E27FC236}">
                    <a16:creationId xmlns:a16="http://schemas.microsoft.com/office/drawing/2014/main" id="{D707E48D-BAC3-40F1-A4E8-2E684F23A807}"/>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41" name="Freeform 89">
                <a:extLst>
                  <a:ext uri="{FF2B5EF4-FFF2-40B4-BE49-F238E27FC236}">
                    <a16:creationId xmlns:a16="http://schemas.microsoft.com/office/drawing/2014/main" id="{71B4F8AC-555E-4319-B68E-17C9FF4B29AC}"/>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grpSp>
      <p:grpSp>
        <p:nvGrpSpPr>
          <p:cNvPr id="42" name="Group 41">
            <a:extLst>
              <a:ext uri="{FF2B5EF4-FFF2-40B4-BE49-F238E27FC236}">
                <a16:creationId xmlns:a16="http://schemas.microsoft.com/office/drawing/2014/main" id="{6FC0C78E-7E57-4C2D-A61D-AEE7853F295F}"/>
              </a:ext>
            </a:extLst>
          </p:cNvPr>
          <p:cNvGrpSpPr/>
          <p:nvPr/>
        </p:nvGrpSpPr>
        <p:grpSpPr>
          <a:xfrm>
            <a:off x="5126644" y="3829841"/>
            <a:ext cx="381677" cy="493613"/>
            <a:chOff x="5579585" y="1691091"/>
            <a:chExt cx="648463" cy="798976"/>
          </a:xfrm>
        </p:grpSpPr>
        <p:sp>
          <p:nvSpPr>
            <p:cNvPr id="43" name="Rectangle 42">
              <a:extLst>
                <a:ext uri="{FF2B5EF4-FFF2-40B4-BE49-F238E27FC236}">
                  <a16:creationId xmlns:a16="http://schemas.microsoft.com/office/drawing/2014/main" id="{9C37501B-FB72-48AE-81C1-7CBCAB49A141}"/>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44" name="Freeform 145">
              <a:extLst>
                <a:ext uri="{FF2B5EF4-FFF2-40B4-BE49-F238E27FC236}">
                  <a16:creationId xmlns:a16="http://schemas.microsoft.com/office/drawing/2014/main" id="{C2910B26-1533-4E9E-B41B-3FD34BABEB62}"/>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45" name="Rectangle 44">
            <a:extLst>
              <a:ext uri="{FF2B5EF4-FFF2-40B4-BE49-F238E27FC236}">
                <a16:creationId xmlns:a16="http://schemas.microsoft.com/office/drawing/2014/main" id="{38861B5C-79B1-4B88-BBA2-291FBDC9C2BA}"/>
              </a:ext>
            </a:extLst>
          </p:cNvPr>
          <p:cNvSpPr/>
          <p:nvPr/>
        </p:nvSpPr>
        <p:spPr bwMode="gray">
          <a:xfrm>
            <a:off x="3963678" y="2731992"/>
            <a:ext cx="273513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 and Reporting</a:t>
            </a:r>
          </a:p>
        </p:txBody>
      </p:sp>
      <p:cxnSp>
        <p:nvCxnSpPr>
          <p:cNvPr id="46" name="Straight Arrow Connector 45">
            <a:extLst>
              <a:ext uri="{FF2B5EF4-FFF2-40B4-BE49-F238E27FC236}">
                <a16:creationId xmlns:a16="http://schemas.microsoft.com/office/drawing/2014/main" id="{0F71E24D-88C9-4AEB-93D5-0027043543A9}"/>
              </a:ext>
            </a:extLst>
          </p:cNvPr>
          <p:cNvCxnSpPr/>
          <p:nvPr/>
        </p:nvCxnSpPr>
        <p:spPr>
          <a:xfrm flipV="1">
            <a:off x="4698828" y="3492840"/>
            <a:ext cx="0" cy="301003"/>
          </a:xfrm>
          <a:prstGeom prst="straightConnector1">
            <a:avLst/>
          </a:prstGeom>
          <a:noFill/>
          <a:ln w="38100" cap="flat" cmpd="sng" algn="ctr">
            <a:solidFill>
              <a:srgbClr val="00A1DE"/>
            </a:solidFill>
            <a:prstDash val="sysDot"/>
            <a:tailEnd type="triangle"/>
          </a:ln>
          <a:effectLst/>
        </p:spPr>
      </p:cxnSp>
      <p:cxnSp>
        <p:nvCxnSpPr>
          <p:cNvPr id="47" name="Straight Arrow Connector 46">
            <a:extLst>
              <a:ext uri="{FF2B5EF4-FFF2-40B4-BE49-F238E27FC236}">
                <a16:creationId xmlns:a16="http://schemas.microsoft.com/office/drawing/2014/main" id="{89E32F3F-B168-4A44-B993-F9C514DAB4BF}"/>
              </a:ext>
            </a:extLst>
          </p:cNvPr>
          <p:cNvCxnSpPr/>
          <p:nvPr/>
        </p:nvCxnSpPr>
        <p:spPr>
          <a:xfrm flipH="1" flipV="1">
            <a:off x="5309487" y="3478272"/>
            <a:ext cx="3017" cy="318123"/>
          </a:xfrm>
          <a:prstGeom prst="straightConnector1">
            <a:avLst/>
          </a:prstGeom>
          <a:noFill/>
          <a:ln w="38100" cap="flat" cmpd="sng" algn="ctr">
            <a:solidFill>
              <a:srgbClr val="00A1DE"/>
            </a:solidFill>
            <a:prstDash val="sysDot"/>
            <a:tailEnd type="triangle"/>
          </a:ln>
          <a:effectLst/>
        </p:spPr>
      </p:cxnSp>
      <p:sp>
        <p:nvSpPr>
          <p:cNvPr id="48" name="TextBox 47">
            <a:extLst>
              <a:ext uri="{FF2B5EF4-FFF2-40B4-BE49-F238E27FC236}">
                <a16:creationId xmlns:a16="http://schemas.microsoft.com/office/drawing/2014/main" id="{EAE4544C-822A-4F37-AF14-F607F4367CF5}"/>
              </a:ext>
            </a:extLst>
          </p:cNvPr>
          <p:cNvSpPr txBox="1"/>
          <p:nvPr/>
        </p:nvSpPr>
        <p:spPr>
          <a:xfrm>
            <a:off x="5027333" y="4379263"/>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sp>
        <p:nvSpPr>
          <p:cNvPr id="49" name="TextBox 48">
            <a:extLst>
              <a:ext uri="{FF2B5EF4-FFF2-40B4-BE49-F238E27FC236}">
                <a16:creationId xmlns:a16="http://schemas.microsoft.com/office/drawing/2014/main" id="{3E571DD9-7EC6-4129-BB53-43C0E4FEFFDF}"/>
              </a:ext>
            </a:extLst>
          </p:cNvPr>
          <p:cNvSpPr txBox="1"/>
          <p:nvPr/>
        </p:nvSpPr>
        <p:spPr>
          <a:xfrm>
            <a:off x="6116739" y="4386543"/>
            <a:ext cx="641063"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Schedule Load to Cloud ERP</a:t>
            </a:r>
          </a:p>
        </p:txBody>
      </p:sp>
      <p:cxnSp>
        <p:nvCxnSpPr>
          <p:cNvPr id="50" name="Straight Arrow Connector 49">
            <a:extLst>
              <a:ext uri="{FF2B5EF4-FFF2-40B4-BE49-F238E27FC236}">
                <a16:creationId xmlns:a16="http://schemas.microsoft.com/office/drawing/2014/main" id="{AD8CF17F-E296-479A-AD81-E44925571CBC}"/>
              </a:ext>
            </a:extLst>
          </p:cNvPr>
          <p:cNvCxnSpPr/>
          <p:nvPr/>
        </p:nvCxnSpPr>
        <p:spPr>
          <a:xfrm flipH="1" flipV="1">
            <a:off x="6127571" y="4076318"/>
            <a:ext cx="183497" cy="259"/>
          </a:xfrm>
          <a:prstGeom prst="straightConnector1">
            <a:avLst/>
          </a:prstGeom>
          <a:noFill/>
          <a:ln w="19050" cap="flat" cmpd="sng" algn="ctr">
            <a:solidFill>
              <a:srgbClr val="00A1DE"/>
            </a:solidFill>
            <a:prstDash val="solid"/>
            <a:headEnd type="triangle"/>
            <a:tailEnd type="none"/>
          </a:ln>
          <a:effectLst/>
        </p:spPr>
      </p:cxnSp>
      <p:cxnSp>
        <p:nvCxnSpPr>
          <p:cNvPr id="51" name="Straight Arrow Connector 50">
            <a:extLst>
              <a:ext uri="{FF2B5EF4-FFF2-40B4-BE49-F238E27FC236}">
                <a16:creationId xmlns:a16="http://schemas.microsoft.com/office/drawing/2014/main" id="{DC343A20-6A17-4765-83A8-3A1265A0CC0B}"/>
              </a:ext>
            </a:extLst>
          </p:cNvPr>
          <p:cNvCxnSpPr/>
          <p:nvPr/>
        </p:nvCxnSpPr>
        <p:spPr>
          <a:xfrm flipH="1">
            <a:off x="4934615" y="4076648"/>
            <a:ext cx="187912" cy="974"/>
          </a:xfrm>
          <a:prstGeom prst="straightConnector1">
            <a:avLst/>
          </a:prstGeom>
          <a:noFill/>
          <a:ln w="19050" cap="flat" cmpd="sng" algn="ctr">
            <a:solidFill>
              <a:srgbClr val="00A1DE"/>
            </a:solidFill>
            <a:prstDash val="solid"/>
            <a:headEnd type="triangle"/>
            <a:tailEnd type="none"/>
          </a:ln>
          <a:effectLst/>
        </p:spPr>
      </p:cxnSp>
      <p:cxnSp>
        <p:nvCxnSpPr>
          <p:cNvPr id="52" name="Straight Arrow Connector 51">
            <a:extLst>
              <a:ext uri="{FF2B5EF4-FFF2-40B4-BE49-F238E27FC236}">
                <a16:creationId xmlns:a16="http://schemas.microsoft.com/office/drawing/2014/main" id="{BA81D1C4-95A6-46D8-994F-C4E568722C5D}"/>
              </a:ext>
            </a:extLst>
          </p:cNvPr>
          <p:cNvCxnSpPr/>
          <p:nvPr/>
        </p:nvCxnSpPr>
        <p:spPr>
          <a:xfrm flipH="1">
            <a:off x="5539415" y="4076317"/>
            <a:ext cx="187912" cy="331"/>
          </a:xfrm>
          <a:prstGeom prst="straightConnector1">
            <a:avLst/>
          </a:prstGeom>
          <a:noFill/>
          <a:ln w="19050" cap="flat" cmpd="sng" algn="ctr">
            <a:solidFill>
              <a:srgbClr val="00A1DE"/>
            </a:solidFill>
            <a:prstDash val="solid"/>
            <a:headEnd type="triangle"/>
            <a:tailEnd type="none"/>
          </a:ln>
          <a:effectLst/>
        </p:spPr>
      </p:cxnSp>
      <p:grpSp>
        <p:nvGrpSpPr>
          <p:cNvPr id="53" name="Group 52">
            <a:extLst>
              <a:ext uri="{FF2B5EF4-FFF2-40B4-BE49-F238E27FC236}">
                <a16:creationId xmlns:a16="http://schemas.microsoft.com/office/drawing/2014/main" id="{54558410-B4F3-46D8-B389-21E2F4712CE9}"/>
              </a:ext>
            </a:extLst>
          </p:cNvPr>
          <p:cNvGrpSpPr/>
          <p:nvPr/>
        </p:nvGrpSpPr>
        <p:grpSpPr>
          <a:xfrm>
            <a:off x="5814474" y="3917268"/>
            <a:ext cx="251710" cy="270534"/>
            <a:chOff x="9520341" y="3925879"/>
            <a:chExt cx="1173867" cy="1181122"/>
          </a:xfrm>
          <a:solidFill>
            <a:schemeClr val="bg1"/>
          </a:solidFill>
        </p:grpSpPr>
        <p:sp>
          <p:nvSpPr>
            <p:cNvPr id="54" name="Rectangle 5">
              <a:extLst>
                <a:ext uri="{FF2B5EF4-FFF2-40B4-BE49-F238E27FC236}">
                  <a16:creationId xmlns:a16="http://schemas.microsoft.com/office/drawing/2014/main" id="{C0EC0312-8042-45D9-B399-EBEB88A00E77}"/>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55" name="Rectangle 6">
              <a:extLst>
                <a:ext uri="{FF2B5EF4-FFF2-40B4-BE49-F238E27FC236}">
                  <a16:creationId xmlns:a16="http://schemas.microsoft.com/office/drawing/2014/main" id="{8076DC92-8980-48D9-B442-B2EEE50F5AD4}"/>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56" name="Rectangle 7">
              <a:extLst>
                <a:ext uri="{FF2B5EF4-FFF2-40B4-BE49-F238E27FC236}">
                  <a16:creationId xmlns:a16="http://schemas.microsoft.com/office/drawing/2014/main" id="{BEB13ED5-B448-4D93-AD40-27D490AB1573}"/>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57" name="Rectangle 8">
              <a:extLst>
                <a:ext uri="{FF2B5EF4-FFF2-40B4-BE49-F238E27FC236}">
                  <a16:creationId xmlns:a16="http://schemas.microsoft.com/office/drawing/2014/main" id="{F0E0C883-72C7-48A4-89C9-A5D1A681CE66}"/>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58" name="Oval 9">
              <a:extLst>
                <a:ext uri="{FF2B5EF4-FFF2-40B4-BE49-F238E27FC236}">
                  <a16:creationId xmlns:a16="http://schemas.microsoft.com/office/drawing/2014/main" id="{AC36E739-C6D7-4C59-A1A5-7EBF02532AFB}"/>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59" name="Oval 10">
              <a:extLst>
                <a:ext uri="{FF2B5EF4-FFF2-40B4-BE49-F238E27FC236}">
                  <a16:creationId xmlns:a16="http://schemas.microsoft.com/office/drawing/2014/main" id="{637D06ED-77CB-49E6-B75B-B8CCA0C556A9}"/>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60" name="TextBox 59">
            <a:extLst>
              <a:ext uri="{FF2B5EF4-FFF2-40B4-BE49-F238E27FC236}">
                <a16:creationId xmlns:a16="http://schemas.microsoft.com/office/drawing/2014/main" id="{8624F0AC-AA81-4CDA-B56F-603076E78D87}"/>
              </a:ext>
            </a:extLst>
          </p:cNvPr>
          <p:cNvSpPr txBox="1"/>
          <p:nvPr/>
        </p:nvSpPr>
        <p:spPr>
          <a:xfrm>
            <a:off x="5602511" y="4356650"/>
            <a:ext cx="596621" cy="461665"/>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Generate output in Target format</a:t>
            </a:r>
          </a:p>
        </p:txBody>
      </p:sp>
      <p:sp>
        <p:nvSpPr>
          <p:cNvPr id="61" name="Freeform 152">
            <a:extLst>
              <a:ext uri="{FF2B5EF4-FFF2-40B4-BE49-F238E27FC236}">
                <a16:creationId xmlns:a16="http://schemas.microsoft.com/office/drawing/2014/main" id="{EDB1A5AF-5854-4430-95EF-E1B30F1AC706}"/>
              </a:ext>
            </a:extLst>
          </p:cNvPr>
          <p:cNvSpPr>
            <a:spLocks noChangeAspect="1" noEditPoints="1"/>
          </p:cNvSpPr>
          <p:nvPr/>
        </p:nvSpPr>
        <p:spPr bwMode="auto">
          <a:xfrm>
            <a:off x="6315329" y="3927042"/>
            <a:ext cx="280496" cy="313466"/>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62" name="TextBox 61">
            <a:extLst>
              <a:ext uri="{FF2B5EF4-FFF2-40B4-BE49-F238E27FC236}">
                <a16:creationId xmlns:a16="http://schemas.microsoft.com/office/drawing/2014/main" id="{341FB92F-52B6-4768-B6CD-5AEC848748DA}"/>
              </a:ext>
            </a:extLst>
          </p:cNvPr>
          <p:cNvSpPr txBox="1"/>
          <p:nvPr/>
        </p:nvSpPr>
        <p:spPr>
          <a:xfrm>
            <a:off x="2274119" y="2993798"/>
            <a:ext cx="1265274"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File Landing Zone (SFTP Server)</a:t>
            </a:r>
          </a:p>
        </p:txBody>
      </p:sp>
      <p:pic>
        <p:nvPicPr>
          <p:cNvPr id="63" name="Picture 62">
            <a:extLst>
              <a:ext uri="{FF2B5EF4-FFF2-40B4-BE49-F238E27FC236}">
                <a16:creationId xmlns:a16="http://schemas.microsoft.com/office/drawing/2014/main" id="{EAAF19AE-04B1-4B72-A280-C1248F737B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170" y="3461647"/>
            <a:ext cx="1231906" cy="923930"/>
          </a:xfrm>
          <a:prstGeom prst="rect">
            <a:avLst/>
          </a:prstGeom>
        </p:spPr>
      </p:pic>
      <p:pic>
        <p:nvPicPr>
          <p:cNvPr id="64" name="Picture 10" descr="http://static1.squarespace.com/static/53e3c70ce4b00000fd13b376/t/540f5ce5e4b069785f25ec86/1410292965874/webcast_icon.png">
            <a:extLst>
              <a:ext uri="{FF2B5EF4-FFF2-40B4-BE49-F238E27FC236}">
                <a16:creationId xmlns:a16="http://schemas.microsoft.com/office/drawing/2014/main" id="{39790949-69BC-4374-822F-55CF0071BFC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28038" y="2976535"/>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F88B7773-79DE-43C4-B504-9DABC7FB830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1334" y="3161510"/>
            <a:ext cx="283708" cy="200072"/>
          </a:xfrm>
          <a:prstGeom prst="rect">
            <a:avLst/>
          </a:prstGeom>
        </p:spPr>
      </p:pic>
      <p:sp>
        <p:nvSpPr>
          <p:cNvPr id="66" name="TextBox 65">
            <a:extLst>
              <a:ext uri="{FF2B5EF4-FFF2-40B4-BE49-F238E27FC236}">
                <a16:creationId xmlns:a16="http://schemas.microsoft.com/office/drawing/2014/main" id="{5FC46E0C-DE7E-4344-8EB1-F6E0B6E88AA7}"/>
              </a:ext>
            </a:extLst>
          </p:cNvPr>
          <p:cNvSpPr txBox="1"/>
          <p:nvPr/>
        </p:nvSpPr>
        <p:spPr>
          <a:xfrm>
            <a:off x="694568" y="2729400"/>
            <a:ext cx="1215927"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 (On Premise/Cloud)</a:t>
            </a:r>
          </a:p>
        </p:txBody>
      </p:sp>
      <p:grpSp>
        <p:nvGrpSpPr>
          <p:cNvPr id="67" name="Group 66">
            <a:extLst>
              <a:ext uri="{FF2B5EF4-FFF2-40B4-BE49-F238E27FC236}">
                <a16:creationId xmlns:a16="http://schemas.microsoft.com/office/drawing/2014/main" id="{8895FA69-4283-49EA-99E7-BB23B6CFC693}"/>
              </a:ext>
            </a:extLst>
          </p:cNvPr>
          <p:cNvGrpSpPr/>
          <p:nvPr/>
        </p:nvGrpSpPr>
        <p:grpSpPr>
          <a:xfrm>
            <a:off x="3928234" y="3829126"/>
            <a:ext cx="387909" cy="491664"/>
            <a:chOff x="7404414" y="3257458"/>
            <a:chExt cx="648463" cy="798976"/>
          </a:xfrm>
        </p:grpSpPr>
        <p:sp>
          <p:nvSpPr>
            <p:cNvPr id="68" name="Rectangle 67">
              <a:extLst>
                <a:ext uri="{FF2B5EF4-FFF2-40B4-BE49-F238E27FC236}">
                  <a16:creationId xmlns:a16="http://schemas.microsoft.com/office/drawing/2014/main" id="{03C73AF9-CA4F-4FE1-870B-F19747950BB9}"/>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9" name="Freeform 89">
              <a:extLst>
                <a:ext uri="{FF2B5EF4-FFF2-40B4-BE49-F238E27FC236}">
                  <a16:creationId xmlns:a16="http://schemas.microsoft.com/office/drawing/2014/main" id="{627BDC1A-851D-4921-8163-C6270818A244}"/>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70" name="Oval 9">
            <a:extLst>
              <a:ext uri="{FF2B5EF4-FFF2-40B4-BE49-F238E27FC236}">
                <a16:creationId xmlns:a16="http://schemas.microsoft.com/office/drawing/2014/main" id="{DC5FBF9B-9124-49A2-9986-9A68F4EBAE8A}"/>
              </a:ext>
            </a:extLst>
          </p:cNvPr>
          <p:cNvSpPr>
            <a:spLocks noChangeArrowheads="1"/>
          </p:cNvSpPr>
          <p:nvPr/>
        </p:nvSpPr>
        <p:spPr bwMode="gray">
          <a:xfrm>
            <a:off x="4014978" y="3969482"/>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71" name="TextBox 70">
            <a:extLst>
              <a:ext uri="{FF2B5EF4-FFF2-40B4-BE49-F238E27FC236}">
                <a16:creationId xmlns:a16="http://schemas.microsoft.com/office/drawing/2014/main" id="{23E7EE5B-A73F-4B5C-AD8D-21CB8349E7E3}"/>
              </a:ext>
            </a:extLst>
          </p:cNvPr>
          <p:cNvSpPr txBox="1"/>
          <p:nvPr/>
        </p:nvSpPr>
        <p:spPr>
          <a:xfrm>
            <a:off x="3841660" y="4399634"/>
            <a:ext cx="513183" cy="230832"/>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OIC Adapter</a:t>
            </a:r>
          </a:p>
        </p:txBody>
      </p:sp>
      <p:cxnSp>
        <p:nvCxnSpPr>
          <p:cNvPr id="72" name="Straight Arrow Connector 71">
            <a:extLst>
              <a:ext uri="{FF2B5EF4-FFF2-40B4-BE49-F238E27FC236}">
                <a16:creationId xmlns:a16="http://schemas.microsoft.com/office/drawing/2014/main" id="{D0F87EA5-7898-41B2-8189-819949EABA0F}"/>
              </a:ext>
            </a:extLst>
          </p:cNvPr>
          <p:cNvCxnSpPr/>
          <p:nvPr/>
        </p:nvCxnSpPr>
        <p:spPr>
          <a:xfrm flipH="1">
            <a:off x="4323274" y="4083775"/>
            <a:ext cx="187912" cy="974"/>
          </a:xfrm>
          <a:prstGeom prst="straightConnector1">
            <a:avLst/>
          </a:prstGeom>
          <a:noFill/>
          <a:ln w="19050" cap="flat" cmpd="sng" algn="ctr">
            <a:solidFill>
              <a:srgbClr val="00A1DE"/>
            </a:solidFill>
            <a:prstDash val="solid"/>
            <a:headEnd type="triangle"/>
            <a:tailEnd type="none"/>
          </a:ln>
          <a:effectLst/>
        </p:spPr>
      </p:cxnSp>
      <p:cxnSp>
        <p:nvCxnSpPr>
          <p:cNvPr id="73" name="Straight Arrow Connector 72">
            <a:extLst>
              <a:ext uri="{FF2B5EF4-FFF2-40B4-BE49-F238E27FC236}">
                <a16:creationId xmlns:a16="http://schemas.microsoft.com/office/drawing/2014/main" id="{B74DB093-FA98-40F9-9AF6-7689AD3C809C}"/>
              </a:ext>
            </a:extLst>
          </p:cNvPr>
          <p:cNvCxnSpPr/>
          <p:nvPr/>
        </p:nvCxnSpPr>
        <p:spPr>
          <a:xfrm flipV="1">
            <a:off x="4117155" y="3490140"/>
            <a:ext cx="0" cy="301003"/>
          </a:xfrm>
          <a:prstGeom prst="straightConnector1">
            <a:avLst/>
          </a:prstGeom>
          <a:noFill/>
          <a:ln w="38100" cap="flat" cmpd="sng" algn="ctr">
            <a:solidFill>
              <a:srgbClr val="00A1DE"/>
            </a:solidFill>
            <a:prstDash val="sysDot"/>
            <a:tailEnd type="triangle"/>
          </a:ln>
          <a:effectLst/>
        </p:spPr>
      </p:cxnSp>
      <p:cxnSp>
        <p:nvCxnSpPr>
          <p:cNvPr id="74" name="Straight Arrow Connector 73">
            <a:extLst>
              <a:ext uri="{FF2B5EF4-FFF2-40B4-BE49-F238E27FC236}">
                <a16:creationId xmlns:a16="http://schemas.microsoft.com/office/drawing/2014/main" id="{938BEF37-0D8E-4BF5-9332-CFD0955656CD}"/>
              </a:ext>
            </a:extLst>
          </p:cNvPr>
          <p:cNvCxnSpPr/>
          <p:nvPr/>
        </p:nvCxnSpPr>
        <p:spPr>
          <a:xfrm flipV="1">
            <a:off x="5914731" y="3475946"/>
            <a:ext cx="0" cy="301003"/>
          </a:xfrm>
          <a:prstGeom prst="straightConnector1">
            <a:avLst/>
          </a:prstGeom>
          <a:noFill/>
          <a:ln w="38100" cap="flat" cmpd="sng" algn="ctr">
            <a:solidFill>
              <a:srgbClr val="00A1DE"/>
            </a:solidFill>
            <a:prstDash val="sysDot"/>
            <a:tailEnd type="triangle"/>
          </a:ln>
          <a:effectLst/>
        </p:spPr>
      </p:cxnSp>
      <p:cxnSp>
        <p:nvCxnSpPr>
          <p:cNvPr id="75" name="Straight Arrow Connector 74">
            <a:extLst>
              <a:ext uri="{FF2B5EF4-FFF2-40B4-BE49-F238E27FC236}">
                <a16:creationId xmlns:a16="http://schemas.microsoft.com/office/drawing/2014/main" id="{B0B9BA4C-A5D4-4942-87B0-A4F6668384B3}"/>
              </a:ext>
            </a:extLst>
          </p:cNvPr>
          <p:cNvCxnSpPr/>
          <p:nvPr/>
        </p:nvCxnSpPr>
        <p:spPr>
          <a:xfrm flipV="1">
            <a:off x="6475198" y="3476554"/>
            <a:ext cx="0" cy="301003"/>
          </a:xfrm>
          <a:prstGeom prst="straightConnector1">
            <a:avLst/>
          </a:prstGeom>
          <a:noFill/>
          <a:ln w="38100" cap="flat" cmpd="sng" algn="ctr">
            <a:solidFill>
              <a:srgbClr val="00A1DE"/>
            </a:solidFill>
            <a:prstDash val="sysDot"/>
            <a:tailEnd type="triangle"/>
          </a:ln>
          <a:effectLst/>
        </p:spPr>
      </p:cxnSp>
      <p:sp>
        <p:nvSpPr>
          <p:cNvPr id="76" name="TextBox 75">
            <a:extLst>
              <a:ext uri="{FF2B5EF4-FFF2-40B4-BE49-F238E27FC236}">
                <a16:creationId xmlns:a16="http://schemas.microsoft.com/office/drawing/2014/main" id="{E71D640E-8BF9-4D95-95FF-B751C120738E}"/>
              </a:ext>
            </a:extLst>
          </p:cNvPr>
          <p:cNvSpPr txBox="1"/>
          <p:nvPr/>
        </p:nvSpPr>
        <p:spPr>
          <a:xfrm>
            <a:off x="9497570" y="2399246"/>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77" name="Cylinder 110">
            <a:extLst>
              <a:ext uri="{FF2B5EF4-FFF2-40B4-BE49-F238E27FC236}">
                <a16:creationId xmlns:a16="http://schemas.microsoft.com/office/drawing/2014/main" id="{264E97DB-7586-431C-8C9E-27809DD9E1FE}"/>
              </a:ext>
            </a:extLst>
          </p:cNvPr>
          <p:cNvSpPr/>
          <p:nvPr/>
        </p:nvSpPr>
        <p:spPr>
          <a:xfrm>
            <a:off x="4428182" y="3010501"/>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78" name="Freeform 701">
            <a:extLst>
              <a:ext uri="{FF2B5EF4-FFF2-40B4-BE49-F238E27FC236}">
                <a16:creationId xmlns:a16="http://schemas.microsoft.com/office/drawing/2014/main" id="{22EC1B6A-4AFB-42FA-B26F-763A5C47E989}"/>
              </a:ext>
            </a:extLst>
          </p:cNvPr>
          <p:cNvSpPr>
            <a:spLocks noChangeAspect="1" noEditPoints="1"/>
          </p:cNvSpPr>
          <p:nvPr/>
        </p:nvSpPr>
        <p:spPr bwMode="auto">
          <a:xfrm>
            <a:off x="5227152" y="3001663"/>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79" name="TextBox 78">
            <a:extLst>
              <a:ext uri="{FF2B5EF4-FFF2-40B4-BE49-F238E27FC236}">
                <a16:creationId xmlns:a16="http://schemas.microsoft.com/office/drawing/2014/main" id="{8B86E7A5-68E3-483F-BD82-9558C223F356}"/>
              </a:ext>
            </a:extLst>
          </p:cNvPr>
          <p:cNvSpPr txBox="1"/>
          <p:nvPr/>
        </p:nvSpPr>
        <p:spPr>
          <a:xfrm>
            <a:off x="5685120" y="3025214"/>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80" name="Straight Arrow Connector 79">
            <a:extLst>
              <a:ext uri="{FF2B5EF4-FFF2-40B4-BE49-F238E27FC236}">
                <a16:creationId xmlns:a16="http://schemas.microsoft.com/office/drawing/2014/main" id="{C01718C0-AD8E-4DDA-9840-7E0406946388}"/>
              </a:ext>
            </a:extLst>
          </p:cNvPr>
          <p:cNvCxnSpPr/>
          <p:nvPr/>
        </p:nvCxnSpPr>
        <p:spPr>
          <a:xfrm>
            <a:off x="4858298" y="3139686"/>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3D726D19-545B-4888-9CEB-9FD0339A0B46}"/>
              </a:ext>
            </a:extLst>
          </p:cNvPr>
          <p:cNvSpPr/>
          <p:nvPr/>
        </p:nvSpPr>
        <p:spPr bwMode="gray">
          <a:xfrm>
            <a:off x="8744393" y="2548662"/>
            <a:ext cx="2729850"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sp>
        <p:nvSpPr>
          <p:cNvPr id="82" name="TextBox 81">
            <a:extLst>
              <a:ext uri="{FF2B5EF4-FFF2-40B4-BE49-F238E27FC236}">
                <a16:creationId xmlns:a16="http://schemas.microsoft.com/office/drawing/2014/main" id="{76408BDE-1EF7-487A-80F9-8711DD8EDCED}"/>
              </a:ext>
            </a:extLst>
          </p:cNvPr>
          <p:cNvSpPr txBox="1"/>
          <p:nvPr/>
        </p:nvSpPr>
        <p:spPr>
          <a:xfrm>
            <a:off x="8827016" y="2754599"/>
            <a:ext cx="2450582" cy="2218236"/>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Structural validation and custom data transformation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Scheduled batch integration for higher volumes</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Leverage common error handling  and reporting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Bulk data upload without any manual intervention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p:txBody>
      </p:sp>
      <p:sp>
        <p:nvSpPr>
          <p:cNvPr id="99" name="TextBox 98">
            <a:extLst>
              <a:ext uri="{FF2B5EF4-FFF2-40B4-BE49-F238E27FC236}">
                <a16:creationId xmlns:a16="http://schemas.microsoft.com/office/drawing/2014/main" id="{38D324AB-329C-4EF8-9585-583732F1EC84}"/>
              </a:ext>
            </a:extLst>
          </p:cNvPr>
          <p:cNvSpPr txBox="1"/>
          <p:nvPr/>
        </p:nvSpPr>
        <p:spPr>
          <a:xfrm>
            <a:off x="469899" y="1088576"/>
            <a:ext cx="11384279" cy="609013"/>
          </a:xfrm>
          <a:prstGeom prst="rect">
            <a:avLst/>
          </a:prstGeom>
          <a:noFill/>
        </p:spPr>
        <p:txBody>
          <a:bodyPr wrap="square">
            <a:spAutoFit/>
          </a:bodyPr>
          <a:lstStyle/>
          <a:p>
            <a:pPr>
              <a:lnSpc>
                <a:spcPct val="150000"/>
              </a:lnSpc>
            </a:pPr>
            <a:r>
              <a:rPr lang="en-US" sz="1200" kern="0"/>
              <a:t>Middleware and ERP Cloud Import Bulk Data services with File-based Data Integration (FBDI) compliant files. The goal is to import ERP data such as account payable invoices using processes in ERP Cloud.</a:t>
            </a:r>
            <a:endParaRPr lang="en-US" sz="1200" kern="0" dirty="0"/>
          </a:p>
        </p:txBody>
      </p:sp>
      <p:cxnSp>
        <p:nvCxnSpPr>
          <p:cNvPr id="83" name="Straight Connector 82">
            <a:extLst>
              <a:ext uri="{FF2B5EF4-FFF2-40B4-BE49-F238E27FC236}">
                <a16:creationId xmlns:a16="http://schemas.microsoft.com/office/drawing/2014/main" id="{A10122C2-1ADC-4D78-A9E7-A5DA019AA18A}"/>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D9DF808E-F131-4A75-848B-96EBDA464980}"/>
              </a:ext>
            </a:extLst>
          </p:cNvPr>
          <p:cNvGrpSpPr/>
          <p:nvPr/>
        </p:nvGrpSpPr>
        <p:grpSpPr>
          <a:xfrm>
            <a:off x="7567196" y="3485913"/>
            <a:ext cx="778199" cy="392222"/>
            <a:chOff x="27789" y="2310329"/>
            <a:chExt cx="1115629" cy="570756"/>
          </a:xfrm>
          <a:solidFill>
            <a:sysClr val="window" lastClr="FFFFFF"/>
          </a:solidFill>
        </p:grpSpPr>
        <p:sp>
          <p:nvSpPr>
            <p:cNvPr id="85" name="Freeform 80">
              <a:extLst>
                <a:ext uri="{FF2B5EF4-FFF2-40B4-BE49-F238E27FC236}">
                  <a16:creationId xmlns:a16="http://schemas.microsoft.com/office/drawing/2014/main" id="{8DBD3B71-76B8-4BA2-9A4F-C9418FAA7C23}"/>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86" name="Freeform 67">
              <a:extLst>
                <a:ext uri="{FF2B5EF4-FFF2-40B4-BE49-F238E27FC236}">
                  <a16:creationId xmlns:a16="http://schemas.microsoft.com/office/drawing/2014/main" id="{3C41F7D6-62EC-4B69-925E-C9D3CBD570F7}"/>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87" name="Freeform 67">
              <a:extLst>
                <a:ext uri="{FF2B5EF4-FFF2-40B4-BE49-F238E27FC236}">
                  <a16:creationId xmlns:a16="http://schemas.microsoft.com/office/drawing/2014/main" id="{343F8018-6361-46B1-9B8D-CD5484A44F91}"/>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spTree>
    <p:extLst>
      <p:ext uri="{BB962C8B-B14F-4D97-AF65-F5344CB8AC3E}">
        <p14:creationId xmlns:p14="http://schemas.microsoft.com/office/powerpoint/2010/main" val="171487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Inbound Integration Pattern 1 – File Based Integration</a:t>
            </a:r>
          </a:p>
        </p:txBody>
      </p:sp>
      <p:sp>
        <p:nvSpPr>
          <p:cNvPr id="83" name="Freeform 30">
            <a:extLst>
              <a:ext uri="{FF2B5EF4-FFF2-40B4-BE49-F238E27FC236}">
                <a16:creationId xmlns:a16="http://schemas.microsoft.com/office/drawing/2014/main" id="{91B8923E-2ADA-4EDC-9D92-FC83C9EEBEEA}"/>
              </a:ext>
            </a:extLst>
          </p:cNvPr>
          <p:cNvSpPr>
            <a:spLocks noChangeAspect="1" noEditPoints="1"/>
          </p:cNvSpPr>
          <p:nvPr/>
        </p:nvSpPr>
        <p:spPr bwMode="auto">
          <a:xfrm>
            <a:off x="1635471" y="1632084"/>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84" name="Straight Connector 83">
            <a:extLst>
              <a:ext uri="{FF2B5EF4-FFF2-40B4-BE49-F238E27FC236}">
                <a16:creationId xmlns:a16="http://schemas.microsoft.com/office/drawing/2014/main" id="{957EDB78-E0EA-4B2E-B530-3AEC1477E227}"/>
              </a:ext>
            </a:extLst>
          </p:cNvPr>
          <p:cNvCxnSpPr/>
          <p:nvPr/>
        </p:nvCxnSpPr>
        <p:spPr>
          <a:xfrm flipV="1">
            <a:off x="8409217" y="2647552"/>
            <a:ext cx="835410" cy="342900"/>
          </a:xfrm>
          <a:prstGeom prst="line">
            <a:avLst/>
          </a:prstGeom>
          <a:noFill/>
          <a:ln w="6350" cap="flat" cmpd="sng" algn="ctr">
            <a:solidFill>
              <a:sysClr val="window" lastClr="FFFFFF"/>
            </a:solidFill>
            <a:prstDash val="solid"/>
            <a:miter lim="800000"/>
          </a:ln>
          <a:effectLst/>
        </p:spPr>
      </p:cxnSp>
      <p:cxnSp>
        <p:nvCxnSpPr>
          <p:cNvPr id="85" name="Straight Connector 84">
            <a:extLst>
              <a:ext uri="{FF2B5EF4-FFF2-40B4-BE49-F238E27FC236}">
                <a16:creationId xmlns:a16="http://schemas.microsoft.com/office/drawing/2014/main" id="{F30A2AB0-4BC4-415B-9025-C854FA72BD48}"/>
              </a:ext>
            </a:extLst>
          </p:cNvPr>
          <p:cNvCxnSpPr/>
          <p:nvPr/>
        </p:nvCxnSpPr>
        <p:spPr>
          <a:xfrm flipV="1">
            <a:off x="9239017" y="1949882"/>
            <a:ext cx="835410" cy="342900"/>
          </a:xfrm>
          <a:prstGeom prst="line">
            <a:avLst/>
          </a:prstGeom>
          <a:noFill/>
          <a:ln w="6350" cap="flat" cmpd="sng" algn="ctr">
            <a:solidFill>
              <a:sysClr val="window" lastClr="FFFFFF"/>
            </a:solidFill>
            <a:prstDash val="solid"/>
            <a:miter lim="800000"/>
          </a:ln>
          <a:effectLst/>
        </p:spPr>
      </p:cxnSp>
      <p:sp>
        <p:nvSpPr>
          <p:cNvPr id="86" name="Rectangle 85">
            <a:extLst>
              <a:ext uri="{FF2B5EF4-FFF2-40B4-BE49-F238E27FC236}">
                <a16:creationId xmlns:a16="http://schemas.microsoft.com/office/drawing/2014/main" id="{F0231CDE-F24A-46DF-8A6A-E36EF06D55A0}"/>
              </a:ext>
            </a:extLst>
          </p:cNvPr>
          <p:cNvSpPr/>
          <p:nvPr/>
        </p:nvSpPr>
        <p:spPr bwMode="gray">
          <a:xfrm>
            <a:off x="922826" y="1916173"/>
            <a:ext cx="2893455" cy="125245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Create extraction logic and place the data file in file landing zone/SFTP</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Schedule the extraction process</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87" name="Rectangle 86">
            <a:extLst>
              <a:ext uri="{FF2B5EF4-FFF2-40B4-BE49-F238E27FC236}">
                <a16:creationId xmlns:a16="http://schemas.microsoft.com/office/drawing/2014/main" id="{AC51CA25-A2AC-4B56-9956-7CD628F2766D}"/>
              </a:ext>
            </a:extLst>
          </p:cNvPr>
          <p:cNvSpPr/>
          <p:nvPr/>
        </p:nvSpPr>
        <p:spPr bwMode="gray">
          <a:xfrm>
            <a:off x="8001743" y="1915882"/>
            <a:ext cx="3852433" cy="126952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BI reports for reconciliation</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BI reports for data validation</a:t>
            </a:r>
          </a:p>
          <a:p>
            <a:pPr marL="179935" lvl="0" indent="-179935" defTabSz="959653">
              <a:lnSpc>
                <a:spcPct val="106000"/>
              </a:lnSpc>
              <a:buFont typeface="Wingdings" panose="05000000000000000000" pitchFamily="2" charset="2"/>
              <a:buChar char="ü"/>
              <a:defRPr/>
            </a:pPr>
            <a:r>
              <a:rPr lang="en-US" sz="1100" kern="0" baseline="0" dirty="0">
                <a:cs typeface="Arial" panose="020B0604020202020204" pitchFamily="34" charset="0"/>
              </a:rPr>
              <a:t>Configure</a:t>
            </a:r>
            <a:r>
              <a:rPr lang="en-US" sz="1100" kern="0" dirty="0">
                <a:cs typeface="Arial" panose="020B0604020202020204" pitchFamily="34" charset="0"/>
              </a:rPr>
              <a:t> security for ESS job, Web Services and interface service account</a:t>
            </a:r>
          </a:p>
          <a:p>
            <a:pPr marL="179935" lvl="0" indent="-179935" defTabSz="959653">
              <a:lnSpc>
                <a:spcPct val="106000"/>
              </a:lnSpc>
              <a:buFont typeface="Wingdings" panose="05000000000000000000" pitchFamily="2" charset="2"/>
              <a:buChar char="ü"/>
              <a:defRPr/>
            </a:pPr>
            <a:r>
              <a:rPr kumimoji="0" lang="en-US" sz="1100" b="0" i="0" u="none" strike="noStrike" kern="0" cap="none" spc="0" normalizeH="0" baseline="0" noProof="0" dirty="0">
                <a:ln>
                  <a:noFill/>
                </a:ln>
                <a:effectLst/>
                <a:uLnTx/>
                <a:uFillTx/>
                <a:cs typeface="Arial" panose="020B0604020202020204" pitchFamily="34" charset="0"/>
              </a:rPr>
              <a:t>Schedule</a:t>
            </a:r>
            <a:r>
              <a:rPr kumimoji="0" lang="en-US" sz="1100" b="0" i="0" u="none" strike="noStrike" kern="0" cap="none" spc="0" normalizeH="0" noProof="0" dirty="0">
                <a:ln>
                  <a:noFill/>
                </a:ln>
                <a:effectLst/>
                <a:uLnTx/>
                <a:uFillTx/>
                <a:cs typeface="Arial" panose="020B0604020202020204" pitchFamily="34" charset="0"/>
              </a:rPr>
              <a:t> load transaction data and reconciliation report ESS jobs</a:t>
            </a:r>
            <a:endParaRPr kumimoji="0" lang="en-US" sz="1100" b="0" i="0" u="none" strike="noStrike" kern="0" cap="none" spc="0" normalizeH="0" baseline="0" noProof="0" dirty="0">
              <a:ln>
                <a:noFill/>
              </a:ln>
              <a:effectLst/>
              <a:uLnTx/>
              <a:uFillTx/>
              <a:cs typeface="Arial" panose="020B0604020202020204" pitchFamily="34" charset="0"/>
            </a:endParaRP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88" name="Rectangle 87">
            <a:extLst>
              <a:ext uri="{FF2B5EF4-FFF2-40B4-BE49-F238E27FC236}">
                <a16:creationId xmlns:a16="http://schemas.microsoft.com/office/drawing/2014/main" id="{B426ECE1-D631-4273-AD23-2A5FFAB8FC41}"/>
              </a:ext>
            </a:extLst>
          </p:cNvPr>
          <p:cNvSpPr/>
          <p:nvPr/>
        </p:nvSpPr>
        <p:spPr bwMode="gray">
          <a:xfrm>
            <a:off x="4064381" y="1904899"/>
            <a:ext cx="3689262" cy="1275006"/>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indent="-179935" defTabSz="959653">
              <a:lnSpc>
                <a:spcPct val="106000"/>
              </a:lnSpc>
              <a:buFont typeface="Wingdings" panose="05000000000000000000" pitchFamily="2" charset="2"/>
              <a:buChar char="ü"/>
            </a:pPr>
            <a:r>
              <a:rPr lang="en-US" sz="1100" kern="0" dirty="0">
                <a:cs typeface="Arial" panose="020B0604020202020204" pitchFamily="34" charset="0"/>
              </a:rPr>
              <a:t>Poll for data file in file landing zone using OIC FTP Adapters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Stage, Transform data and create input file in FBDI format</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Upload files to UCM and trigger ESS jobs using ERP Cloud Adapter</a:t>
            </a:r>
          </a:p>
        </p:txBody>
      </p:sp>
      <p:sp>
        <p:nvSpPr>
          <p:cNvPr id="89" name="Rectangle 88">
            <a:extLst>
              <a:ext uri="{FF2B5EF4-FFF2-40B4-BE49-F238E27FC236}">
                <a16:creationId xmlns:a16="http://schemas.microsoft.com/office/drawing/2014/main" id="{33EAE008-A555-4711-86ED-64AC224A2E7A}"/>
              </a:ext>
            </a:extLst>
          </p:cNvPr>
          <p:cNvSpPr/>
          <p:nvPr/>
        </p:nvSpPr>
        <p:spPr bwMode="gray">
          <a:xfrm>
            <a:off x="922827" y="3274015"/>
            <a:ext cx="2893456" cy="1004503"/>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a:ln>
                  <a:noFill/>
                </a:ln>
                <a:effectLst/>
                <a:uLnTx/>
                <a:uFillTx/>
                <a:cs typeface="Arial" panose="020B0604020202020204" pitchFamily="34" charset="0"/>
              </a:rPr>
              <a:t>Handle - File Landing Zone downtime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a:cs typeface="Arial" panose="020B0604020202020204" pitchFamily="34" charset="0"/>
              </a:rPr>
              <a:t>Regenerate/resend part or full files for ad hoc error correction or downtimes</a:t>
            </a:r>
            <a:endParaRPr kumimoji="0" lang="en-US" sz="1100" b="0" i="0" u="none" strike="noStrike" kern="0" cap="none" spc="0" normalizeH="0" baseline="0" noProof="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a:ln>
                <a:noFill/>
              </a:ln>
              <a:effectLst/>
              <a:uLnTx/>
              <a:uFillTx/>
              <a:cs typeface="Arial" panose="020B0604020202020204" pitchFamily="34" charset="0"/>
            </a:endParaRPr>
          </a:p>
        </p:txBody>
      </p:sp>
      <p:sp>
        <p:nvSpPr>
          <p:cNvPr id="90" name="Rectangle 89">
            <a:extLst>
              <a:ext uri="{FF2B5EF4-FFF2-40B4-BE49-F238E27FC236}">
                <a16:creationId xmlns:a16="http://schemas.microsoft.com/office/drawing/2014/main" id="{0270317F-7FC7-4946-9727-A03F33D2AD6C}"/>
              </a:ext>
            </a:extLst>
          </p:cNvPr>
          <p:cNvSpPr/>
          <p:nvPr/>
        </p:nvSpPr>
        <p:spPr bwMode="gray">
          <a:xfrm>
            <a:off x="8001743" y="3274015"/>
            <a:ext cx="3837918" cy="1004503"/>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notifications on ESS jobs for on error and success scenarios</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Manual</a:t>
            </a:r>
            <a:r>
              <a:rPr kumimoji="0" lang="en-US" sz="1100" b="0" i="0" u="none" strike="noStrike" kern="0" cap="none" spc="0" normalizeH="0" noProof="0" dirty="0">
                <a:ln>
                  <a:noFill/>
                </a:ln>
                <a:effectLst/>
                <a:uLnTx/>
                <a:uFillTx/>
                <a:cs typeface="Arial" panose="020B0604020202020204" pitchFamily="34" charset="0"/>
              </a:rPr>
              <a:t> steps</a:t>
            </a:r>
            <a:r>
              <a:rPr lang="en-US" sz="1100" kern="0" dirty="0">
                <a:cs typeface="Arial" panose="020B0604020202020204" pitchFamily="34" charset="0"/>
              </a:rPr>
              <a:t>:</a:t>
            </a:r>
          </a:p>
          <a:p>
            <a:pPr marL="27485" indent="-179935" defTabSz="959653">
              <a:lnSpc>
                <a:spcPct val="106000"/>
              </a:lnSpc>
              <a:buFont typeface="Wingdings" panose="05000000000000000000" pitchFamily="2" charset="2"/>
              <a:buChar char="§"/>
              <a:defRPr/>
            </a:pPr>
            <a:r>
              <a:rPr kumimoji="0" lang="en-US" sz="1100" b="0" i="0" u="none" strike="noStrike" kern="0" cap="none" spc="0" normalizeH="0" baseline="0" noProof="0" dirty="0">
                <a:ln>
                  <a:noFill/>
                </a:ln>
                <a:effectLst/>
                <a:uLnTx/>
                <a:uFillTx/>
                <a:cs typeface="Arial" panose="020B0604020202020204" pitchFamily="34" charset="0"/>
              </a:rPr>
              <a:t>Correct data using ADFdi</a:t>
            </a:r>
            <a:endParaRPr lang="en-US" sz="1100" kern="0" dirty="0">
              <a:cs typeface="Arial" panose="020B0604020202020204" pitchFamily="34" charset="0"/>
            </a:endParaRPr>
          </a:p>
          <a:p>
            <a:pPr marL="27485" indent="-179935" defTabSz="959653">
              <a:lnSpc>
                <a:spcPct val="106000"/>
              </a:lnSpc>
              <a:buFont typeface="Wingdings" panose="05000000000000000000" pitchFamily="2" charset="2"/>
              <a:buChar char="§"/>
              <a:defRPr/>
            </a:pPr>
            <a:r>
              <a:rPr kumimoji="0" lang="en-US" sz="1100" b="0" i="0" u="none" strike="noStrike" kern="0" cap="none" spc="0" normalizeH="0" baseline="0" noProof="0" dirty="0">
                <a:ln>
                  <a:noFill/>
                </a:ln>
                <a:effectLst/>
                <a:uLnTx/>
                <a:uFillTx/>
                <a:cs typeface="Arial" panose="020B0604020202020204" pitchFamily="34" charset="0"/>
              </a:rPr>
              <a:t>Purge interface and re-load file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91" name="Rectangle 90">
            <a:extLst>
              <a:ext uri="{FF2B5EF4-FFF2-40B4-BE49-F238E27FC236}">
                <a16:creationId xmlns:a16="http://schemas.microsoft.com/office/drawing/2014/main" id="{22F13556-0599-4939-A797-73B5B230F3FF}"/>
              </a:ext>
            </a:extLst>
          </p:cNvPr>
          <p:cNvSpPr/>
          <p:nvPr/>
        </p:nvSpPr>
        <p:spPr bwMode="gray">
          <a:xfrm>
            <a:off x="4064381" y="3274015"/>
            <a:ext cx="3689262" cy="1004503"/>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Handle – UCM, Cloud and File server downtime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Utilize</a:t>
            </a:r>
            <a:r>
              <a:rPr kumimoji="0" lang="en-US" sz="1100" b="0" i="0" u="none" strike="noStrike" kern="0" cap="none" spc="0" normalizeH="0" noProof="0" dirty="0">
                <a:ln>
                  <a:noFill/>
                </a:ln>
                <a:effectLst/>
                <a:uLnTx/>
                <a:uFillTx/>
                <a:cs typeface="Arial" panose="020B0604020202020204" pitchFamily="34" charset="0"/>
              </a:rPr>
              <a:t> </a:t>
            </a:r>
            <a:r>
              <a:rPr kumimoji="0" lang="en-US" sz="1100" b="0" i="0" u="none" strike="noStrike" kern="0" cap="none" spc="0" normalizeH="0" baseline="0" noProof="0" dirty="0">
                <a:ln>
                  <a:noFill/>
                </a:ln>
                <a:effectLst/>
                <a:uLnTx/>
                <a:uFillTx/>
                <a:cs typeface="Arial" panose="020B0604020202020204" pitchFamily="34" charset="0"/>
              </a:rPr>
              <a:t>BI reconciliation reports to</a:t>
            </a:r>
            <a:r>
              <a:rPr kumimoji="0" lang="en-US" sz="1100" b="0" i="0" u="none" strike="noStrike" kern="0" cap="none" spc="0" normalizeH="0" noProof="0" dirty="0">
                <a:ln>
                  <a:noFill/>
                </a:ln>
                <a:effectLst/>
                <a:uLnTx/>
                <a:uFillTx/>
                <a:cs typeface="Arial" panose="020B0604020202020204" pitchFamily="34" charset="0"/>
              </a:rPr>
              <a:t> capture status of a load</a:t>
            </a: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Notify process status and errors</a:t>
            </a:r>
            <a:endParaRPr kumimoji="0" lang="en-US" sz="1100" b="0" i="0" u="none" strike="noStrike" kern="0" cap="none" spc="0" normalizeH="0" baseline="0" noProof="0" dirty="0">
              <a:ln>
                <a:noFill/>
              </a:ln>
              <a:effectLst/>
              <a:uLnTx/>
              <a:uFillTx/>
              <a:cs typeface="Arial" panose="020B0604020202020204" pitchFamily="34" charset="0"/>
            </a:endParaRP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92" name="Rectangle 91">
            <a:extLst>
              <a:ext uri="{FF2B5EF4-FFF2-40B4-BE49-F238E27FC236}">
                <a16:creationId xmlns:a16="http://schemas.microsoft.com/office/drawing/2014/main" id="{3265C6BA-BFCC-474B-8C4D-225DDCF55204}"/>
              </a:ext>
            </a:extLst>
          </p:cNvPr>
          <p:cNvSpPr/>
          <p:nvPr/>
        </p:nvSpPr>
        <p:spPr bwMode="gray">
          <a:xfrm>
            <a:off x="937343" y="1581104"/>
            <a:ext cx="2893455" cy="26538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Boundary/Source Application</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93" name="Rectangle 92">
            <a:extLst>
              <a:ext uri="{FF2B5EF4-FFF2-40B4-BE49-F238E27FC236}">
                <a16:creationId xmlns:a16="http://schemas.microsoft.com/office/drawing/2014/main" id="{361C11EE-2760-4241-9E2D-DA7F45B33CFC}"/>
              </a:ext>
            </a:extLst>
          </p:cNvPr>
          <p:cNvSpPr/>
          <p:nvPr/>
        </p:nvSpPr>
        <p:spPr bwMode="gray">
          <a:xfrm>
            <a:off x="7987228" y="1632084"/>
            <a:ext cx="3852433" cy="225124"/>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Oracle</a:t>
            </a:r>
            <a:r>
              <a:rPr kumimoji="0" lang="en-US" sz="1100" b="1" i="0" u="none" strike="noStrike" kern="0" cap="none" spc="0" normalizeH="0" noProof="0" dirty="0">
                <a:ln>
                  <a:noFill/>
                </a:ln>
                <a:effectLst/>
                <a:uLnTx/>
                <a:uFillTx/>
                <a:cs typeface="Arial" panose="020B0604020202020204" pitchFamily="34" charset="0"/>
              </a:rPr>
              <a:t> Cloud</a:t>
            </a:r>
          </a:p>
        </p:txBody>
      </p:sp>
      <p:sp>
        <p:nvSpPr>
          <p:cNvPr id="94" name="Rectangle 93">
            <a:extLst>
              <a:ext uri="{FF2B5EF4-FFF2-40B4-BE49-F238E27FC236}">
                <a16:creationId xmlns:a16="http://schemas.microsoft.com/office/drawing/2014/main" id="{C4A5D3FF-86E4-424E-A360-788D1CDF9454}"/>
              </a:ext>
            </a:extLst>
          </p:cNvPr>
          <p:cNvSpPr/>
          <p:nvPr/>
        </p:nvSpPr>
        <p:spPr bwMode="gray">
          <a:xfrm>
            <a:off x="4064381" y="1632084"/>
            <a:ext cx="3689262" cy="21440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Middleware</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95" name="Rectangle 94">
            <a:extLst>
              <a:ext uri="{FF2B5EF4-FFF2-40B4-BE49-F238E27FC236}">
                <a16:creationId xmlns:a16="http://schemas.microsoft.com/office/drawing/2014/main" id="{843960C8-20EC-4CAF-A267-C01CBF286F1F}"/>
              </a:ext>
            </a:extLst>
          </p:cNvPr>
          <p:cNvSpPr/>
          <p:nvPr/>
        </p:nvSpPr>
        <p:spPr bwMode="gray">
          <a:xfrm>
            <a:off x="469898" y="1915882"/>
            <a:ext cx="354734" cy="1275006"/>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96" name="Rectangle 95">
            <a:extLst>
              <a:ext uri="{FF2B5EF4-FFF2-40B4-BE49-F238E27FC236}">
                <a16:creationId xmlns:a16="http://schemas.microsoft.com/office/drawing/2014/main" id="{BAF078D2-4AEF-42F2-B893-9E2D8022CEE0}"/>
              </a:ext>
            </a:extLst>
          </p:cNvPr>
          <p:cNvSpPr/>
          <p:nvPr/>
        </p:nvSpPr>
        <p:spPr bwMode="gray">
          <a:xfrm>
            <a:off x="469898" y="3263553"/>
            <a:ext cx="353273" cy="1046978"/>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Error Handling</a:t>
            </a:r>
          </a:p>
        </p:txBody>
      </p:sp>
      <p:sp>
        <p:nvSpPr>
          <p:cNvPr id="98" name="Rectangle 97">
            <a:extLst>
              <a:ext uri="{FF2B5EF4-FFF2-40B4-BE49-F238E27FC236}">
                <a16:creationId xmlns:a16="http://schemas.microsoft.com/office/drawing/2014/main" id="{D144E1AB-6BDB-4A68-84A6-FCB869BB2235}"/>
              </a:ext>
            </a:extLst>
          </p:cNvPr>
          <p:cNvSpPr/>
          <p:nvPr/>
        </p:nvSpPr>
        <p:spPr bwMode="gray">
          <a:xfrm>
            <a:off x="469899" y="4387180"/>
            <a:ext cx="1352462" cy="523220"/>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99" name="Rectangle 98">
            <a:extLst>
              <a:ext uri="{FF2B5EF4-FFF2-40B4-BE49-F238E27FC236}">
                <a16:creationId xmlns:a16="http://schemas.microsoft.com/office/drawing/2014/main" id="{A3AB19DE-31EB-4DE9-A1FD-5760EA77EBE9}"/>
              </a:ext>
            </a:extLst>
          </p:cNvPr>
          <p:cNvSpPr/>
          <p:nvPr/>
        </p:nvSpPr>
        <p:spPr bwMode="gray">
          <a:xfrm>
            <a:off x="1922951" y="4387180"/>
            <a:ext cx="9916710" cy="523220"/>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a:t>Inbound GL Journals, Bank Statements, AP Invoices from TACO/LAMDA/Concur</a:t>
            </a:r>
          </a:p>
        </p:txBody>
      </p:sp>
      <p:cxnSp>
        <p:nvCxnSpPr>
          <p:cNvPr id="21" name="Straight Connector 20">
            <a:extLst>
              <a:ext uri="{FF2B5EF4-FFF2-40B4-BE49-F238E27FC236}">
                <a16:creationId xmlns:a16="http://schemas.microsoft.com/office/drawing/2014/main" id="{D8183C1C-1D80-4D38-875A-61C56FCB4304}"/>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762F870-31EC-4E90-9772-73206FBD7BF1}"/>
              </a:ext>
            </a:extLst>
          </p:cNvPr>
          <p:cNvSpPr txBox="1"/>
          <p:nvPr/>
        </p:nvSpPr>
        <p:spPr>
          <a:xfrm>
            <a:off x="469898" y="882454"/>
            <a:ext cx="11384279"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262139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2 – Oracle Web Service Based Integration (No Middleware)</a:t>
            </a:r>
          </a:p>
        </p:txBody>
      </p:sp>
      <p:sp>
        <p:nvSpPr>
          <p:cNvPr id="5" name="Rectangle 4">
            <a:extLst>
              <a:ext uri="{FF2B5EF4-FFF2-40B4-BE49-F238E27FC236}">
                <a16:creationId xmlns:a16="http://schemas.microsoft.com/office/drawing/2014/main" id="{9F147992-BB71-4CA0-9DD4-6920717C653D}"/>
              </a:ext>
            </a:extLst>
          </p:cNvPr>
          <p:cNvSpPr/>
          <p:nvPr/>
        </p:nvSpPr>
        <p:spPr bwMode="gray">
          <a:xfrm>
            <a:off x="5770305" y="2142865"/>
            <a:ext cx="768721" cy="2380799"/>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 name="TextBox 6">
            <a:extLst>
              <a:ext uri="{FF2B5EF4-FFF2-40B4-BE49-F238E27FC236}">
                <a16:creationId xmlns:a16="http://schemas.microsoft.com/office/drawing/2014/main" id="{9CCCA036-265E-47DA-A6AC-2519B8F7D3E2}"/>
              </a:ext>
            </a:extLst>
          </p:cNvPr>
          <p:cNvSpPr txBox="1"/>
          <p:nvPr/>
        </p:nvSpPr>
        <p:spPr>
          <a:xfrm>
            <a:off x="5646690" y="1960283"/>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pic>
        <p:nvPicPr>
          <p:cNvPr id="37" name="Picture 36">
            <a:extLst>
              <a:ext uri="{FF2B5EF4-FFF2-40B4-BE49-F238E27FC236}">
                <a16:creationId xmlns:a16="http://schemas.microsoft.com/office/drawing/2014/main" id="{CC5867C5-78CE-48E7-9480-8B5752028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3176" y="3106884"/>
            <a:ext cx="1231906" cy="923930"/>
          </a:xfrm>
          <a:prstGeom prst="rect">
            <a:avLst/>
          </a:prstGeom>
        </p:spPr>
      </p:pic>
      <p:pic>
        <p:nvPicPr>
          <p:cNvPr id="38" name="Picture 10" descr="http://static1.squarespace.com/static/53e3c70ce4b00000fd13b376/t/540f5ce5e4b069785f25ec86/1410292965874/webcast_icon.png">
            <a:extLst>
              <a:ext uri="{FF2B5EF4-FFF2-40B4-BE49-F238E27FC236}">
                <a16:creationId xmlns:a16="http://schemas.microsoft.com/office/drawing/2014/main" id="{ED8AD912-9E1D-4134-9E90-BCD2DDAE872C}"/>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971044" y="2621772"/>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FB15861-4B13-40EC-83D1-AE05227F88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84340" y="2806747"/>
            <a:ext cx="283708" cy="200072"/>
          </a:xfrm>
          <a:prstGeom prst="rect">
            <a:avLst/>
          </a:prstGeom>
        </p:spPr>
      </p:pic>
      <p:sp>
        <p:nvSpPr>
          <p:cNvPr id="40" name="TextBox 39">
            <a:extLst>
              <a:ext uri="{FF2B5EF4-FFF2-40B4-BE49-F238E27FC236}">
                <a16:creationId xmlns:a16="http://schemas.microsoft.com/office/drawing/2014/main" id="{C3A979C8-B637-43A9-9560-44A6922C375E}"/>
              </a:ext>
            </a:extLst>
          </p:cNvPr>
          <p:cNvSpPr txBox="1"/>
          <p:nvPr/>
        </p:nvSpPr>
        <p:spPr>
          <a:xfrm>
            <a:off x="2737574" y="2374637"/>
            <a:ext cx="1215927"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 (On Premise/Cloud)</a:t>
            </a:r>
          </a:p>
        </p:txBody>
      </p:sp>
      <p:sp>
        <p:nvSpPr>
          <p:cNvPr id="49" name="TextBox 48">
            <a:extLst>
              <a:ext uri="{FF2B5EF4-FFF2-40B4-BE49-F238E27FC236}">
                <a16:creationId xmlns:a16="http://schemas.microsoft.com/office/drawing/2014/main" id="{A33460DA-2994-4B07-AB32-1C18D96BA19F}"/>
              </a:ext>
            </a:extLst>
          </p:cNvPr>
          <p:cNvSpPr txBox="1"/>
          <p:nvPr/>
        </p:nvSpPr>
        <p:spPr>
          <a:xfrm>
            <a:off x="9296140" y="2044483"/>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54" name="Rectangle 53">
            <a:extLst>
              <a:ext uri="{FF2B5EF4-FFF2-40B4-BE49-F238E27FC236}">
                <a16:creationId xmlns:a16="http://schemas.microsoft.com/office/drawing/2014/main" id="{A2CD2889-19D3-4CF0-9C39-66DD413B0CD5}"/>
              </a:ext>
            </a:extLst>
          </p:cNvPr>
          <p:cNvSpPr/>
          <p:nvPr/>
        </p:nvSpPr>
        <p:spPr bwMode="gray">
          <a:xfrm>
            <a:off x="8424978" y="2193899"/>
            <a:ext cx="2729850"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55" name="Group 54">
            <a:extLst>
              <a:ext uri="{FF2B5EF4-FFF2-40B4-BE49-F238E27FC236}">
                <a16:creationId xmlns:a16="http://schemas.microsoft.com/office/drawing/2014/main" id="{D85179D5-D154-4964-83B5-9B5A734337FF}"/>
              </a:ext>
            </a:extLst>
          </p:cNvPr>
          <p:cNvGrpSpPr/>
          <p:nvPr/>
        </p:nvGrpSpPr>
        <p:grpSpPr>
          <a:xfrm>
            <a:off x="5765565" y="3056678"/>
            <a:ext cx="778199" cy="392222"/>
            <a:chOff x="27789" y="2310329"/>
            <a:chExt cx="1115629" cy="570756"/>
          </a:xfrm>
          <a:solidFill>
            <a:sysClr val="window" lastClr="FFFFFF"/>
          </a:solidFill>
        </p:grpSpPr>
        <p:sp>
          <p:nvSpPr>
            <p:cNvPr id="56" name="Freeform 80">
              <a:extLst>
                <a:ext uri="{FF2B5EF4-FFF2-40B4-BE49-F238E27FC236}">
                  <a16:creationId xmlns:a16="http://schemas.microsoft.com/office/drawing/2014/main" id="{71E54554-0C57-4EC1-856F-ACB57D9F4D9B}"/>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57" name="Freeform 67">
              <a:extLst>
                <a:ext uri="{FF2B5EF4-FFF2-40B4-BE49-F238E27FC236}">
                  <a16:creationId xmlns:a16="http://schemas.microsoft.com/office/drawing/2014/main" id="{77068859-B2AA-4A44-9139-89BB31BC4489}"/>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58" name="Freeform 67">
              <a:extLst>
                <a:ext uri="{FF2B5EF4-FFF2-40B4-BE49-F238E27FC236}">
                  <a16:creationId xmlns:a16="http://schemas.microsoft.com/office/drawing/2014/main" id="{BA615F7B-251B-4853-A811-044FCF54BAD8}"/>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60" name="Straight Arrow Connector 59">
            <a:extLst>
              <a:ext uri="{FF2B5EF4-FFF2-40B4-BE49-F238E27FC236}">
                <a16:creationId xmlns:a16="http://schemas.microsoft.com/office/drawing/2014/main" id="{DF27125A-97D0-40DB-AAC5-9B82905579E4}"/>
              </a:ext>
            </a:extLst>
          </p:cNvPr>
          <p:cNvCxnSpPr/>
          <p:nvPr/>
        </p:nvCxnSpPr>
        <p:spPr>
          <a:xfrm flipH="1">
            <a:off x="4287556" y="2901283"/>
            <a:ext cx="1204287" cy="1"/>
          </a:xfrm>
          <a:prstGeom prst="straightConnector1">
            <a:avLst/>
          </a:prstGeom>
          <a:noFill/>
          <a:ln w="38100" cap="flat" cmpd="sng" algn="ctr">
            <a:solidFill>
              <a:srgbClr val="313131"/>
            </a:solidFill>
            <a:prstDash val="solid"/>
            <a:headEnd type="triangle"/>
            <a:tailEnd type="none"/>
          </a:ln>
          <a:effectLst/>
        </p:spPr>
      </p:cxnSp>
      <p:cxnSp>
        <p:nvCxnSpPr>
          <p:cNvPr id="61" name="Straight Arrow Connector 60">
            <a:extLst>
              <a:ext uri="{FF2B5EF4-FFF2-40B4-BE49-F238E27FC236}">
                <a16:creationId xmlns:a16="http://schemas.microsoft.com/office/drawing/2014/main" id="{E784DE68-30BE-4754-9D52-D035F75714FD}"/>
              </a:ext>
            </a:extLst>
          </p:cNvPr>
          <p:cNvCxnSpPr/>
          <p:nvPr/>
        </p:nvCxnSpPr>
        <p:spPr>
          <a:xfrm>
            <a:off x="4287556" y="3680760"/>
            <a:ext cx="1181037" cy="4647"/>
          </a:xfrm>
          <a:prstGeom prst="straightConnector1">
            <a:avLst/>
          </a:prstGeom>
          <a:noFill/>
          <a:ln w="38100" cap="flat" cmpd="sng" algn="ctr">
            <a:solidFill>
              <a:srgbClr val="313131"/>
            </a:solidFill>
            <a:prstDash val="solid"/>
            <a:headEnd type="triangle"/>
            <a:tailEnd type="none"/>
          </a:ln>
          <a:effectLst/>
        </p:spPr>
      </p:cxnSp>
      <p:pic>
        <p:nvPicPr>
          <p:cNvPr id="62" name="Picture 61">
            <a:extLst>
              <a:ext uri="{FF2B5EF4-FFF2-40B4-BE49-F238E27FC236}">
                <a16:creationId xmlns:a16="http://schemas.microsoft.com/office/drawing/2014/main" id="{FBD1B70C-7E0D-4FF7-89F4-57C767DCF848}"/>
              </a:ext>
            </a:extLst>
          </p:cNvPr>
          <p:cNvPicPr>
            <a:picLocks noChangeAspect="1"/>
          </p:cNvPicPr>
          <p:nvPr/>
        </p:nvPicPr>
        <p:blipFill>
          <a:blip r:embed="rId6"/>
          <a:stretch>
            <a:fillRect/>
          </a:stretch>
        </p:blipFill>
        <p:spPr>
          <a:xfrm>
            <a:off x="4624966" y="3050565"/>
            <a:ext cx="503568" cy="502485"/>
          </a:xfrm>
          <a:prstGeom prst="rect">
            <a:avLst/>
          </a:prstGeom>
        </p:spPr>
      </p:pic>
      <p:pic>
        <p:nvPicPr>
          <p:cNvPr id="63" name="Picture 62">
            <a:extLst>
              <a:ext uri="{FF2B5EF4-FFF2-40B4-BE49-F238E27FC236}">
                <a16:creationId xmlns:a16="http://schemas.microsoft.com/office/drawing/2014/main" id="{250308C2-5792-4DF8-B270-4DCE420CE8AA}"/>
              </a:ext>
            </a:extLst>
          </p:cNvPr>
          <p:cNvPicPr>
            <a:picLocks noChangeAspect="1"/>
          </p:cNvPicPr>
          <p:nvPr/>
        </p:nvPicPr>
        <p:blipFill>
          <a:blip r:embed="rId7"/>
          <a:stretch>
            <a:fillRect/>
          </a:stretch>
        </p:blipFill>
        <p:spPr>
          <a:xfrm>
            <a:off x="4734993" y="2519660"/>
            <a:ext cx="350062" cy="284348"/>
          </a:xfrm>
          <a:prstGeom prst="rect">
            <a:avLst/>
          </a:prstGeom>
        </p:spPr>
      </p:pic>
      <p:sp>
        <p:nvSpPr>
          <p:cNvPr id="64" name="TextBox 63">
            <a:extLst>
              <a:ext uri="{FF2B5EF4-FFF2-40B4-BE49-F238E27FC236}">
                <a16:creationId xmlns:a16="http://schemas.microsoft.com/office/drawing/2014/main" id="{8695CA6C-A2C8-405D-AC9C-2CDE59522996}"/>
              </a:ext>
            </a:extLst>
          </p:cNvPr>
          <p:cNvSpPr txBox="1"/>
          <p:nvPr/>
        </p:nvSpPr>
        <p:spPr>
          <a:xfrm>
            <a:off x="4224206" y="2527346"/>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Web Services</a:t>
            </a:r>
          </a:p>
        </p:txBody>
      </p:sp>
      <p:sp>
        <p:nvSpPr>
          <p:cNvPr id="65" name="TextBox 64">
            <a:extLst>
              <a:ext uri="{FF2B5EF4-FFF2-40B4-BE49-F238E27FC236}">
                <a16:creationId xmlns:a16="http://schemas.microsoft.com/office/drawing/2014/main" id="{B9390F45-B7B6-44A6-9FEF-7CC7AE423C56}"/>
              </a:ext>
            </a:extLst>
          </p:cNvPr>
          <p:cNvSpPr txBox="1"/>
          <p:nvPr/>
        </p:nvSpPr>
        <p:spPr>
          <a:xfrm>
            <a:off x="8584307" y="2288912"/>
            <a:ext cx="2079204" cy="2206951"/>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Structural validation and custom data transformation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Meet near real-time integration requirements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Leverage common error handling  and reporting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Automated interface without any manual intervention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Develop using OIC</a:t>
            </a:r>
          </a:p>
        </p:txBody>
      </p:sp>
      <p:sp>
        <p:nvSpPr>
          <p:cNvPr id="66" name="TextBox 65">
            <a:extLst>
              <a:ext uri="{FF2B5EF4-FFF2-40B4-BE49-F238E27FC236}">
                <a16:creationId xmlns:a16="http://schemas.microsoft.com/office/drawing/2014/main" id="{0D07DFC9-D0FF-4E0F-9FE6-2518461F5104}"/>
              </a:ext>
            </a:extLst>
          </p:cNvPr>
          <p:cNvSpPr txBox="1"/>
          <p:nvPr/>
        </p:nvSpPr>
        <p:spPr>
          <a:xfrm>
            <a:off x="469741" y="1058823"/>
            <a:ext cx="11031117" cy="461665"/>
          </a:xfrm>
          <a:prstGeom prst="rect">
            <a:avLst/>
          </a:prstGeom>
          <a:noFill/>
        </p:spPr>
        <p:txBody>
          <a:bodyPr wrap="square">
            <a:spAutoFit/>
          </a:bodyPr>
          <a:lstStyle/>
          <a:p>
            <a:r>
              <a:rPr lang="en-US" sz="1200" kern="0" dirty="0"/>
              <a:t>This inbound Web Service based integration allows an external system to call Oracle Cloud published Web Service directly and transfer payload. </a:t>
            </a:r>
          </a:p>
        </p:txBody>
      </p:sp>
      <p:cxnSp>
        <p:nvCxnSpPr>
          <p:cNvPr id="67" name="Straight Connector 66">
            <a:extLst>
              <a:ext uri="{FF2B5EF4-FFF2-40B4-BE49-F238E27FC236}">
                <a16:creationId xmlns:a16="http://schemas.microsoft.com/office/drawing/2014/main" id="{22D26557-FEE2-4E44-A5A4-9F97183B7FD4}"/>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05A52D40-C046-4A43-9A87-90792976E8C1}"/>
              </a:ext>
            </a:extLst>
          </p:cNvPr>
          <p:cNvSpPr txBox="1"/>
          <p:nvPr/>
        </p:nvSpPr>
        <p:spPr>
          <a:xfrm>
            <a:off x="435103" y="5118203"/>
            <a:ext cx="11031117" cy="276999"/>
          </a:xfrm>
          <a:prstGeom prst="rect">
            <a:avLst/>
          </a:prstGeom>
          <a:noFill/>
        </p:spPr>
        <p:txBody>
          <a:bodyPr wrap="square">
            <a:spAutoFit/>
          </a:bodyPr>
          <a:lstStyle/>
          <a:p>
            <a:pPr marL="171450" indent="-171450">
              <a:buFont typeface="Arial" panose="020B0604020202020204" pitchFamily="34" charset="0"/>
              <a:buChar char="•"/>
            </a:pPr>
            <a:r>
              <a:rPr lang="en-US" sz="1200" kern="0" dirty="0"/>
              <a:t>Boundary Systems to take up additional effort to transform data as per Oracle REST/SOAP web service payload </a:t>
            </a:r>
          </a:p>
        </p:txBody>
      </p:sp>
    </p:spTree>
    <p:extLst>
      <p:ext uri="{BB962C8B-B14F-4D97-AF65-F5344CB8AC3E}">
        <p14:creationId xmlns:p14="http://schemas.microsoft.com/office/powerpoint/2010/main" val="3767608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2 – Oracle Web Service Based Integration (No Middleware) </a:t>
            </a:r>
          </a:p>
        </p:txBody>
      </p:sp>
      <p:sp>
        <p:nvSpPr>
          <p:cNvPr id="66" name="Freeform 30">
            <a:extLst>
              <a:ext uri="{FF2B5EF4-FFF2-40B4-BE49-F238E27FC236}">
                <a16:creationId xmlns:a16="http://schemas.microsoft.com/office/drawing/2014/main" id="{D5FF4CCC-1B90-40E2-BCD0-1F0E4F9B48B1}"/>
              </a:ext>
            </a:extLst>
          </p:cNvPr>
          <p:cNvSpPr>
            <a:spLocks noChangeAspect="1" noEditPoints="1"/>
          </p:cNvSpPr>
          <p:nvPr/>
        </p:nvSpPr>
        <p:spPr bwMode="auto">
          <a:xfrm>
            <a:off x="3304453" y="1541109"/>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67" name="Straight Connector 66">
            <a:extLst>
              <a:ext uri="{FF2B5EF4-FFF2-40B4-BE49-F238E27FC236}">
                <a16:creationId xmlns:a16="http://schemas.microsoft.com/office/drawing/2014/main" id="{5E7A00EB-6D18-4BE0-8F6F-9543ABB4C464}"/>
              </a:ext>
            </a:extLst>
          </p:cNvPr>
          <p:cNvCxnSpPr/>
          <p:nvPr/>
        </p:nvCxnSpPr>
        <p:spPr>
          <a:xfrm flipV="1">
            <a:off x="6597249" y="2587750"/>
            <a:ext cx="835410" cy="342900"/>
          </a:xfrm>
          <a:prstGeom prst="line">
            <a:avLst/>
          </a:prstGeom>
          <a:noFill/>
          <a:ln w="6350" cap="flat" cmpd="sng" algn="ctr">
            <a:solidFill>
              <a:sysClr val="window" lastClr="FFFFFF"/>
            </a:solidFill>
            <a:prstDash val="solid"/>
            <a:miter lim="800000"/>
          </a:ln>
          <a:effectLst/>
        </p:spPr>
      </p:cxnSp>
      <p:cxnSp>
        <p:nvCxnSpPr>
          <p:cNvPr id="68" name="Straight Connector 67">
            <a:extLst>
              <a:ext uri="{FF2B5EF4-FFF2-40B4-BE49-F238E27FC236}">
                <a16:creationId xmlns:a16="http://schemas.microsoft.com/office/drawing/2014/main" id="{DF3B2B1D-92D8-4797-96E6-0ABD77D10EEA}"/>
              </a:ext>
            </a:extLst>
          </p:cNvPr>
          <p:cNvCxnSpPr/>
          <p:nvPr/>
        </p:nvCxnSpPr>
        <p:spPr>
          <a:xfrm flipV="1">
            <a:off x="7427049" y="1890080"/>
            <a:ext cx="835410" cy="342900"/>
          </a:xfrm>
          <a:prstGeom prst="line">
            <a:avLst/>
          </a:prstGeom>
          <a:noFill/>
          <a:ln w="6350" cap="flat" cmpd="sng" algn="ctr">
            <a:solidFill>
              <a:sysClr val="window" lastClr="FFFFFF"/>
            </a:solidFill>
            <a:prstDash val="solid"/>
            <a:miter lim="800000"/>
          </a:ln>
          <a:effectLst/>
        </p:spPr>
      </p:cxnSp>
      <p:sp>
        <p:nvSpPr>
          <p:cNvPr id="69" name="Rectangle 68">
            <a:extLst>
              <a:ext uri="{FF2B5EF4-FFF2-40B4-BE49-F238E27FC236}">
                <a16:creationId xmlns:a16="http://schemas.microsoft.com/office/drawing/2014/main" id="{95F39099-449A-460B-B88E-67AA657E157A}"/>
              </a:ext>
            </a:extLst>
          </p:cNvPr>
          <p:cNvSpPr/>
          <p:nvPr/>
        </p:nvSpPr>
        <p:spPr bwMode="gray">
          <a:xfrm>
            <a:off x="2591808" y="1825198"/>
            <a:ext cx="2893455" cy="144868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Create extraction logic and invoke Web Service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Maintain a log of information sent in </a:t>
            </a:r>
            <a:r>
              <a:rPr lang="en-US" sz="1100" kern="0" dirty="0">
                <a:cs typeface="Arial" panose="020B0604020202020204" pitchFamily="34" charset="0"/>
              </a:rPr>
              <a:t>each </a:t>
            </a:r>
            <a:r>
              <a:rPr kumimoji="0" lang="en-US" sz="1100" b="0" i="0" u="none" strike="noStrike" kern="0" cap="none" spc="0" normalizeH="0" baseline="0" noProof="0" dirty="0">
                <a:ln>
                  <a:noFill/>
                </a:ln>
                <a:effectLst/>
                <a:uLnTx/>
                <a:uFillTx/>
                <a:cs typeface="Arial" panose="020B0604020202020204" pitchFamily="34" charset="0"/>
              </a:rPr>
              <a:t>run</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Process Response from Cloud</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0" name="Rectangle 69">
            <a:extLst>
              <a:ext uri="{FF2B5EF4-FFF2-40B4-BE49-F238E27FC236}">
                <a16:creationId xmlns:a16="http://schemas.microsoft.com/office/drawing/2014/main" id="{F7C338EE-F077-4239-A8C3-FF60E18A06A8}"/>
              </a:ext>
            </a:extLst>
          </p:cNvPr>
          <p:cNvSpPr/>
          <p:nvPr/>
        </p:nvSpPr>
        <p:spPr bwMode="gray">
          <a:xfrm>
            <a:off x="5962561" y="1856080"/>
            <a:ext cx="3681940" cy="1448688"/>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Provide Web Service details and list purge, re-process capabilities by entity</a:t>
            </a:r>
          </a:p>
          <a:p>
            <a:pPr marL="179935" lvl="0" indent="-179935" defTabSz="959653">
              <a:lnSpc>
                <a:spcPct val="106000"/>
              </a:lnSpc>
              <a:buFont typeface="Wingdings" panose="05000000000000000000" pitchFamily="2" charset="2"/>
              <a:buChar char="ü"/>
              <a:defRPr/>
            </a:pPr>
            <a:r>
              <a:rPr lang="en-US" sz="1100" kern="0" dirty="0"/>
              <a:t>Configure security for ESS job, Web Services and service account</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2" name="Rectangle 71">
            <a:extLst>
              <a:ext uri="{FF2B5EF4-FFF2-40B4-BE49-F238E27FC236}">
                <a16:creationId xmlns:a16="http://schemas.microsoft.com/office/drawing/2014/main" id="{494C9C39-463F-4138-BC62-2C297C3CED53}"/>
              </a:ext>
            </a:extLst>
          </p:cNvPr>
          <p:cNvSpPr/>
          <p:nvPr/>
        </p:nvSpPr>
        <p:spPr bwMode="gray">
          <a:xfrm>
            <a:off x="2591808" y="3396121"/>
            <a:ext cx="2893456" cy="1357787"/>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Handle – SaaS server down times</a:t>
            </a:r>
          </a:p>
          <a:p>
            <a:pPr marL="179935" lvl="0" indent="-179935" defTabSz="959653">
              <a:lnSpc>
                <a:spcPct val="106000"/>
              </a:lnSpc>
              <a:buFont typeface="Wingdings" panose="05000000000000000000" pitchFamily="2" charset="2"/>
              <a:buChar char="ü"/>
              <a:defRPr/>
            </a:pPr>
            <a:r>
              <a:rPr lang="en-US" sz="1100" kern="0" dirty="0"/>
              <a:t>Resend data for reprocessing after errors due to downtimes and data load failures</a:t>
            </a:r>
          </a:p>
        </p:txBody>
      </p:sp>
      <p:sp>
        <p:nvSpPr>
          <p:cNvPr id="73" name="Rectangle 72">
            <a:extLst>
              <a:ext uri="{FF2B5EF4-FFF2-40B4-BE49-F238E27FC236}">
                <a16:creationId xmlns:a16="http://schemas.microsoft.com/office/drawing/2014/main" id="{FC9A0214-1964-4783-8536-48A0CED648B7}"/>
              </a:ext>
            </a:extLst>
          </p:cNvPr>
          <p:cNvSpPr/>
          <p:nvPr/>
        </p:nvSpPr>
        <p:spPr bwMode="gray">
          <a:xfrm>
            <a:off x="5962561" y="3423941"/>
            <a:ext cx="3681940" cy="1357785"/>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Standard oracle errors</a:t>
            </a:r>
          </a:p>
          <a:p>
            <a:pPr marL="179935" lvl="0" indent="-179935" defTabSz="959653">
              <a:lnSpc>
                <a:spcPct val="106000"/>
              </a:lnSpc>
              <a:buFont typeface="Wingdings" panose="05000000000000000000" pitchFamily="2" charset="2"/>
              <a:buChar char="ü"/>
              <a:defRPr/>
            </a:pPr>
            <a:r>
              <a:rPr lang="en-US" sz="1100" kern="0" dirty="0"/>
              <a:t>Manual steps in case of error:</a:t>
            </a:r>
          </a:p>
          <a:p>
            <a:pPr marL="637070" lvl="1" indent="-179935" defTabSz="959653">
              <a:lnSpc>
                <a:spcPct val="106000"/>
              </a:lnSpc>
              <a:buFont typeface="Wingdings" panose="05000000000000000000" pitchFamily="2" charset="2"/>
              <a:buChar char="§"/>
              <a:defRPr/>
            </a:pPr>
            <a:r>
              <a:rPr lang="en-US" sz="1100" kern="0" dirty="0"/>
              <a:t>Correct data using Spreadsheet</a:t>
            </a:r>
          </a:p>
          <a:p>
            <a:pPr marL="637070" lvl="1" indent="-179935" defTabSz="959653">
              <a:lnSpc>
                <a:spcPct val="106000"/>
              </a:lnSpc>
              <a:buFont typeface="Wingdings" panose="05000000000000000000" pitchFamily="2" charset="2"/>
              <a:buChar char="§"/>
              <a:defRPr/>
            </a:pPr>
            <a:r>
              <a:rPr lang="en-US" sz="1100" kern="0" dirty="0"/>
              <a:t>Correct errored transactions manually</a:t>
            </a:r>
          </a:p>
        </p:txBody>
      </p:sp>
      <p:sp>
        <p:nvSpPr>
          <p:cNvPr id="75" name="Rectangle 74">
            <a:extLst>
              <a:ext uri="{FF2B5EF4-FFF2-40B4-BE49-F238E27FC236}">
                <a16:creationId xmlns:a16="http://schemas.microsoft.com/office/drawing/2014/main" id="{46379055-368B-48F2-BE5B-3502469B4400}"/>
              </a:ext>
            </a:extLst>
          </p:cNvPr>
          <p:cNvSpPr/>
          <p:nvPr/>
        </p:nvSpPr>
        <p:spPr bwMode="gray">
          <a:xfrm>
            <a:off x="2591808" y="1492358"/>
            <a:ext cx="2893455" cy="26538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76" name="Rectangle 75">
            <a:extLst>
              <a:ext uri="{FF2B5EF4-FFF2-40B4-BE49-F238E27FC236}">
                <a16:creationId xmlns:a16="http://schemas.microsoft.com/office/drawing/2014/main" id="{9C84BB0F-1623-4198-859D-A4C67FB33B80}"/>
              </a:ext>
            </a:extLst>
          </p:cNvPr>
          <p:cNvSpPr/>
          <p:nvPr/>
        </p:nvSpPr>
        <p:spPr bwMode="gray">
          <a:xfrm>
            <a:off x="5948046" y="1536249"/>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p>
        </p:txBody>
      </p:sp>
      <p:sp>
        <p:nvSpPr>
          <p:cNvPr id="78" name="Rectangle 77">
            <a:extLst>
              <a:ext uri="{FF2B5EF4-FFF2-40B4-BE49-F238E27FC236}">
                <a16:creationId xmlns:a16="http://schemas.microsoft.com/office/drawing/2014/main" id="{93FAD93E-1708-44EA-BA76-75F998A2C523}"/>
              </a:ext>
            </a:extLst>
          </p:cNvPr>
          <p:cNvSpPr/>
          <p:nvPr/>
        </p:nvSpPr>
        <p:spPr bwMode="gray">
          <a:xfrm>
            <a:off x="2138881" y="1824907"/>
            <a:ext cx="318423" cy="1448980"/>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Process</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79" name="Rectangle 78">
            <a:extLst>
              <a:ext uri="{FF2B5EF4-FFF2-40B4-BE49-F238E27FC236}">
                <a16:creationId xmlns:a16="http://schemas.microsoft.com/office/drawing/2014/main" id="{82935C3F-92AC-4C8B-B780-F3636B7CD706}"/>
              </a:ext>
            </a:extLst>
          </p:cNvPr>
          <p:cNvSpPr/>
          <p:nvPr/>
        </p:nvSpPr>
        <p:spPr bwMode="gray">
          <a:xfrm>
            <a:off x="2132443" y="3398643"/>
            <a:ext cx="324861" cy="1323592"/>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sp>
        <p:nvSpPr>
          <p:cNvPr id="80" name="Rectangle 79">
            <a:extLst>
              <a:ext uri="{FF2B5EF4-FFF2-40B4-BE49-F238E27FC236}">
                <a16:creationId xmlns:a16="http://schemas.microsoft.com/office/drawing/2014/main" id="{B9AF7EAF-6908-403A-8892-799FA9FD5C06}"/>
              </a:ext>
            </a:extLst>
          </p:cNvPr>
          <p:cNvSpPr/>
          <p:nvPr/>
        </p:nvSpPr>
        <p:spPr bwMode="gray">
          <a:xfrm>
            <a:off x="478786" y="4975146"/>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82" name="Rectangle 81">
            <a:extLst>
              <a:ext uri="{FF2B5EF4-FFF2-40B4-BE49-F238E27FC236}">
                <a16:creationId xmlns:a16="http://schemas.microsoft.com/office/drawing/2014/main" id="{D2D5653E-E340-482F-B614-A446F5640F7E}"/>
              </a:ext>
            </a:extLst>
          </p:cNvPr>
          <p:cNvSpPr/>
          <p:nvPr/>
        </p:nvSpPr>
        <p:spPr bwMode="gray">
          <a:xfrm>
            <a:off x="1929392" y="4975145"/>
            <a:ext cx="9533517"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dirty="0"/>
              <a:t>Auto Integrate, CCC like systems that are capable of calling web services</a:t>
            </a:r>
          </a:p>
        </p:txBody>
      </p:sp>
      <p:cxnSp>
        <p:nvCxnSpPr>
          <p:cNvPr id="21" name="Straight Connector 20">
            <a:extLst>
              <a:ext uri="{FF2B5EF4-FFF2-40B4-BE49-F238E27FC236}">
                <a16:creationId xmlns:a16="http://schemas.microsoft.com/office/drawing/2014/main" id="{F4E66080-114E-414C-B8CA-1D5E9880DB4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22E5CB-6712-41A5-A643-8DF042ACC1B7}"/>
              </a:ext>
            </a:extLst>
          </p:cNvPr>
          <p:cNvSpPr txBox="1"/>
          <p:nvPr/>
        </p:nvSpPr>
        <p:spPr>
          <a:xfrm>
            <a:off x="476338" y="907668"/>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153482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3 – Web Service Based Integration with Middleware</a:t>
            </a:r>
          </a:p>
        </p:txBody>
      </p:sp>
      <p:cxnSp>
        <p:nvCxnSpPr>
          <p:cNvPr id="72" name="Straight Connector 71">
            <a:extLst>
              <a:ext uri="{FF2B5EF4-FFF2-40B4-BE49-F238E27FC236}">
                <a16:creationId xmlns:a16="http://schemas.microsoft.com/office/drawing/2014/main" id="{0596C2E3-1B15-4641-B269-087F6FA3ACB5}"/>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50301A23-2A0F-45B2-AB92-1869B4AFDC58}"/>
              </a:ext>
            </a:extLst>
          </p:cNvPr>
          <p:cNvSpPr/>
          <p:nvPr/>
        </p:nvSpPr>
        <p:spPr bwMode="gray">
          <a:xfrm>
            <a:off x="7432852" y="2194820"/>
            <a:ext cx="768721" cy="2380799"/>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71" name="Straight Arrow Connector 70">
            <a:extLst>
              <a:ext uri="{FF2B5EF4-FFF2-40B4-BE49-F238E27FC236}">
                <a16:creationId xmlns:a16="http://schemas.microsoft.com/office/drawing/2014/main" id="{B79A76EA-61F2-401D-AB92-EDF9E77E1464}"/>
              </a:ext>
            </a:extLst>
          </p:cNvPr>
          <p:cNvCxnSpPr/>
          <p:nvPr/>
        </p:nvCxnSpPr>
        <p:spPr>
          <a:xfrm flipH="1">
            <a:off x="6893360" y="2893690"/>
            <a:ext cx="488083" cy="7593"/>
          </a:xfrm>
          <a:prstGeom prst="straightConnector1">
            <a:avLst/>
          </a:prstGeom>
          <a:noFill/>
          <a:ln w="38100" cap="flat" cmpd="sng" algn="ctr">
            <a:solidFill>
              <a:srgbClr val="313131"/>
            </a:solidFill>
            <a:prstDash val="solid"/>
            <a:headEnd type="triangle"/>
            <a:tailEnd type="none"/>
          </a:ln>
          <a:effectLst/>
        </p:spPr>
      </p:cxnSp>
      <p:sp>
        <p:nvSpPr>
          <p:cNvPr id="73" name="TextBox 72">
            <a:extLst>
              <a:ext uri="{FF2B5EF4-FFF2-40B4-BE49-F238E27FC236}">
                <a16:creationId xmlns:a16="http://schemas.microsoft.com/office/drawing/2014/main" id="{D008F83D-0477-4317-A567-98D7708F1DCB}"/>
              </a:ext>
            </a:extLst>
          </p:cNvPr>
          <p:cNvSpPr txBox="1"/>
          <p:nvPr/>
        </p:nvSpPr>
        <p:spPr>
          <a:xfrm>
            <a:off x="7309237" y="2012238"/>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74" name="TextBox 73">
            <a:extLst>
              <a:ext uri="{FF2B5EF4-FFF2-40B4-BE49-F238E27FC236}">
                <a16:creationId xmlns:a16="http://schemas.microsoft.com/office/drawing/2014/main" id="{AD2BA728-0949-43A1-A260-5240106B7A9D}"/>
              </a:ext>
            </a:extLst>
          </p:cNvPr>
          <p:cNvSpPr txBox="1"/>
          <p:nvPr/>
        </p:nvSpPr>
        <p:spPr>
          <a:xfrm>
            <a:off x="4362565" y="4027403"/>
            <a:ext cx="51318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Receive and Validate</a:t>
            </a:r>
          </a:p>
        </p:txBody>
      </p:sp>
      <p:sp>
        <p:nvSpPr>
          <p:cNvPr id="75" name="TextBox 74">
            <a:extLst>
              <a:ext uri="{FF2B5EF4-FFF2-40B4-BE49-F238E27FC236}">
                <a16:creationId xmlns:a16="http://schemas.microsoft.com/office/drawing/2014/main" id="{A58979E4-9226-4A23-B01A-3E2970E0B84D}"/>
              </a:ext>
            </a:extLst>
          </p:cNvPr>
          <p:cNvSpPr txBox="1"/>
          <p:nvPr/>
        </p:nvSpPr>
        <p:spPr>
          <a:xfrm>
            <a:off x="6837215" y="3159455"/>
            <a:ext cx="573899" cy="346249"/>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Standard Web Services</a:t>
            </a:r>
          </a:p>
        </p:txBody>
      </p:sp>
      <p:sp>
        <p:nvSpPr>
          <p:cNvPr id="76" name="Rectangle 75">
            <a:extLst>
              <a:ext uri="{FF2B5EF4-FFF2-40B4-BE49-F238E27FC236}">
                <a16:creationId xmlns:a16="http://schemas.microsoft.com/office/drawing/2014/main" id="{14BFFA26-CEE1-4D91-BCF0-7A76AB8153EF}"/>
              </a:ext>
            </a:extLst>
          </p:cNvPr>
          <p:cNvSpPr/>
          <p:nvPr/>
        </p:nvSpPr>
        <p:spPr bwMode="gray">
          <a:xfrm>
            <a:off x="3393307" y="2011057"/>
            <a:ext cx="3455420"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7" name="Rectangle 76">
            <a:extLst>
              <a:ext uri="{FF2B5EF4-FFF2-40B4-BE49-F238E27FC236}">
                <a16:creationId xmlns:a16="http://schemas.microsoft.com/office/drawing/2014/main" id="{5AD51C54-C3A7-4B71-8A83-05CE7A4544EF}"/>
              </a:ext>
            </a:extLst>
          </p:cNvPr>
          <p:cNvSpPr/>
          <p:nvPr/>
        </p:nvSpPr>
        <p:spPr>
          <a:xfrm>
            <a:off x="3915445" y="2048064"/>
            <a:ext cx="2581935" cy="207749"/>
          </a:xfrm>
          <a:prstGeom prst="rect">
            <a:avLst/>
          </a:prstGeom>
        </p:spPr>
        <p:txBody>
          <a:bodyPr wrap="square">
            <a:spAutoFit/>
          </a:bodyPr>
          <a:lstStyle/>
          <a:p>
            <a:pPr algn="ctr" defTabSz="685800">
              <a:buSzPct val="100000"/>
              <a:defRPr/>
            </a:pPr>
            <a:r>
              <a:rPr lang="en-US" sz="750" b="1" kern="0">
                <a:solidFill>
                  <a:srgbClr val="002776"/>
                </a:solidFill>
              </a:rPr>
              <a:t>OIC</a:t>
            </a:r>
          </a:p>
        </p:txBody>
      </p:sp>
      <p:sp>
        <p:nvSpPr>
          <p:cNvPr id="78" name="Rectangle 77">
            <a:extLst>
              <a:ext uri="{FF2B5EF4-FFF2-40B4-BE49-F238E27FC236}">
                <a16:creationId xmlns:a16="http://schemas.microsoft.com/office/drawing/2014/main" id="{7D305A90-6725-40FA-B309-4E1D1E357A51}"/>
              </a:ext>
            </a:extLst>
          </p:cNvPr>
          <p:cNvSpPr/>
          <p:nvPr/>
        </p:nvSpPr>
        <p:spPr bwMode="gray">
          <a:xfrm>
            <a:off x="6000208" y="3464585"/>
            <a:ext cx="391870"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9" name="Rectangle 78">
            <a:extLst>
              <a:ext uri="{FF2B5EF4-FFF2-40B4-BE49-F238E27FC236}">
                <a16:creationId xmlns:a16="http://schemas.microsoft.com/office/drawing/2014/main" id="{A42ABA10-907E-41A3-9A10-E47B72823FFD}"/>
              </a:ext>
            </a:extLst>
          </p:cNvPr>
          <p:cNvSpPr/>
          <p:nvPr/>
        </p:nvSpPr>
        <p:spPr bwMode="gray">
          <a:xfrm>
            <a:off x="3522262" y="2249365"/>
            <a:ext cx="3167289"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80" name="Group 79">
            <a:extLst>
              <a:ext uri="{FF2B5EF4-FFF2-40B4-BE49-F238E27FC236}">
                <a16:creationId xmlns:a16="http://schemas.microsoft.com/office/drawing/2014/main" id="{84EE227D-B694-4902-BFBD-A28A7124435A}"/>
              </a:ext>
            </a:extLst>
          </p:cNvPr>
          <p:cNvGrpSpPr/>
          <p:nvPr/>
        </p:nvGrpSpPr>
        <p:grpSpPr>
          <a:xfrm>
            <a:off x="4490221" y="3477027"/>
            <a:ext cx="380779" cy="491664"/>
            <a:chOff x="7404414" y="3257458"/>
            <a:chExt cx="648463" cy="798976"/>
          </a:xfrm>
        </p:grpSpPr>
        <p:sp>
          <p:nvSpPr>
            <p:cNvPr id="81" name="Rectangle 80">
              <a:extLst>
                <a:ext uri="{FF2B5EF4-FFF2-40B4-BE49-F238E27FC236}">
                  <a16:creationId xmlns:a16="http://schemas.microsoft.com/office/drawing/2014/main" id="{6776B5A0-D5EE-450D-98C6-E07BBF0211C2}"/>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grpSp>
          <p:nvGrpSpPr>
            <p:cNvPr id="82" name="Group 81">
              <a:extLst>
                <a:ext uri="{FF2B5EF4-FFF2-40B4-BE49-F238E27FC236}">
                  <a16:creationId xmlns:a16="http://schemas.microsoft.com/office/drawing/2014/main" id="{2EBFA31E-5A62-4AEC-A345-831CC79CD174}"/>
                </a:ext>
              </a:extLst>
            </p:cNvPr>
            <p:cNvGrpSpPr/>
            <p:nvPr/>
          </p:nvGrpSpPr>
          <p:grpSpPr>
            <a:xfrm>
              <a:off x="7480852" y="3318613"/>
              <a:ext cx="460925" cy="625232"/>
              <a:chOff x="7707275" y="3538174"/>
              <a:chExt cx="588928" cy="850675"/>
            </a:xfrm>
            <a:solidFill>
              <a:sysClr val="window" lastClr="FFFFFF"/>
            </a:solidFill>
          </p:grpSpPr>
          <p:sp>
            <p:nvSpPr>
              <p:cNvPr id="83" name="Freeform 15">
                <a:extLst>
                  <a:ext uri="{FF2B5EF4-FFF2-40B4-BE49-F238E27FC236}">
                    <a16:creationId xmlns:a16="http://schemas.microsoft.com/office/drawing/2014/main" id="{74F8E990-A94D-449C-8EA8-0EE446608730}"/>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84" name="Freeform 89">
                <a:extLst>
                  <a:ext uri="{FF2B5EF4-FFF2-40B4-BE49-F238E27FC236}">
                    <a16:creationId xmlns:a16="http://schemas.microsoft.com/office/drawing/2014/main" id="{54E8CF83-D885-418A-B06E-9ED3F2DD97E7}"/>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grpSp>
      <p:grpSp>
        <p:nvGrpSpPr>
          <p:cNvPr id="85" name="Group 84">
            <a:extLst>
              <a:ext uri="{FF2B5EF4-FFF2-40B4-BE49-F238E27FC236}">
                <a16:creationId xmlns:a16="http://schemas.microsoft.com/office/drawing/2014/main" id="{17C6E9A9-9A4B-4244-B144-7364CAE094D6}"/>
              </a:ext>
            </a:extLst>
          </p:cNvPr>
          <p:cNvGrpSpPr/>
          <p:nvPr/>
        </p:nvGrpSpPr>
        <p:grpSpPr>
          <a:xfrm>
            <a:off x="5230016" y="3445582"/>
            <a:ext cx="381677" cy="493613"/>
            <a:chOff x="5579585" y="1691091"/>
            <a:chExt cx="648463" cy="798976"/>
          </a:xfrm>
        </p:grpSpPr>
        <p:sp>
          <p:nvSpPr>
            <p:cNvPr id="86" name="Rectangle 85">
              <a:extLst>
                <a:ext uri="{FF2B5EF4-FFF2-40B4-BE49-F238E27FC236}">
                  <a16:creationId xmlns:a16="http://schemas.microsoft.com/office/drawing/2014/main" id="{20B599F0-DEE3-4E80-A348-DFA161A8B720}"/>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87" name="Freeform 145">
              <a:extLst>
                <a:ext uri="{FF2B5EF4-FFF2-40B4-BE49-F238E27FC236}">
                  <a16:creationId xmlns:a16="http://schemas.microsoft.com/office/drawing/2014/main" id="{2013D506-F864-4595-A910-855C581AA059}"/>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88" name="Rectangle 87">
            <a:extLst>
              <a:ext uri="{FF2B5EF4-FFF2-40B4-BE49-F238E27FC236}">
                <a16:creationId xmlns:a16="http://schemas.microsoft.com/office/drawing/2014/main" id="{8EF1C4C3-3C67-44F2-A512-263BB1FD26BF}"/>
              </a:ext>
            </a:extLst>
          </p:cNvPr>
          <p:cNvSpPr/>
          <p:nvPr/>
        </p:nvSpPr>
        <p:spPr bwMode="gray">
          <a:xfrm>
            <a:off x="3762248" y="2377229"/>
            <a:ext cx="273513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 and Reporting</a:t>
            </a:r>
          </a:p>
        </p:txBody>
      </p:sp>
      <p:cxnSp>
        <p:nvCxnSpPr>
          <p:cNvPr id="89" name="Straight Arrow Connector 88">
            <a:extLst>
              <a:ext uri="{FF2B5EF4-FFF2-40B4-BE49-F238E27FC236}">
                <a16:creationId xmlns:a16="http://schemas.microsoft.com/office/drawing/2014/main" id="{86BDF9E0-0DFA-47B8-9C97-402817C0EA1D}"/>
              </a:ext>
            </a:extLst>
          </p:cNvPr>
          <p:cNvCxnSpPr/>
          <p:nvPr/>
        </p:nvCxnSpPr>
        <p:spPr>
          <a:xfrm flipV="1">
            <a:off x="4664549" y="3138077"/>
            <a:ext cx="0" cy="301003"/>
          </a:xfrm>
          <a:prstGeom prst="straightConnector1">
            <a:avLst/>
          </a:prstGeom>
          <a:noFill/>
          <a:ln w="38100" cap="flat" cmpd="sng" algn="ctr">
            <a:solidFill>
              <a:srgbClr val="00A1DE"/>
            </a:solidFill>
            <a:prstDash val="sysDot"/>
            <a:tailEnd type="triangle"/>
          </a:ln>
          <a:effectLst/>
        </p:spPr>
      </p:cxnSp>
      <p:cxnSp>
        <p:nvCxnSpPr>
          <p:cNvPr id="90" name="Straight Arrow Connector 89">
            <a:extLst>
              <a:ext uri="{FF2B5EF4-FFF2-40B4-BE49-F238E27FC236}">
                <a16:creationId xmlns:a16="http://schemas.microsoft.com/office/drawing/2014/main" id="{77B26583-BE32-4D9C-A953-4DBDC37FDB39}"/>
              </a:ext>
            </a:extLst>
          </p:cNvPr>
          <p:cNvCxnSpPr/>
          <p:nvPr/>
        </p:nvCxnSpPr>
        <p:spPr>
          <a:xfrm flipH="1" flipV="1">
            <a:off x="5412859" y="3094013"/>
            <a:ext cx="3017" cy="318123"/>
          </a:xfrm>
          <a:prstGeom prst="straightConnector1">
            <a:avLst/>
          </a:prstGeom>
          <a:noFill/>
          <a:ln w="38100" cap="flat" cmpd="sng" algn="ctr">
            <a:solidFill>
              <a:srgbClr val="00A1DE"/>
            </a:solidFill>
            <a:prstDash val="sysDot"/>
            <a:tailEnd type="triangle"/>
          </a:ln>
          <a:effectLst/>
        </p:spPr>
      </p:cxnSp>
      <p:sp>
        <p:nvSpPr>
          <p:cNvPr id="91" name="TextBox 90">
            <a:extLst>
              <a:ext uri="{FF2B5EF4-FFF2-40B4-BE49-F238E27FC236}">
                <a16:creationId xmlns:a16="http://schemas.microsoft.com/office/drawing/2014/main" id="{FADCBEC4-52A9-48E3-BB3F-4B96C4741EBD}"/>
              </a:ext>
            </a:extLst>
          </p:cNvPr>
          <p:cNvSpPr txBox="1"/>
          <p:nvPr/>
        </p:nvSpPr>
        <p:spPr>
          <a:xfrm>
            <a:off x="5130705" y="3995004"/>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cxnSp>
        <p:nvCxnSpPr>
          <p:cNvPr id="92" name="Straight Arrow Connector 91">
            <a:extLst>
              <a:ext uri="{FF2B5EF4-FFF2-40B4-BE49-F238E27FC236}">
                <a16:creationId xmlns:a16="http://schemas.microsoft.com/office/drawing/2014/main" id="{530A7B57-7A01-403E-88C9-ABBE5015DF4D}"/>
              </a:ext>
            </a:extLst>
          </p:cNvPr>
          <p:cNvCxnSpPr/>
          <p:nvPr/>
        </p:nvCxnSpPr>
        <p:spPr>
          <a:xfrm flipH="1">
            <a:off x="4939664" y="3721885"/>
            <a:ext cx="187912" cy="974"/>
          </a:xfrm>
          <a:prstGeom prst="straightConnector1">
            <a:avLst/>
          </a:prstGeom>
          <a:noFill/>
          <a:ln w="19050" cap="flat" cmpd="sng" algn="ctr">
            <a:solidFill>
              <a:srgbClr val="00A1DE"/>
            </a:solidFill>
            <a:prstDash val="solid"/>
            <a:headEnd type="triangle"/>
            <a:tailEnd type="none"/>
          </a:ln>
          <a:effectLst/>
        </p:spPr>
      </p:cxnSp>
      <p:cxnSp>
        <p:nvCxnSpPr>
          <p:cNvPr id="93" name="Straight Arrow Connector 92">
            <a:extLst>
              <a:ext uri="{FF2B5EF4-FFF2-40B4-BE49-F238E27FC236}">
                <a16:creationId xmlns:a16="http://schemas.microsoft.com/office/drawing/2014/main" id="{6B8DC445-6270-499E-8228-21FD15FE9D8B}"/>
              </a:ext>
            </a:extLst>
          </p:cNvPr>
          <p:cNvCxnSpPr/>
          <p:nvPr/>
        </p:nvCxnSpPr>
        <p:spPr>
          <a:xfrm flipH="1">
            <a:off x="5691947" y="3692058"/>
            <a:ext cx="187912" cy="331"/>
          </a:xfrm>
          <a:prstGeom prst="straightConnector1">
            <a:avLst/>
          </a:prstGeom>
          <a:noFill/>
          <a:ln w="19050" cap="flat" cmpd="sng" algn="ctr">
            <a:solidFill>
              <a:srgbClr val="00A1DE"/>
            </a:solidFill>
            <a:prstDash val="solid"/>
            <a:headEnd type="triangle"/>
            <a:tailEnd type="none"/>
          </a:ln>
          <a:effectLst/>
        </p:spPr>
      </p:cxnSp>
      <p:grpSp>
        <p:nvGrpSpPr>
          <p:cNvPr id="94" name="Group 93">
            <a:extLst>
              <a:ext uri="{FF2B5EF4-FFF2-40B4-BE49-F238E27FC236}">
                <a16:creationId xmlns:a16="http://schemas.microsoft.com/office/drawing/2014/main" id="{D49C4822-3DFD-4A5B-9F30-9475F83B72A7}"/>
              </a:ext>
            </a:extLst>
          </p:cNvPr>
          <p:cNvGrpSpPr/>
          <p:nvPr/>
        </p:nvGrpSpPr>
        <p:grpSpPr>
          <a:xfrm>
            <a:off x="6055511" y="3552673"/>
            <a:ext cx="275855" cy="270534"/>
            <a:chOff x="9520341" y="3925879"/>
            <a:chExt cx="1173867" cy="1181122"/>
          </a:xfrm>
          <a:solidFill>
            <a:schemeClr val="bg1"/>
          </a:solidFill>
        </p:grpSpPr>
        <p:sp>
          <p:nvSpPr>
            <p:cNvPr id="95" name="Rectangle 5">
              <a:extLst>
                <a:ext uri="{FF2B5EF4-FFF2-40B4-BE49-F238E27FC236}">
                  <a16:creationId xmlns:a16="http://schemas.microsoft.com/office/drawing/2014/main" id="{9274731F-3CB2-41AA-8548-D1F5A2F2CF6B}"/>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96" name="Rectangle 6">
              <a:extLst>
                <a:ext uri="{FF2B5EF4-FFF2-40B4-BE49-F238E27FC236}">
                  <a16:creationId xmlns:a16="http://schemas.microsoft.com/office/drawing/2014/main" id="{B7D4FD1B-6654-4085-8216-E7B76279B121}"/>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97" name="Rectangle 7">
              <a:extLst>
                <a:ext uri="{FF2B5EF4-FFF2-40B4-BE49-F238E27FC236}">
                  <a16:creationId xmlns:a16="http://schemas.microsoft.com/office/drawing/2014/main" id="{C7E0844D-3A59-4EAB-963D-771E38304F5D}"/>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98" name="Rectangle 8">
              <a:extLst>
                <a:ext uri="{FF2B5EF4-FFF2-40B4-BE49-F238E27FC236}">
                  <a16:creationId xmlns:a16="http://schemas.microsoft.com/office/drawing/2014/main" id="{48901EE0-8B8A-4AF3-84C8-10D00D9D399F}"/>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99" name="Oval 9">
              <a:extLst>
                <a:ext uri="{FF2B5EF4-FFF2-40B4-BE49-F238E27FC236}">
                  <a16:creationId xmlns:a16="http://schemas.microsoft.com/office/drawing/2014/main" id="{22E151E9-2490-43CD-B94B-D5D31C989634}"/>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100" name="Oval 10">
              <a:extLst>
                <a:ext uri="{FF2B5EF4-FFF2-40B4-BE49-F238E27FC236}">
                  <a16:creationId xmlns:a16="http://schemas.microsoft.com/office/drawing/2014/main" id="{AB9ACEE6-7A39-4C67-8139-A062FFA8E1AB}"/>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101" name="TextBox 100">
            <a:extLst>
              <a:ext uri="{FF2B5EF4-FFF2-40B4-BE49-F238E27FC236}">
                <a16:creationId xmlns:a16="http://schemas.microsoft.com/office/drawing/2014/main" id="{2C3C04DB-FDB7-45EE-B327-DC26B2493B26}"/>
              </a:ext>
            </a:extLst>
          </p:cNvPr>
          <p:cNvSpPr txBox="1"/>
          <p:nvPr/>
        </p:nvSpPr>
        <p:spPr>
          <a:xfrm>
            <a:off x="5843533" y="3992055"/>
            <a:ext cx="653847"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Invoke ERP Cloud Web service</a:t>
            </a:r>
          </a:p>
        </p:txBody>
      </p:sp>
      <p:pic>
        <p:nvPicPr>
          <p:cNvPr id="102" name="Picture 101">
            <a:extLst>
              <a:ext uri="{FF2B5EF4-FFF2-40B4-BE49-F238E27FC236}">
                <a16:creationId xmlns:a16="http://schemas.microsoft.com/office/drawing/2014/main" id="{514143A8-8E0A-40B0-980B-A52152DC55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740" y="3106884"/>
            <a:ext cx="1231906" cy="923930"/>
          </a:xfrm>
          <a:prstGeom prst="rect">
            <a:avLst/>
          </a:prstGeom>
        </p:spPr>
      </p:pic>
      <p:pic>
        <p:nvPicPr>
          <p:cNvPr id="103" name="Picture 10" descr="http://static1.squarespace.com/static/53e3c70ce4b00000fd13b376/t/540f5ce5e4b069785f25ec86/1410292965874/webcast_icon.png">
            <a:extLst>
              <a:ext uri="{FF2B5EF4-FFF2-40B4-BE49-F238E27FC236}">
                <a16:creationId xmlns:a16="http://schemas.microsoft.com/office/drawing/2014/main" id="{DFA32566-BDB1-4F40-8A33-348D53694229}"/>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6608" y="2621772"/>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4" name="Picture 103">
            <a:extLst>
              <a:ext uri="{FF2B5EF4-FFF2-40B4-BE49-F238E27FC236}">
                <a16:creationId xmlns:a16="http://schemas.microsoft.com/office/drawing/2014/main" id="{0E04B70A-13F6-414E-86C5-322D12F517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904" y="2806747"/>
            <a:ext cx="283708" cy="200072"/>
          </a:xfrm>
          <a:prstGeom prst="rect">
            <a:avLst/>
          </a:prstGeom>
        </p:spPr>
      </p:pic>
      <p:sp>
        <p:nvSpPr>
          <p:cNvPr id="105" name="TextBox 104">
            <a:extLst>
              <a:ext uri="{FF2B5EF4-FFF2-40B4-BE49-F238E27FC236}">
                <a16:creationId xmlns:a16="http://schemas.microsoft.com/office/drawing/2014/main" id="{6B269BD7-3B43-45FD-845B-1021F54EA2FF}"/>
              </a:ext>
            </a:extLst>
          </p:cNvPr>
          <p:cNvSpPr txBox="1"/>
          <p:nvPr/>
        </p:nvSpPr>
        <p:spPr>
          <a:xfrm>
            <a:off x="493138" y="2374637"/>
            <a:ext cx="1215927"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 (On Premise/Cloud)</a:t>
            </a:r>
          </a:p>
        </p:txBody>
      </p:sp>
      <p:grpSp>
        <p:nvGrpSpPr>
          <p:cNvPr id="106" name="Group 105">
            <a:extLst>
              <a:ext uri="{FF2B5EF4-FFF2-40B4-BE49-F238E27FC236}">
                <a16:creationId xmlns:a16="http://schemas.microsoft.com/office/drawing/2014/main" id="{A8A6861F-24A2-4AC3-8B94-926FE5D9C561}"/>
              </a:ext>
            </a:extLst>
          </p:cNvPr>
          <p:cNvGrpSpPr/>
          <p:nvPr/>
        </p:nvGrpSpPr>
        <p:grpSpPr>
          <a:xfrm>
            <a:off x="3726804" y="3474363"/>
            <a:ext cx="387909" cy="491664"/>
            <a:chOff x="7404414" y="3257458"/>
            <a:chExt cx="648463" cy="798976"/>
          </a:xfrm>
        </p:grpSpPr>
        <p:sp>
          <p:nvSpPr>
            <p:cNvPr id="107" name="Rectangle 106">
              <a:extLst>
                <a:ext uri="{FF2B5EF4-FFF2-40B4-BE49-F238E27FC236}">
                  <a16:creationId xmlns:a16="http://schemas.microsoft.com/office/drawing/2014/main" id="{36AFC626-A8F6-4CC5-958C-16E856AACAE7}"/>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08" name="Freeform 89">
              <a:extLst>
                <a:ext uri="{FF2B5EF4-FFF2-40B4-BE49-F238E27FC236}">
                  <a16:creationId xmlns:a16="http://schemas.microsoft.com/office/drawing/2014/main" id="{7A056E13-E3F1-4765-9F44-2ACA177FD515}"/>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109" name="Oval 9">
            <a:extLst>
              <a:ext uri="{FF2B5EF4-FFF2-40B4-BE49-F238E27FC236}">
                <a16:creationId xmlns:a16="http://schemas.microsoft.com/office/drawing/2014/main" id="{13B54C33-98F0-467F-8CCB-51DC9E39BF92}"/>
              </a:ext>
            </a:extLst>
          </p:cNvPr>
          <p:cNvSpPr>
            <a:spLocks noChangeArrowheads="1"/>
          </p:cNvSpPr>
          <p:nvPr/>
        </p:nvSpPr>
        <p:spPr bwMode="gray">
          <a:xfrm>
            <a:off x="3813548" y="3614719"/>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110" name="TextBox 109">
            <a:extLst>
              <a:ext uri="{FF2B5EF4-FFF2-40B4-BE49-F238E27FC236}">
                <a16:creationId xmlns:a16="http://schemas.microsoft.com/office/drawing/2014/main" id="{2F1C4636-1E9B-49F0-81FC-6A6BB95D6E42}"/>
              </a:ext>
            </a:extLst>
          </p:cNvPr>
          <p:cNvSpPr txBox="1"/>
          <p:nvPr/>
        </p:nvSpPr>
        <p:spPr>
          <a:xfrm>
            <a:off x="3640230" y="4044871"/>
            <a:ext cx="513183" cy="230832"/>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OIAC Adapter</a:t>
            </a:r>
          </a:p>
        </p:txBody>
      </p:sp>
      <p:cxnSp>
        <p:nvCxnSpPr>
          <p:cNvPr id="111" name="Straight Arrow Connector 110">
            <a:extLst>
              <a:ext uri="{FF2B5EF4-FFF2-40B4-BE49-F238E27FC236}">
                <a16:creationId xmlns:a16="http://schemas.microsoft.com/office/drawing/2014/main" id="{F3C7BEAD-D54B-47F6-B264-5D693404CDA6}"/>
              </a:ext>
            </a:extLst>
          </p:cNvPr>
          <p:cNvCxnSpPr/>
          <p:nvPr/>
        </p:nvCxnSpPr>
        <p:spPr>
          <a:xfrm flipH="1">
            <a:off x="4171004" y="3729012"/>
            <a:ext cx="187912" cy="974"/>
          </a:xfrm>
          <a:prstGeom prst="straightConnector1">
            <a:avLst/>
          </a:prstGeom>
          <a:noFill/>
          <a:ln w="19050" cap="flat" cmpd="sng" algn="ctr">
            <a:solidFill>
              <a:srgbClr val="00A1DE"/>
            </a:solidFill>
            <a:prstDash val="solid"/>
            <a:headEnd type="triangle"/>
            <a:tailEnd type="none"/>
          </a:ln>
          <a:effectLst/>
        </p:spPr>
      </p:cxnSp>
      <p:cxnSp>
        <p:nvCxnSpPr>
          <p:cNvPr id="112" name="Straight Arrow Connector 111">
            <a:extLst>
              <a:ext uri="{FF2B5EF4-FFF2-40B4-BE49-F238E27FC236}">
                <a16:creationId xmlns:a16="http://schemas.microsoft.com/office/drawing/2014/main" id="{F22452F8-6C6C-4B1F-8B52-E2619722CACF}"/>
              </a:ext>
            </a:extLst>
          </p:cNvPr>
          <p:cNvCxnSpPr/>
          <p:nvPr/>
        </p:nvCxnSpPr>
        <p:spPr>
          <a:xfrm flipV="1">
            <a:off x="3915725" y="3135377"/>
            <a:ext cx="0" cy="301003"/>
          </a:xfrm>
          <a:prstGeom prst="straightConnector1">
            <a:avLst/>
          </a:prstGeom>
          <a:noFill/>
          <a:ln w="38100" cap="flat" cmpd="sng" algn="ctr">
            <a:solidFill>
              <a:srgbClr val="00A1DE"/>
            </a:solidFill>
            <a:prstDash val="sysDot"/>
            <a:tailEnd type="triangle"/>
          </a:ln>
          <a:effectLst/>
        </p:spPr>
      </p:cxnSp>
      <p:cxnSp>
        <p:nvCxnSpPr>
          <p:cNvPr id="113" name="Straight Arrow Connector 112">
            <a:extLst>
              <a:ext uri="{FF2B5EF4-FFF2-40B4-BE49-F238E27FC236}">
                <a16:creationId xmlns:a16="http://schemas.microsoft.com/office/drawing/2014/main" id="{C9894548-6325-4D7E-A3DB-5ACD3E9D9468}"/>
              </a:ext>
            </a:extLst>
          </p:cNvPr>
          <p:cNvCxnSpPr/>
          <p:nvPr/>
        </p:nvCxnSpPr>
        <p:spPr>
          <a:xfrm flipV="1">
            <a:off x="6185249" y="3111352"/>
            <a:ext cx="0" cy="301003"/>
          </a:xfrm>
          <a:prstGeom prst="straightConnector1">
            <a:avLst/>
          </a:prstGeom>
          <a:noFill/>
          <a:ln w="38100" cap="flat" cmpd="sng" algn="ctr">
            <a:solidFill>
              <a:srgbClr val="00A1DE"/>
            </a:solidFill>
            <a:prstDash val="sysDot"/>
            <a:tailEnd type="triangle"/>
          </a:ln>
          <a:effectLst/>
        </p:spPr>
      </p:cxnSp>
      <p:sp>
        <p:nvSpPr>
          <p:cNvPr id="114" name="TextBox 113">
            <a:extLst>
              <a:ext uri="{FF2B5EF4-FFF2-40B4-BE49-F238E27FC236}">
                <a16:creationId xmlns:a16="http://schemas.microsoft.com/office/drawing/2014/main" id="{22C19F04-1884-4FC5-9D4D-1EDDA462539C}"/>
              </a:ext>
            </a:extLst>
          </p:cNvPr>
          <p:cNvSpPr txBox="1"/>
          <p:nvPr/>
        </p:nvSpPr>
        <p:spPr>
          <a:xfrm>
            <a:off x="9296140" y="2044483"/>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115" name="Cylinder 110">
            <a:extLst>
              <a:ext uri="{FF2B5EF4-FFF2-40B4-BE49-F238E27FC236}">
                <a16:creationId xmlns:a16="http://schemas.microsoft.com/office/drawing/2014/main" id="{268FD7AD-793C-4352-86EC-B2151AD83986}"/>
              </a:ext>
            </a:extLst>
          </p:cNvPr>
          <p:cNvSpPr/>
          <p:nvPr/>
        </p:nvSpPr>
        <p:spPr>
          <a:xfrm>
            <a:off x="4226752" y="2655738"/>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116" name="Freeform 701">
            <a:extLst>
              <a:ext uri="{FF2B5EF4-FFF2-40B4-BE49-F238E27FC236}">
                <a16:creationId xmlns:a16="http://schemas.microsoft.com/office/drawing/2014/main" id="{4BD73A39-AFE6-4D61-A29B-F460273421D1}"/>
              </a:ext>
            </a:extLst>
          </p:cNvPr>
          <p:cNvSpPr>
            <a:spLocks noChangeAspect="1" noEditPoints="1"/>
          </p:cNvSpPr>
          <p:nvPr/>
        </p:nvSpPr>
        <p:spPr bwMode="auto">
          <a:xfrm>
            <a:off x="5025722" y="2646900"/>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117" name="TextBox 116">
            <a:extLst>
              <a:ext uri="{FF2B5EF4-FFF2-40B4-BE49-F238E27FC236}">
                <a16:creationId xmlns:a16="http://schemas.microsoft.com/office/drawing/2014/main" id="{EB699418-F077-4A5D-8A1D-167FEDE972A9}"/>
              </a:ext>
            </a:extLst>
          </p:cNvPr>
          <p:cNvSpPr txBox="1"/>
          <p:nvPr/>
        </p:nvSpPr>
        <p:spPr>
          <a:xfrm>
            <a:off x="5483690" y="2670451"/>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118" name="Straight Arrow Connector 117">
            <a:extLst>
              <a:ext uri="{FF2B5EF4-FFF2-40B4-BE49-F238E27FC236}">
                <a16:creationId xmlns:a16="http://schemas.microsoft.com/office/drawing/2014/main" id="{F45B6887-F1B2-430B-BBB6-D0B18B7A917A}"/>
              </a:ext>
            </a:extLst>
          </p:cNvPr>
          <p:cNvCxnSpPr/>
          <p:nvPr/>
        </p:nvCxnSpPr>
        <p:spPr>
          <a:xfrm>
            <a:off x="4656868" y="2784923"/>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9" name="Rectangle 118">
            <a:extLst>
              <a:ext uri="{FF2B5EF4-FFF2-40B4-BE49-F238E27FC236}">
                <a16:creationId xmlns:a16="http://schemas.microsoft.com/office/drawing/2014/main" id="{F7DB1E01-7B34-4AA8-A545-82BB0B60F80B}"/>
              </a:ext>
            </a:extLst>
          </p:cNvPr>
          <p:cNvSpPr/>
          <p:nvPr/>
        </p:nvSpPr>
        <p:spPr bwMode="gray">
          <a:xfrm>
            <a:off x="8424978" y="2193899"/>
            <a:ext cx="2729850"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120" name="Group 119">
            <a:extLst>
              <a:ext uri="{FF2B5EF4-FFF2-40B4-BE49-F238E27FC236}">
                <a16:creationId xmlns:a16="http://schemas.microsoft.com/office/drawing/2014/main" id="{7D60044D-B995-4CD7-8321-7B0AAAA93C9F}"/>
              </a:ext>
            </a:extLst>
          </p:cNvPr>
          <p:cNvGrpSpPr/>
          <p:nvPr/>
        </p:nvGrpSpPr>
        <p:grpSpPr>
          <a:xfrm>
            <a:off x="7428112" y="3108633"/>
            <a:ext cx="778199" cy="392222"/>
            <a:chOff x="27789" y="2310329"/>
            <a:chExt cx="1115629" cy="570756"/>
          </a:xfrm>
          <a:solidFill>
            <a:sysClr val="window" lastClr="FFFFFF"/>
          </a:solidFill>
        </p:grpSpPr>
        <p:sp>
          <p:nvSpPr>
            <p:cNvPr id="121" name="Freeform 80">
              <a:extLst>
                <a:ext uri="{FF2B5EF4-FFF2-40B4-BE49-F238E27FC236}">
                  <a16:creationId xmlns:a16="http://schemas.microsoft.com/office/drawing/2014/main" id="{63D67585-2CA1-40D2-8A5C-212AF90BB4BA}"/>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122" name="Freeform 67">
              <a:extLst>
                <a:ext uri="{FF2B5EF4-FFF2-40B4-BE49-F238E27FC236}">
                  <a16:creationId xmlns:a16="http://schemas.microsoft.com/office/drawing/2014/main" id="{76C772EE-2675-4454-B2BF-F257BDB7D8FE}"/>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123" name="Freeform 67">
              <a:extLst>
                <a:ext uri="{FF2B5EF4-FFF2-40B4-BE49-F238E27FC236}">
                  <a16:creationId xmlns:a16="http://schemas.microsoft.com/office/drawing/2014/main" id="{5B88C5BE-0CF7-4220-80D6-E65C548B4F5D}"/>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124" name="Straight Arrow Connector 123">
            <a:extLst>
              <a:ext uri="{FF2B5EF4-FFF2-40B4-BE49-F238E27FC236}">
                <a16:creationId xmlns:a16="http://schemas.microsoft.com/office/drawing/2014/main" id="{0AF322AF-5A6E-41A1-9825-BB1AF826E291}"/>
              </a:ext>
            </a:extLst>
          </p:cNvPr>
          <p:cNvCxnSpPr/>
          <p:nvPr/>
        </p:nvCxnSpPr>
        <p:spPr>
          <a:xfrm flipV="1">
            <a:off x="6832731" y="3705541"/>
            <a:ext cx="522804" cy="218"/>
          </a:xfrm>
          <a:prstGeom prst="straightConnector1">
            <a:avLst/>
          </a:prstGeom>
          <a:noFill/>
          <a:ln w="38100" cap="flat" cmpd="sng" algn="ctr">
            <a:solidFill>
              <a:srgbClr val="313131"/>
            </a:solidFill>
            <a:prstDash val="solid"/>
            <a:headEnd type="triangle"/>
            <a:tailEnd type="none"/>
          </a:ln>
          <a:effectLst/>
        </p:spPr>
      </p:cxnSp>
      <p:cxnSp>
        <p:nvCxnSpPr>
          <p:cNvPr id="125" name="Straight Arrow Connector 124">
            <a:extLst>
              <a:ext uri="{FF2B5EF4-FFF2-40B4-BE49-F238E27FC236}">
                <a16:creationId xmlns:a16="http://schemas.microsoft.com/office/drawing/2014/main" id="{F444DC81-36E4-44D6-8248-993A1017A3DB}"/>
              </a:ext>
            </a:extLst>
          </p:cNvPr>
          <p:cNvCxnSpPr/>
          <p:nvPr/>
        </p:nvCxnSpPr>
        <p:spPr>
          <a:xfrm flipH="1">
            <a:off x="2043120" y="2901283"/>
            <a:ext cx="1204287" cy="1"/>
          </a:xfrm>
          <a:prstGeom prst="straightConnector1">
            <a:avLst/>
          </a:prstGeom>
          <a:noFill/>
          <a:ln w="38100" cap="flat" cmpd="sng" algn="ctr">
            <a:solidFill>
              <a:srgbClr val="313131"/>
            </a:solidFill>
            <a:prstDash val="solid"/>
            <a:headEnd type="triangle"/>
            <a:tailEnd type="none"/>
          </a:ln>
          <a:effectLst/>
        </p:spPr>
      </p:cxnSp>
      <p:cxnSp>
        <p:nvCxnSpPr>
          <p:cNvPr id="126" name="Straight Arrow Connector 125">
            <a:extLst>
              <a:ext uri="{FF2B5EF4-FFF2-40B4-BE49-F238E27FC236}">
                <a16:creationId xmlns:a16="http://schemas.microsoft.com/office/drawing/2014/main" id="{F446C2A1-8578-4A30-B479-C181D7997D28}"/>
              </a:ext>
            </a:extLst>
          </p:cNvPr>
          <p:cNvCxnSpPr/>
          <p:nvPr/>
        </p:nvCxnSpPr>
        <p:spPr>
          <a:xfrm>
            <a:off x="2043120" y="3680760"/>
            <a:ext cx="1181037" cy="4647"/>
          </a:xfrm>
          <a:prstGeom prst="straightConnector1">
            <a:avLst/>
          </a:prstGeom>
          <a:noFill/>
          <a:ln w="38100" cap="flat" cmpd="sng" algn="ctr">
            <a:solidFill>
              <a:srgbClr val="313131"/>
            </a:solidFill>
            <a:prstDash val="solid"/>
            <a:headEnd type="triangle"/>
            <a:tailEnd type="none"/>
          </a:ln>
          <a:effectLst/>
        </p:spPr>
      </p:cxnSp>
      <p:pic>
        <p:nvPicPr>
          <p:cNvPr id="127" name="Picture 126">
            <a:extLst>
              <a:ext uri="{FF2B5EF4-FFF2-40B4-BE49-F238E27FC236}">
                <a16:creationId xmlns:a16="http://schemas.microsoft.com/office/drawing/2014/main" id="{06372D32-D545-42A4-868A-CE37CE2FA914}"/>
              </a:ext>
            </a:extLst>
          </p:cNvPr>
          <p:cNvPicPr>
            <a:picLocks noChangeAspect="1"/>
          </p:cNvPicPr>
          <p:nvPr/>
        </p:nvPicPr>
        <p:blipFill>
          <a:blip r:embed="rId6"/>
          <a:stretch>
            <a:fillRect/>
          </a:stretch>
        </p:blipFill>
        <p:spPr>
          <a:xfrm>
            <a:off x="2380530" y="3050565"/>
            <a:ext cx="503568" cy="502485"/>
          </a:xfrm>
          <a:prstGeom prst="rect">
            <a:avLst/>
          </a:prstGeom>
        </p:spPr>
      </p:pic>
      <p:pic>
        <p:nvPicPr>
          <p:cNvPr id="128" name="Picture 127">
            <a:extLst>
              <a:ext uri="{FF2B5EF4-FFF2-40B4-BE49-F238E27FC236}">
                <a16:creationId xmlns:a16="http://schemas.microsoft.com/office/drawing/2014/main" id="{00AC6890-5D9F-40EE-9A4F-3359B6CDCFB1}"/>
              </a:ext>
            </a:extLst>
          </p:cNvPr>
          <p:cNvPicPr>
            <a:picLocks noChangeAspect="1"/>
          </p:cNvPicPr>
          <p:nvPr/>
        </p:nvPicPr>
        <p:blipFill>
          <a:blip r:embed="rId7"/>
          <a:stretch>
            <a:fillRect/>
          </a:stretch>
        </p:blipFill>
        <p:spPr>
          <a:xfrm>
            <a:off x="2490557" y="2519660"/>
            <a:ext cx="350062" cy="284348"/>
          </a:xfrm>
          <a:prstGeom prst="rect">
            <a:avLst/>
          </a:prstGeom>
        </p:spPr>
      </p:pic>
      <p:sp>
        <p:nvSpPr>
          <p:cNvPr id="129" name="TextBox 128">
            <a:extLst>
              <a:ext uri="{FF2B5EF4-FFF2-40B4-BE49-F238E27FC236}">
                <a16:creationId xmlns:a16="http://schemas.microsoft.com/office/drawing/2014/main" id="{E714CA73-4658-4728-94FE-D2607DA9FB0D}"/>
              </a:ext>
            </a:extLst>
          </p:cNvPr>
          <p:cNvSpPr txBox="1"/>
          <p:nvPr/>
        </p:nvSpPr>
        <p:spPr>
          <a:xfrm>
            <a:off x="1979770" y="2527346"/>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Web Services</a:t>
            </a:r>
          </a:p>
        </p:txBody>
      </p:sp>
      <p:sp>
        <p:nvSpPr>
          <p:cNvPr id="130" name="TextBox 129">
            <a:extLst>
              <a:ext uri="{FF2B5EF4-FFF2-40B4-BE49-F238E27FC236}">
                <a16:creationId xmlns:a16="http://schemas.microsoft.com/office/drawing/2014/main" id="{888FE267-36B0-4887-A7A0-9E352D873136}"/>
              </a:ext>
            </a:extLst>
          </p:cNvPr>
          <p:cNvSpPr txBox="1"/>
          <p:nvPr/>
        </p:nvSpPr>
        <p:spPr>
          <a:xfrm>
            <a:off x="8584307" y="2288912"/>
            <a:ext cx="2079204" cy="2206951"/>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Structural validation and custom data transformation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Meet near real-time integration requirements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Leverage common error handling  and reporting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Automated interface without any manual intervention</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Develop using OIC</a:t>
            </a:r>
          </a:p>
        </p:txBody>
      </p:sp>
      <p:sp>
        <p:nvSpPr>
          <p:cNvPr id="131" name="TextBox 130">
            <a:extLst>
              <a:ext uri="{FF2B5EF4-FFF2-40B4-BE49-F238E27FC236}">
                <a16:creationId xmlns:a16="http://schemas.microsoft.com/office/drawing/2014/main" id="{B7E32691-50AE-4A23-BE1B-03901F436F41}"/>
              </a:ext>
            </a:extLst>
          </p:cNvPr>
          <p:cNvSpPr txBox="1"/>
          <p:nvPr/>
        </p:nvSpPr>
        <p:spPr>
          <a:xfrm>
            <a:off x="469741" y="1038041"/>
            <a:ext cx="11031117" cy="276999"/>
          </a:xfrm>
          <a:prstGeom prst="rect">
            <a:avLst/>
          </a:prstGeom>
          <a:noFill/>
        </p:spPr>
        <p:txBody>
          <a:bodyPr wrap="square">
            <a:spAutoFit/>
          </a:bodyPr>
          <a:lstStyle/>
          <a:p>
            <a:r>
              <a:rPr lang="en-US" sz="1200" kern="0"/>
              <a:t>The Inbound Web Service allows an external system to call Oracle Cloud published Web Service .</a:t>
            </a:r>
          </a:p>
        </p:txBody>
      </p:sp>
    </p:spTree>
    <p:extLst>
      <p:ext uri="{BB962C8B-B14F-4D97-AF65-F5344CB8AC3E}">
        <p14:creationId xmlns:p14="http://schemas.microsoft.com/office/powerpoint/2010/main" val="3092293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3 – Web Service Based Integration with Middleware</a:t>
            </a:r>
          </a:p>
        </p:txBody>
      </p:sp>
      <p:sp>
        <p:nvSpPr>
          <p:cNvPr id="66" name="Freeform 30">
            <a:extLst>
              <a:ext uri="{FF2B5EF4-FFF2-40B4-BE49-F238E27FC236}">
                <a16:creationId xmlns:a16="http://schemas.microsoft.com/office/drawing/2014/main" id="{D5FF4CCC-1B90-40E2-BCD0-1F0E4F9B48B1}"/>
              </a:ext>
            </a:extLst>
          </p:cNvPr>
          <p:cNvSpPr>
            <a:spLocks noChangeAspect="1" noEditPoints="1"/>
          </p:cNvSpPr>
          <p:nvPr/>
        </p:nvSpPr>
        <p:spPr bwMode="auto">
          <a:xfrm>
            <a:off x="1641911" y="1572282"/>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67" name="Straight Connector 66">
            <a:extLst>
              <a:ext uri="{FF2B5EF4-FFF2-40B4-BE49-F238E27FC236}">
                <a16:creationId xmlns:a16="http://schemas.microsoft.com/office/drawing/2014/main" id="{5E7A00EB-6D18-4BE0-8F6F-9543ABB4C464}"/>
              </a:ext>
            </a:extLst>
          </p:cNvPr>
          <p:cNvCxnSpPr/>
          <p:nvPr/>
        </p:nvCxnSpPr>
        <p:spPr>
          <a:xfrm flipV="1">
            <a:off x="8415657" y="2587750"/>
            <a:ext cx="835410" cy="342900"/>
          </a:xfrm>
          <a:prstGeom prst="line">
            <a:avLst/>
          </a:prstGeom>
          <a:noFill/>
          <a:ln w="6350" cap="flat" cmpd="sng" algn="ctr">
            <a:solidFill>
              <a:sysClr val="window" lastClr="FFFFFF"/>
            </a:solidFill>
            <a:prstDash val="solid"/>
            <a:miter lim="800000"/>
          </a:ln>
          <a:effectLst/>
        </p:spPr>
      </p:cxnSp>
      <p:cxnSp>
        <p:nvCxnSpPr>
          <p:cNvPr id="68" name="Straight Connector 67">
            <a:extLst>
              <a:ext uri="{FF2B5EF4-FFF2-40B4-BE49-F238E27FC236}">
                <a16:creationId xmlns:a16="http://schemas.microsoft.com/office/drawing/2014/main" id="{DF3B2B1D-92D8-4797-96E6-0ABD77D10EEA}"/>
              </a:ext>
            </a:extLst>
          </p:cNvPr>
          <p:cNvCxnSpPr/>
          <p:nvPr/>
        </p:nvCxnSpPr>
        <p:spPr>
          <a:xfrm flipV="1">
            <a:off x="9245457" y="1890080"/>
            <a:ext cx="835410" cy="342900"/>
          </a:xfrm>
          <a:prstGeom prst="line">
            <a:avLst/>
          </a:prstGeom>
          <a:noFill/>
          <a:ln w="6350" cap="flat" cmpd="sng" algn="ctr">
            <a:solidFill>
              <a:sysClr val="window" lastClr="FFFFFF"/>
            </a:solidFill>
            <a:prstDash val="solid"/>
            <a:miter lim="800000"/>
          </a:ln>
          <a:effectLst/>
        </p:spPr>
      </p:cxnSp>
      <p:sp>
        <p:nvSpPr>
          <p:cNvPr id="69" name="Rectangle 68">
            <a:extLst>
              <a:ext uri="{FF2B5EF4-FFF2-40B4-BE49-F238E27FC236}">
                <a16:creationId xmlns:a16="http://schemas.microsoft.com/office/drawing/2014/main" id="{95F39099-449A-460B-B88E-67AA657E157A}"/>
              </a:ext>
            </a:extLst>
          </p:cNvPr>
          <p:cNvSpPr/>
          <p:nvPr/>
        </p:nvSpPr>
        <p:spPr bwMode="gray">
          <a:xfrm>
            <a:off x="929266" y="1856371"/>
            <a:ext cx="2893455" cy="144868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Create extraction logic and invoke Web Service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Maintain a log of information sent in </a:t>
            </a:r>
            <a:r>
              <a:rPr lang="en-US" sz="1100" kern="0" dirty="0">
                <a:cs typeface="Arial" panose="020B0604020202020204" pitchFamily="34" charset="0"/>
              </a:rPr>
              <a:t>each </a:t>
            </a:r>
            <a:r>
              <a:rPr kumimoji="0" lang="en-US" sz="1100" b="0" i="0" u="none" strike="noStrike" kern="0" cap="none" spc="0" normalizeH="0" baseline="0" noProof="0" dirty="0">
                <a:ln>
                  <a:noFill/>
                </a:ln>
                <a:effectLst/>
                <a:uLnTx/>
                <a:uFillTx/>
                <a:cs typeface="Arial" panose="020B0604020202020204" pitchFamily="34" charset="0"/>
              </a:rPr>
              <a:t>run</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Process Response from Cloud</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0" name="Rectangle 69">
            <a:extLst>
              <a:ext uri="{FF2B5EF4-FFF2-40B4-BE49-F238E27FC236}">
                <a16:creationId xmlns:a16="http://schemas.microsoft.com/office/drawing/2014/main" id="{F7C338EE-F077-4239-A8C3-FF60E18A06A8}"/>
              </a:ext>
            </a:extLst>
          </p:cNvPr>
          <p:cNvSpPr/>
          <p:nvPr/>
        </p:nvSpPr>
        <p:spPr bwMode="gray">
          <a:xfrm>
            <a:off x="7780969" y="1856080"/>
            <a:ext cx="3681940" cy="1448688"/>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Provide Web Service details and list purge, re-process capabilities by entity</a:t>
            </a:r>
          </a:p>
          <a:p>
            <a:pPr marL="179935" lvl="0" indent="-179935" defTabSz="959653">
              <a:lnSpc>
                <a:spcPct val="106000"/>
              </a:lnSpc>
              <a:buFont typeface="Wingdings" panose="05000000000000000000" pitchFamily="2" charset="2"/>
              <a:buChar char="ü"/>
              <a:defRPr/>
            </a:pPr>
            <a:r>
              <a:rPr lang="en-US" sz="1100" kern="0" dirty="0"/>
              <a:t>Create BI reports that can be used for data transformation, validation and to provide load status</a:t>
            </a:r>
          </a:p>
          <a:p>
            <a:pPr marL="179935" lvl="0" indent="-179935" defTabSz="959653">
              <a:lnSpc>
                <a:spcPct val="106000"/>
              </a:lnSpc>
              <a:buFont typeface="Wingdings" panose="05000000000000000000" pitchFamily="2" charset="2"/>
              <a:buChar char="ü"/>
              <a:defRPr/>
            </a:pPr>
            <a:r>
              <a:rPr lang="en-US" sz="1100" kern="0" dirty="0"/>
              <a:t>Configure security for ESS job, Web Services and service account</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1" name="Rectangle 70">
            <a:extLst>
              <a:ext uri="{FF2B5EF4-FFF2-40B4-BE49-F238E27FC236}">
                <a16:creationId xmlns:a16="http://schemas.microsoft.com/office/drawing/2014/main" id="{0F2464F3-EFBE-43EF-AA8E-6807A7F44E57}"/>
              </a:ext>
            </a:extLst>
          </p:cNvPr>
          <p:cNvSpPr/>
          <p:nvPr/>
        </p:nvSpPr>
        <p:spPr bwMode="gray">
          <a:xfrm>
            <a:off x="3957214" y="1856080"/>
            <a:ext cx="3689262" cy="1448688"/>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Transform payload  to match Oracle SOAP/REST Web Service Payload in OIC</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Invoke Standard Oracle SOAP/REST Web Service to Load data into ERP Cloud</a:t>
            </a:r>
          </a:p>
        </p:txBody>
      </p:sp>
      <p:sp>
        <p:nvSpPr>
          <p:cNvPr id="72" name="Rectangle 71">
            <a:extLst>
              <a:ext uri="{FF2B5EF4-FFF2-40B4-BE49-F238E27FC236}">
                <a16:creationId xmlns:a16="http://schemas.microsoft.com/office/drawing/2014/main" id="{494C9C39-463F-4138-BC62-2C297C3CED53}"/>
              </a:ext>
            </a:extLst>
          </p:cNvPr>
          <p:cNvSpPr/>
          <p:nvPr/>
        </p:nvSpPr>
        <p:spPr bwMode="gray">
          <a:xfrm>
            <a:off x="929266" y="3427294"/>
            <a:ext cx="2893456" cy="1357787"/>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Handle – SaaS server down times</a:t>
            </a:r>
          </a:p>
          <a:p>
            <a:pPr marL="179935" lvl="0" indent="-179935" defTabSz="959653">
              <a:lnSpc>
                <a:spcPct val="106000"/>
              </a:lnSpc>
              <a:buFont typeface="Wingdings" panose="05000000000000000000" pitchFamily="2" charset="2"/>
              <a:buChar char="ü"/>
              <a:defRPr/>
            </a:pPr>
            <a:r>
              <a:rPr lang="en-US" sz="1100" kern="0" dirty="0"/>
              <a:t>Resend data for reprocessing after errors due to downtimes and data load failures</a:t>
            </a:r>
          </a:p>
          <a:p>
            <a:pPr marL="179935" lvl="0" indent="-179935" defTabSz="959653">
              <a:lnSpc>
                <a:spcPct val="106000"/>
              </a:lnSpc>
              <a:buFont typeface="Wingdings" panose="05000000000000000000" pitchFamily="2" charset="2"/>
              <a:buChar char="ü"/>
              <a:defRPr/>
            </a:pPr>
            <a:r>
              <a:rPr lang="en-US" sz="1100" kern="0" dirty="0"/>
              <a:t>Consume Oracle BI reports to identify status/errors of an integration run</a:t>
            </a:r>
          </a:p>
        </p:txBody>
      </p:sp>
      <p:sp>
        <p:nvSpPr>
          <p:cNvPr id="73" name="Rectangle 72">
            <a:extLst>
              <a:ext uri="{FF2B5EF4-FFF2-40B4-BE49-F238E27FC236}">
                <a16:creationId xmlns:a16="http://schemas.microsoft.com/office/drawing/2014/main" id="{FC9A0214-1964-4783-8536-48A0CED648B7}"/>
              </a:ext>
            </a:extLst>
          </p:cNvPr>
          <p:cNvSpPr/>
          <p:nvPr/>
        </p:nvSpPr>
        <p:spPr bwMode="gray">
          <a:xfrm>
            <a:off x="7780969" y="3423941"/>
            <a:ext cx="3681940" cy="1357785"/>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Configure notifications on ESS jobs for on error and success scenarios</a:t>
            </a:r>
          </a:p>
          <a:p>
            <a:pPr marL="179935" lvl="0" indent="-179935" defTabSz="959653">
              <a:lnSpc>
                <a:spcPct val="106000"/>
              </a:lnSpc>
              <a:buFont typeface="Wingdings" panose="05000000000000000000" pitchFamily="2" charset="2"/>
              <a:buChar char="ü"/>
              <a:defRPr/>
            </a:pPr>
            <a:r>
              <a:rPr lang="en-US" sz="1100" kern="0" dirty="0"/>
              <a:t>Manual steps:</a:t>
            </a:r>
          </a:p>
          <a:p>
            <a:pPr marL="637070" lvl="1" indent="-179935" defTabSz="959653">
              <a:lnSpc>
                <a:spcPct val="106000"/>
              </a:lnSpc>
              <a:buFont typeface="Wingdings" panose="05000000000000000000" pitchFamily="2" charset="2"/>
              <a:buChar char="§"/>
              <a:defRPr/>
            </a:pPr>
            <a:r>
              <a:rPr lang="en-US" sz="1100" kern="0" dirty="0"/>
              <a:t>Correct data using Spreadsheet</a:t>
            </a:r>
          </a:p>
          <a:p>
            <a:pPr marL="637070" lvl="1" indent="-179935" defTabSz="959653">
              <a:lnSpc>
                <a:spcPct val="106000"/>
              </a:lnSpc>
              <a:buFont typeface="Wingdings" panose="05000000000000000000" pitchFamily="2" charset="2"/>
              <a:buChar char="§"/>
              <a:defRPr/>
            </a:pPr>
            <a:r>
              <a:rPr lang="en-US" sz="1100" kern="0" dirty="0"/>
              <a:t>Purge interface tables</a:t>
            </a:r>
          </a:p>
          <a:p>
            <a:pPr marL="637070" lvl="1" indent="-179935" defTabSz="959653">
              <a:lnSpc>
                <a:spcPct val="106000"/>
              </a:lnSpc>
              <a:buFont typeface="Wingdings" panose="05000000000000000000" pitchFamily="2" charset="2"/>
              <a:buChar char="§"/>
              <a:defRPr/>
            </a:pPr>
            <a:r>
              <a:rPr lang="en-US" sz="1100" kern="0" dirty="0"/>
              <a:t>Correct errored transactions online</a:t>
            </a:r>
          </a:p>
        </p:txBody>
      </p:sp>
      <p:sp>
        <p:nvSpPr>
          <p:cNvPr id="74" name="Rectangle 73">
            <a:extLst>
              <a:ext uri="{FF2B5EF4-FFF2-40B4-BE49-F238E27FC236}">
                <a16:creationId xmlns:a16="http://schemas.microsoft.com/office/drawing/2014/main" id="{E18A8756-BF40-49BD-88E6-B2E35B6A519A}"/>
              </a:ext>
            </a:extLst>
          </p:cNvPr>
          <p:cNvSpPr/>
          <p:nvPr/>
        </p:nvSpPr>
        <p:spPr bwMode="gray">
          <a:xfrm>
            <a:off x="3957214" y="3427294"/>
            <a:ext cx="3689262" cy="1357786"/>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Handle –Source </a:t>
            </a:r>
            <a:r>
              <a:rPr lang="en-US" sz="1100" kern="0" dirty="0">
                <a:cs typeface="Arial" panose="020B0604020202020204" pitchFamily="34" charset="0"/>
              </a:rPr>
              <a:t>system and Oracle </a:t>
            </a:r>
            <a:r>
              <a:rPr kumimoji="0" lang="en-US" sz="1100" b="0" i="0" u="none" strike="noStrike" kern="0" cap="none" spc="0" normalizeH="0" baseline="0" noProof="0" dirty="0">
                <a:ln>
                  <a:noFill/>
                </a:ln>
                <a:effectLst/>
                <a:uLnTx/>
                <a:uFillTx/>
                <a:cs typeface="Arial" panose="020B0604020202020204" pitchFamily="34" charset="0"/>
              </a:rPr>
              <a:t>Web Service/Cloud downtime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Handle Standard web service Faults</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View process status and errors</a:t>
            </a:r>
          </a:p>
        </p:txBody>
      </p:sp>
      <p:sp>
        <p:nvSpPr>
          <p:cNvPr id="75" name="Rectangle 74">
            <a:extLst>
              <a:ext uri="{FF2B5EF4-FFF2-40B4-BE49-F238E27FC236}">
                <a16:creationId xmlns:a16="http://schemas.microsoft.com/office/drawing/2014/main" id="{46379055-368B-48F2-BE5B-3502469B4400}"/>
              </a:ext>
            </a:extLst>
          </p:cNvPr>
          <p:cNvSpPr/>
          <p:nvPr/>
        </p:nvSpPr>
        <p:spPr bwMode="gray">
          <a:xfrm>
            <a:off x="929266" y="1523531"/>
            <a:ext cx="2893455" cy="26538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76" name="Rectangle 75">
            <a:extLst>
              <a:ext uri="{FF2B5EF4-FFF2-40B4-BE49-F238E27FC236}">
                <a16:creationId xmlns:a16="http://schemas.microsoft.com/office/drawing/2014/main" id="{9C84BB0F-1623-4198-859D-A4C67FB33B80}"/>
              </a:ext>
            </a:extLst>
          </p:cNvPr>
          <p:cNvSpPr/>
          <p:nvPr/>
        </p:nvSpPr>
        <p:spPr bwMode="gray">
          <a:xfrm>
            <a:off x="7766454" y="1536249"/>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p>
        </p:txBody>
      </p:sp>
      <p:sp>
        <p:nvSpPr>
          <p:cNvPr id="77" name="Rectangle 76">
            <a:extLst>
              <a:ext uri="{FF2B5EF4-FFF2-40B4-BE49-F238E27FC236}">
                <a16:creationId xmlns:a16="http://schemas.microsoft.com/office/drawing/2014/main" id="{228A36C7-78C2-499A-AB5C-9760F4E48604}"/>
              </a:ext>
            </a:extLst>
          </p:cNvPr>
          <p:cNvSpPr/>
          <p:nvPr/>
        </p:nvSpPr>
        <p:spPr bwMode="gray">
          <a:xfrm>
            <a:off x="3940933" y="1532024"/>
            <a:ext cx="3672061"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78" name="Rectangle 77">
            <a:extLst>
              <a:ext uri="{FF2B5EF4-FFF2-40B4-BE49-F238E27FC236}">
                <a16:creationId xmlns:a16="http://schemas.microsoft.com/office/drawing/2014/main" id="{93FAD93E-1708-44EA-BA76-75F998A2C523}"/>
              </a:ext>
            </a:extLst>
          </p:cNvPr>
          <p:cNvSpPr/>
          <p:nvPr/>
        </p:nvSpPr>
        <p:spPr bwMode="gray">
          <a:xfrm>
            <a:off x="476339" y="1856080"/>
            <a:ext cx="318423" cy="1448980"/>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Process</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79" name="Rectangle 78">
            <a:extLst>
              <a:ext uri="{FF2B5EF4-FFF2-40B4-BE49-F238E27FC236}">
                <a16:creationId xmlns:a16="http://schemas.microsoft.com/office/drawing/2014/main" id="{82935C3F-92AC-4C8B-B780-F3636B7CD706}"/>
              </a:ext>
            </a:extLst>
          </p:cNvPr>
          <p:cNvSpPr/>
          <p:nvPr/>
        </p:nvSpPr>
        <p:spPr bwMode="gray">
          <a:xfrm>
            <a:off x="469901" y="3429816"/>
            <a:ext cx="324861" cy="1323592"/>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sp>
        <p:nvSpPr>
          <p:cNvPr id="80" name="Rectangle 79">
            <a:extLst>
              <a:ext uri="{FF2B5EF4-FFF2-40B4-BE49-F238E27FC236}">
                <a16:creationId xmlns:a16="http://schemas.microsoft.com/office/drawing/2014/main" id="{B9AF7EAF-6908-403A-8892-799FA9FD5C06}"/>
              </a:ext>
            </a:extLst>
          </p:cNvPr>
          <p:cNvSpPr/>
          <p:nvPr/>
        </p:nvSpPr>
        <p:spPr bwMode="gray">
          <a:xfrm>
            <a:off x="478786" y="4975146"/>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82" name="Rectangle 81">
            <a:extLst>
              <a:ext uri="{FF2B5EF4-FFF2-40B4-BE49-F238E27FC236}">
                <a16:creationId xmlns:a16="http://schemas.microsoft.com/office/drawing/2014/main" id="{D2D5653E-E340-482F-B614-A446F5640F7E}"/>
              </a:ext>
            </a:extLst>
          </p:cNvPr>
          <p:cNvSpPr/>
          <p:nvPr/>
        </p:nvSpPr>
        <p:spPr bwMode="gray">
          <a:xfrm>
            <a:off x="1929392" y="4975145"/>
            <a:ext cx="9533517"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dirty="0"/>
              <a:t>Employee Assignment information from HR</a:t>
            </a:r>
          </a:p>
        </p:txBody>
      </p:sp>
      <p:cxnSp>
        <p:nvCxnSpPr>
          <p:cNvPr id="21" name="Straight Connector 20">
            <a:extLst>
              <a:ext uri="{FF2B5EF4-FFF2-40B4-BE49-F238E27FC236}">
                <a16:creationId xmlns:a16="http://schemas.microsoft.com/office/drawing/2014/main" id="{F4E66080-114E-414C-B8CA-1D5E9880DB4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B22E5CB-6712-41A5-A643-8DF042ACC1B7}"/>
              </a:ext>
            </a:extLst>
          </p:cNvPr>
          <p:cNvSpPr txBox="1"/>
          <p:nvPr/>
        </p:nvSpPr>
        <p:spPr>
          <a:xfrm>
            <a:off x="476338" y="907668"/>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147376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260325"/>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8" name="TextBox 7">
            <a:extLst>
              <a:ext uri="{FF2B5EF4-FFF2-40B4-BE49-F238E27FC236}">
                <a16:creationId xmlns:a16="http://schemas.microsoft.com/office/drawing/2014/main" id="{4E899C67-DFE6-4BE9-99B1-4A670CA03ABA}"/>
              </a:ext>
            </a:extLst>
          </p:cNvPr>
          <p:cNvSpPr txBox="1"/>
          <p:nvPr/>
        </p:nvSpPr>
        <p:spPr bwMode="gray">
          <a:xfrm>
            <a:off x="6085831" y="713776"/>
            <a:ext cx="5697300" cy="5539978"/>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marR="0" lvl="0" indent="0" algn="l" defTabSz="1217613" rtl="0" eaLnBrk="0" fontAlgn="base" latinLnBrk="0" hangingPunct="0">
              <a:lnSpc>
                <a:spcPct val="100000"/>
              </a:lnSpc>
              <a:spcBef>
                <a:spcPts val="600"/>
              </a:spcBef>
              <a:spcAft>
                <a:spcPct val="0"/>
              </a:spcAft>
              <a:buClrTx/>
              <a:buSzPct val="100000"/>
              <a:buFont typeface="+mj-lt"/>
              <a:buNone/>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Agenda</a:t>
            </a:r>
          </a:p>
          <a:p>
            <a:pPr marL="0" marR="0" lvl="0" indent="0" algn="l" defTabSz="1217613" rtl="0" eaLnBrk="0" fontAlgn="base" latinLnBrk="0" hangingPunct="0">
              <a:lnSpc>
                <a:spcPct val="100000"/>
              </a:lnSpc>
              <a:spcBef>
                <a:spcPts val="600"/>
              </a:spcBef>
              <a:spcAft>
                <a:spcPct val="0"/>
              </a:spcAft>
              <a:buClrTx/>
              <a:buSzPct val="100000"/>
              <a:buFont typeface="+mj-lt"/>
              <a:buNone/>
              <a:tabLst/>
              <a:defRPr/>
            </a:pPr>
            <a:endParaRPr lang="en-US" b="1">
              <a:solidFill>
                <a:srgbClr val="FFCD00"/>
              </a:solidFill>
              <a:latin typeface="Verdana"/>
            </a:endParaRPr>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noProof="0"/>
              <a:t>Objectives</a:t>
            </a:r>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baseline="0">
                <a:ln>
                  <a:noFill/>
                </a:ln>
                <a:effectLst/>
              </a:rPr>
              <a:t>Common Terminologies</a:t>
            </a:r>
            <a:endParaRPr lang="en-US" sz="1200" b="1"/>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a:effectLst/>
              </a:rPr>
              <a:t>Integrated Future State Architecture</a:t>
            </a:r>
            <a:endParaRPr lang="en-US" sz="1200" b="1"/>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a:effectLst/>
              </a:rPr>
              <a:t>Integration Mechanism and Common Patterns</a:t>
            </a:r>
            <a:endParaRPr lang="en-US" sz="1200" b="1"/>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a:effectLst/>
              </a:rPr>
              <a:t>Integration Mechanisms Selection Matrix</a:t>
            </a:r>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a:t>Existing MuleSoft Interfaces</a:t>
            </a:r>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baseline="0">
                <a:ln>
                  <a:noFill/>
                </a:ln>
                <a:effectLst/>
              </a:rPr>
              <a:t>Logging and Error Management</a:t>
            </a:r>
            <a:endParaRPr lang="en-US" sz="1200" b="1" baseline="0">
              <a:ln>
                <a:noFill/>
              </a:ln>
            </a:endParaRPr>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a:effectLst/>
              </a:rPr>
              <a:t>Security Considerations</a:t>
            </a:r>
            <a:endParaRPr lang="en-US" sz="1200" b="1"/>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baseline="0">
                <a:ln>
                  <a:noFill/>
                </a:ln>
                <a:effectLst/>
              </a:rPr>
              <a:t>Roles and Responsibilities</a:t>
            </a:r>
            <a:endParaRPr lang="en-US" sz="1200" b="1"/>
          </a:p>
          <a:p>
            <a:pPr marL="342900" marR="0" lvl="0" indent="-342900" algn="l" defTabSz="1217613" rtl="0" eaLnBrk="0" fontAlgn="base" latinLnBrk="0" hangingPunct="0">
              <a:lnSpc>
                <a:spcPct val="200000"/>
              </a:lnSpc>
              <a:spcBef>
                <a:spcPts val="600"/>
              </a:spcBef>
              <a:spcAft>
                <a:spcPct val="0"/>
              </a:spcAft>
              <a:buClrTx/>
              <a:buSzPct val="100000"/>
              <a:buFont typeface="Wingdings" panose="05000000000000000000" pitchFamily="2" charset="2"/>
              <a:buChar char="v"/>
              <a:tabLst/>
              <a:defRPr/>
            </a:pPr>
            <a:r>
              <a:rPr lang="en-US" sz="1200" b="1" i="0" u="none" strike="noStrike" kern="1200" baseline="0">
                <a:ln>
                  <a:noFill/>
                </a:ln>
                <a:effectLst/>
              </a:rPr>
              <a:t>Appendix</a:t>
            </a:r>
            <a:endParaRPr lang="en-US" sz="1200" b="1" i="0" u="none" strike="noStrike">
              <a:effectLst/>
            </a:endParaRPr>
          </a:p>
          <a:p>
            <a:pPr marL="342900" marR="0" lvl="0" indent="-342900" algn="l" defTabSz="1217613" rtl="0" eaLnBrk="0" fontAlgn="base" latinLnBrk="0" hangingPunct="0">
              <a:lnSpc>
                <a:spcPct val="100000"/>
              </a:lnSpc>
              <a:spcBef>
                <a:spcPts val="600"/>
              </a:spcBef>
              <a:spcAft>
                <a:spcPct val="0"/>
              </a:spcAft>
              <a:buClrTx/>
              <a:buSzPct val="100000"/>
              <a:buFont typeface="Wingdings" panose="05000000000000000000" pitchFamily="2" charset="2"/>
              <a:buChar char="v"/>
              <a:tabLst/>
              <a:defRPr/>
            </a:pPr>
            <a:endParaRPr kumimoji="0" lang="en-US" sz="2000" b="1" i="0" u="none" strike="noStrike" kern="0" cap="none" spc="0" normalizeH="0" baseline="0" noProof="0">
              <a:ln>
                <a:noFill/>
              </a:ln>
              <a:solidFill>
                <a:srgbClr val="FFCD00"/>
              </a:solidFill>
              <a:effectLst/>
              <a:uLnTx/>
              <a:uFillTx/>
              <a:latin typeface="Verdana"/>
              <a:ea typeface="+mn-ea"/>
              <a:cs typeface="+mn-cs"/>
            </a:endParaRPr>
          </a:p>
        </p:txBody>
      </p:sp>
    </p:spTree>
    <p:extLst>
      <p:ext uri="{BB962C8B-B14F-4D97-AF65-F5344CB8AC3E}">
        <p14:creationId xmlns:p14="http://schemas.microsoft.com/office/powerpoint/2010/main" val="150379243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4 – Real Time Event Based Integration </a:t>
            </a:r>
          </a:p>
        </p:txBody>
      </p:sp>
      <p:sp>
        <p:nvSpPr>
          <p:cNvPr id="5" name="Rectangle 4">
            <a:extLst>
              <a:ext uri="{FF2B5EF4-FFF2-40B4-BE49-F238E27FC236}">
                <a16:creationId xmlns:a16="http://schemas.microsoft.com/office/drawing/2014/main" id="{9F147992-BB71-4CA0-9DD4-6920717C653D}"/>
              </a:ext>
            </a:extLst>
          </p:cNvPr>
          <p:cNvSpPr/>
          <p:nvPr/>
        </p:nvSpPr>
        <p:spPr bwMode="gray">
          <a:xfrm>
            <a:off x="7434012" y="2187633"/>
            <a:ext cx="768721" cy="2380799"/>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6" name="Straight Arrow Connector 5">
            <a:extLst>
              <a:ext uri="{FF2B5EF4-FFF2-40B4-BE49-F238E27FC236}">
                <a16:creationId xmlns:a16="http://schemas.microsoft.com/office/drawing/2014/main" id="{55413F17-9360-44FB-98B9-EBCEB1277F9D}"/>
              </a:ext>
            </a:extLst>
          </p:cNvPr>
          <p:cNvCxnSpPr>
            <a:cxnSpLocks/>
          </p:cNvCxnSpPr>
          <p:nvPr/>
        </p:nvCxnSpPr>
        <p:spPr>
          <a:xfrm flipH="1">
            <a:off x="6740857" y="2886503"/>
            <a:ext cx="641747" cy="0"/>
          </a:xfrm>
          <a:prstGeom prst="straightConnector1">
            <a:avLst/>
          </a:prstGeom>
          <a:noFill/>
          <a:ln w="38100" cap="flat" cmpd="sng" algn="ctr">
            <a:solidFill>
              <a:srgbClr val="313131"/>
            </a:solidFill>
            <a:prstDash val="solid"/>
            <a:headEnd type="triangle"/>
            <a:tailEnd type="none"/>
          </a:ln>
          <a:effectLst/>
        </p:spPr>
      </p:cxnSp>
      <p:sp>
        <p:nvSpPr>
          <p:cNvPr id="7" name="TextBox 6">
            <a:extLst>
              <a:ext uri="{FF2B5EF4-FFF2-40B4-BE49-F238E27FC236}">
                <a16:creationId xmlns:a16="http://schemas.microsoft.com/office/drawing/2014/main" id="{9CCCA036-265E-47DA-A6AC-2519B8F7D3E2}"/>
              </a:ext>
            </a:extLst>
          </p:cNvPr>
          <p:cNvSpPr txBox="1"/>
          <p:nvPr/>
        </p:nvSpPr>
        <p:spPr>
          <a:xfrm>
            <a:off x="7310397" y="2005051"/>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8" name="TextBox 7">
            <a:extLst>
              <a:ext uri="{FF2B5EF4-FFF2-40B4-BE49-F238E27FC236}">
                <a16:creationId xmlns:a16="http://schemas.microsoft.com/office/drawing/2014/main" id="{C6BD4D00-7785-4BDE-98AF-0272EF71F4F5}"/>
              </a:ext>
            </a:extLst>
          </p:cNvPr>
          <p:cNvSpPr txBox="1"/>
          <p:nvPr/>
        </p:nvSpPr>
        <p:spPr>
          <a:xfrm>
            <a:off x="4166296" y="3926697"/>
            <a:ext cx="51318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Get Additional Details</a:t>
            </a:r>
          </a:p>
        </p:txBody>
      </p:sp>
      <p:sp>
        <p:nvSpPr>
          <p:cNvPr id="9" name="TextBox 8">
            <a:extLst>
              <a:ext uri="{FF2B5EF4-FFF2-40B4-BE49-F238E27FC236}">
                <a16:creationId xmlns:a16="http://schemas.microsoft.com/office/drawing/2014/main" id="{906626FE-E8B6-4279-8B7A-E69F5687ADA7}"/>
              </a:ext>
            </a:extLst>
          </p:cNvPr>
          <p:cNvSpPr txBox="1"/>
          <p:nvPr/>
        </p:nvSpPr>
        <p:spPr>
          <a:xfrm>
            <a:off x="6776029" y="2996403"/>
            <a:ext cx="573899" cy="346249"/>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Standard Web Services</a:t>
            </a:r>
          </a:p>
        </p:txBody>
      </p:sp>
      <p:sp>
        <p:nvSpPr>
          <p:cNvPr id="11" name="Rectangle 10">
            <a:extLst>
              <a:ext uri="{FF2B5EF4-FFF2-40B4-BE49-F238E27FC236}">
                <a16:creationId xmlns:a16="http://schemas.microsoft.com/office/drawing/2014/main" id="{49F152C6-5957-4DE4-8A89-915E01AF8420}"/>
              </a:ext>
            </a:extLst>
          </p:cNvPr>
          <p:cNvSpPr/>
          <p:nvPr/>
        </p:nvSpPr>
        <p:spPr bwMode="gray">
          <a:xfrm>
            <a:off x="3197038" y="1972697"/>
            <a:ext cx="3455420"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2" name="Rectangle 11">
            <a:extLst>
              <a:ext uri="{FF2B5EF4-FFF2-40B4-BE49-F238E27FC236}">
                <a16:creationId xmlns:a16="http://schemas.microsoft.com/office/drawing/2014/main" id="{DAC81BA5-77F4-461C-A1B0-B10089C593D2}"/>
              </a:ext>
            </a:extLst>
          </p:cNvPr>
          <p:cNvSpPr/>
          <p:nvPr/>
        </p:nvSpPr>
        <p:spPr>
          <a:xfrm>
            <a:off x="3719176" y="2009704"/>
            <a:ext cx="2581935" cy="207749"/>
          </a:xfrm>
          <a:prstGeom prst="rect">
            <a:avLst/>
          </a:prstGeom>
        </p:spPr>
        <p:txBody>
          <a:bodyPr wrap="square">
            <a:spAutoFit/>
          </a:bodyPr>
          <a:lstStyle/>
          <a:p>
            <a:pPr algn="ctr" defTabSz="685800">
              <a:buSzPct val="100000"/>
              <a:defRPr/>
            </a:pPr>
            <a:r>
              <a:rPr lang="en-US" sz="750" b="1" kern="0">
                <a:solidFill>
                  <a:srgbClr val="002776"/>
                </a:solidFill>
              </a:rPr>
              <a:t>OIC</a:t>
            </a:r>
          </a:p>
        </p:txBody>
      </p:sp>
      <p:sp>
        <p:nvSpPr>
          <p:cNvPr id="13" name="Rectangle 12">
            <a:extLst>
              <a:ext uri="{FF2B5EF4-FFF2-40B4-BE49-F238E27FC236}">
                <a16:creationId xmlns:a16="http://schemas.microsoft.com/office/drawing/2014/main" id="{BC06CE8B-588D-486E-9FF6-9101C1F4FC85}"/>
              </a:ext>
            </a:extLst>
          </p:cNvPr>
          <p:cNvSpPr/>
          <p:nvPr/>
        </p:nvSpPr>
        <p:spPr bwMode="gray">
          <a:xfrm>
            <a:off x="5803939" y="3363879"/>
            <a:ext cx="391870"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4" name="Rectangle 13">
            <a:extLst>
              <a:ext uri="{FF2B5EF4-FFF2-40B4-BE49-F238E27FC236}">
                <a16:creationId xmlns:a16="http://schemas.microsoft.com/office/drawing/2014/main" id="{67ADF681-343F-4D7F-B6F6-CF0B2D753B09}"/>
              </a:ext>
            </a:extLst>
          </p:cNvPr>
          <p:cNvSpPr/>
          <p:nvPr/>
        </p:nvSpPr>
        <p:spPr bwMode="gray">
          <a:xfrm>
            <a:off x="3325993" y="2211005"/>
            <a:ext cx="3167289"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15" name="Group 14">
            <a:extLst>
              <a:ext uri="{FF2B5EF4-FFF2-40B4-BE49-F238E27FC236}">
                <a16:creationId xmlns:a16="http://schemas.microsoft.com/office/drawing/2014/main" id="{5D016312-8BD0-4B7A-93B6-5623444E9658}"/>
              </a:ext>
            </a:extLst>
          </p:cNvPr>
          <p:cNvGrpSpPr/>
          <p:nvPr/>
        </p:nvGrpSpPr>
        <p:grpSpPr>
          <a:xfrm>
            <a:off x="4293952" y="3376321"/>
            <a:ext cx="380779" cy="491664"/>
            <a:chOff x="7404414" y="3257458"/>
            <a:chExt cx="648463" cy="798976"/>
          </a:xfrm>
        </p:grpSpPr>
        <p:sp>
          <p:nvSpPr>
            <p:cNvPr id="16" name="Rectangle 15">
              <a:extLst>
                <a:ext uri="{FF2B5EF4-FFF2-40B4-BE49-F238E27FC236}">
                  <a16:creationId xmlns:a16="http://schemas.microsoft.com/office/drawing/2014/main" id="{C7063A0A-5CEA-45C1-815F-10D97E848FEB}"/>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grpSp>
          <p:nvGrpSpPr>
            <p:cNvPr id="17" name="Group 16">
              <a:extLst>
                <a:ext uri="{FF2B5EF4-FFF2-40B4-BE49-F238E27FC236}">
                  <a16:creationId xmlns:a16="http://schemas.microsoft.com/office/drawing/2014/main" id="{016F7452-0AB0-45E1-848F-6140A305F1D1}"/>
                </a:ext>
              </a:extLst>
            </p:cNvPr>
            <p:cNvGrpSpPr/>
            <p:nvPr/>
          </p:nvGrpSpPr>
          <p:grpSpPr>
            <a:xfrm>
              <a:off x="7480852" y="3318613"/>
              <a:ext cx="460925" cy="625232"/>
              <a:chOff x="7707275" y="3538174"/>
              <a:chExt cx="588928" cy="850675"/>
            </a:xfrm>
            <a:solidFill>
              <a:sysClr val="window" lastClr="FFFFFF"/>
            </a:solidFill>
          </p:grpSpPr>
          <p:sp>
            <p:nvSpPr>
              <p:cNvPr id="18" name="Freeform 15">
                <a:extLst>
                  <a:ext uri="{FF2B5EF4-FFF2-40B4-BE49-F238E27FC236}">
                    <a16:creationId xmlns:a16="http://schemas.microsoft.com/office/drawing/2014/main" id="{B96AC6CD-BD5E-4748-8382-480FDC87431C}"/>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19" name="Freeform 89">
                <a:extLst>
                  <a:ext uri="{FF2B5EF4-FFF2-40B4-BE49-F238E27FC236}">
                    <a16:creationId xmlns:a16="http://schemas.microsoft.com/office/drawing/2014/main" id="{36156F44-98F6-42F6-A373-2D29A47532AB}"/>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grpSp>
      <p:grpSp>
        <p:nvGrpSpPr>
          <p:cNvPr id="20" name="Group 19">
            <a:extLst>
              <a:ext uri="{FF2B5EF4-FFF2-40B4-BE49-F238E27FC236}">
                <a16:creationId xmlns:a16="http://schemas.microsoft.com/office/drawing/2014/main" id="{9EA473D5-FE10-4CAB-9511-465217DFDFA2}"/>
              </a:ext>
            </a:extLst>
          </p:cNvPr>
          <p:cNvGrpSpPr/>
          <p:nvPr/>
        </p:nvGrpSpPr>
        <p:grpSpPr>
          <a:xfrm>
            <a:off x="5033747" y="3344876"/>
            <a:ext cx="381677" cy="493613"/>
            <a:chOff x="5579585" y="1691091"/>
            <a:chExt cx="648463" cy="798976"/>
          </a:xfrm>
        </p:grpSpPr>
        <p:sp>
          <p:nvSpPr>
            <p:cNvPr id="21" name="Rectangle 20">
              <a:extLst>
                <a:ext uri="{FF2B5EF4-FFF2-40B4-BE49-F238E27FC236}">
                  <a16:creationId xmlns:a16="http://schemas.microsoft.com/office/drawing/2014/main" id="{F5A0EA3C-506B-4119-ADAF-52E5D9772A91}"/>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22" name="Freeform 145">
              <a:extLst>
                <a:ext uri="{FF2B5EF4-FFF2-40B4-BE49-F238E27FC236}">
                  <a16:creationId xmlns:a16="http://schemas.microsoft.com/office/drawing/2014/main" id="{852BF2B3-F321-48A5-ACEE-1C9EA8F805F3}"/>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23" name="Rectangle 22">
            <a:extLst>
              <a:ext uri="{FF2B5EF4-FFF2-40B4-BE49-F238E27FC236}">
                <a16:creationId xmlns:a16="http://schemas.microsoft.com/office/drawing/2014/main" id="{D3902679-1F4A-41D0-ABAB-E55525A1FE2D}"/>
              </a:ext>
            </a:extLst>
          </p:cNvPr>
          <p:cNvSpPr/>
          <p:nvPr/>
        </p:nvSpPr>
        <p:spPr bwMode="gray">
          <a:xfrm>
            <a:off x="3565979" y="2338869"/>
            <a:ext cx="273513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a:t>
            </a:r>
          </a:p>
        </p:txBody>
      </p:sp>
      <p:sp>
        <p:nvSpPr>
          <p:cNvPr id="26" name="TextBox 25">
            <a:extLst>
              <a:ext uri="{FF2B5EF4-FFF2-40B4-BE49-F238E27FC236}">
                <a16:creationId xmlns:a16="http://schemas.microsoft.com/office/drawing/2014/main" id="{792F816A-137E-4500-A3BC-CE8E69A83F17}"/>
              </a:ext>
            </a:extLst>
          </p:cNvPr>
          <p:cNvSpPr txBox="1"/>
          <p:nvPr/>
        </p:nvSpPr>
        <p:spPr>
          <a:xfrm>
            <a:off x="4934436" y="3894298"/>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cxnSp>
        <p:nvCxnSpPr>
          <p:cNvPr id="27" name="Straight Arrow Connector 26">
            <a:extLst>
              <a:ext uri="{FF2B5EF4-FFF2-40B4-BE49-F238E27FC236}">
                <a16:creationId xmlns:a16="http://schemas.microsoft.com/office/drawing/2014/main" id="{56F0E404-7E6B-4451-85E1-634223799D3A}"/>
              </a:ext>
            </a:extLst>
          </p:cNvPr>
          <p:cNvCxnSpPr/>
          <p:nvPr/>
        </p:nvCxnSpPr>
        <p:spPr>
          <a:xfrm flipH="1">
            <a:off x="4743395" y="3621179"/>
            <a:ext cx="187912" cy="974"/>
          </a:xfrm>
          <a:prstGeom prst="straightConnector1">
            <a:avLst/>
          </a:prstGeom>
          <a:noFill/>
          <a:ln w="19050" cap="flat" cmpd="sng" algn="ctr">
            <a:solidFill>
              <a:srgbClr val="00A1DE"/>
            </a:solidFill>
            <a:prstDash val="solid"/>
            <a:headEnd type="triangle"/>
            <a:tailEnd type="none"/>
          </a:ln>
          <a:effectLst/>
        </p:spPr>
      </p:cxnSp>
      <p:cxnSp>
        <p:nvCxnSpPr>
          <p:cNvPr id="28" name="Straight Arrow Connector 27">
            <a:extLst>
              <a:ext uri="{FF2B5EF4-FFF2-40B4-BE49-F238E27FC236}">
                <a16:creationId xmlns:a16="http://schemas.microsoft.com/office/drawing/2014/main" id="{9CFB504E-9125-4B95-A035-35F3258DBA84}"/>
              </a:ext>
            </a:extLst>
          </p:cNvPr>
          <p:cNvCxnSpPr/>
          <p:nvPr/>
        </p:nvCxnSpPr>
        <p:spPr>
          <a:xfrm flipH="1">
            <a:off x="5495678" y="3591352"/>
            <a:ext cx="187912" cy="331"/>
          </a:xfrm>
          <a:prstGeom prst="straightConnector1">
            <a:avLst/>
          </a:prstGeom>
          <a:noFill/>
          <a:ln w="19050" cap="flat" cmpd="sng" algn="ctr">
            <a:solidFill>
              <a:srgbClr val="00A1DE"/>
            </a:solidFill>
            <a:prstDash val="solid"/>
            <a:headEnd type="triangle"/>
            <a:tailEnd type="none"/>
          </a:ln>
          <a:effectLst/>
        </p:spPr>
      </p:cxnSp>
      <p:grpSp>
        <p:nvGrpSpPr>
          <p:cNvPr id="29" name="Group 28">
            <a:extLst>
              <a:ext uri="{FF2B5EF4-FFF2-40B4-BE49-F238E27FC236}">
                <a16:creationId xmlns:a16="http://schemas.microsoft.com/office/drawing/2014/main" id="{7BBECA22-E8CA-43E6-A755-0126E843B0B2}"/>
              </a:ext>
            </a:extLst>
          </p:cNvPr>
          <p:cNvGrpSpPr/>
          <p:nvPr/>
        </p:nvGrpSpPr>
        <p:grpSpPr>
          <a:xfrm>
            <a:off x="5859242" y="3451967"/>
            <a:ext cx="275855" cy="270534"/>
            <a:chOff x="9520341" y="3925879"/>
            <a:chExt cx="1173867" cy="1181122"/>
          </a:xfrm>
          <a:solidFill>
            <a:schemeClr val="bg1"/>
          </a:solidFill>
        </p:grpSpPr>
        <p:sp>
          <p:nvSpPr>
            <p:cNvPr id="30" name="Rectangle 5">
              <a:extLst>
                <a:ext uri="{FF2B5EF4-FFF2-40B4-BE49-F238E27FC236}">
                  <a16:creationId xmlns:a16="http://schemas.microsoft.com/office/drawing/2014/main" id="{9D1E412A-7EFC-4B8A-A981-EAC55846A613}"/>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31" name="Rectangle 6">
              <a:extLst>
                <a:ext uri="{FF2B5EF4-FFF2-40B4-BE49-F238E27FC236}">
                  <a16:creationId xmlns:a16="http://schemas.microsoft.com/office/drawing/2014/main" id="{8A3E3E10-8DA6-4AC5-AFA6-77C8322C3C77}"/>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32" name="Rectangle 7">
              <a:extLst>
                <a:ext uri="{FF2B5EF4-FFF2-40B4-BE49-F238E27FC236}">
                  <a16:creationId xmlns:a16="http://schemas.microsoft.com/office/drawing/2014/main" id="{4169E4FF-4F86-4A2A-9F52-16C8F475828A}"/>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33" name="Rectangle 8">
              <a:extLst>
                <a:ext uri="{FF2B5EF4-FFF2-40B4-BE49-F238E27FC236}">
                  <a16:creationId xmlns:a16="http://schemas.microsoft.com/office/drawing/2014/main" id="{81565C52-C059-4298-9A27-7A094C1CCAAE}"/>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34" name="Oval 9">
              <a:extLst>
                <a:ext uri="{FF2B5EF4-FFF2-40B4-BE49-F238E27FC236}">
                  <a16:creationId xmlns:a16="http://schemas.microsoft.com/office/drawing/2014/main" id="{8A5521E0-5A2C-44CF-B6CB-60D6AC80DE09}"/>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35" name="Oval 10">
              <a:extLst>
                <a:ext uri="{FF2B5EF4-FFF2-40B4-BE49-F238E27FC236}">
                  <a16:creationId xmlns:a16="http://schemas.microsoft.com/office/drawing/2014/main" id="{9FD2ADCE-AC53-4E59-9E5F-E60D796D136F}"/>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36" name="TextBox 35">
            <a:extLst>
              <a:ext uri="{FF2B5EF4-FFF2-40B4-BE49-F238E27FC236}">
                <a16:creationId xmlns:a16="http://schemas.microsoft.com/office/drawing/2014/main" id="{0A89FED1-9D2E-427B-92DC-A72B3F61E421}"/>
              </a:ext>
            </a:extLst>
          </p:cNvPr>
          <p:cNvSpPr txBox="1"/>
          <p:nvPr/>
        </p:nvSpPr>
        <p:spPr>
          <a:xfrm>
            <a:off x="5647264" y="3891349"/>
            <a:ext cx="653847"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Call ERP Cloud Adapter</a:t>
            </a:r>
          </a:p>
        </p:txBody>
      </p:sp>
      <p:pic>
        <p:nvPicPr>
          <p:cNvPr id="37" name="Picture 36">
            <a:extLst>
              <a:ext uri="{FF2B5EF4-FFF2-40B4-BE49-F238E27FC236}">
                <a16:creationId xmlns:a16="http://schemas.microsoft.com/office/drawing/2014/main" id="{CC5867C5-78CE-48E7-9480-8B5752028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3099697"/>
            <a:ext cx="1231906" cy="923930"/>
          </a:xfrm>
          <a:prstGeom prst="rect">
            <a:avLst/>
          </a:prstGeom>
        </p:spPr>
      </p:pic>
      <p:pic>
        <p:nvPicPr>
          <p:cNvPr id="38" name="Picture 10" descr="http://static1.squarespace.com/static/53e3c70ce4b00000fd13b376/t/540f5ce5e4b069785f25ec86/1410292965874/webcast_icon.png">
            <a:extLst>
              <a:ext uri="{FF2B5EF4-FFF2-40B4-BE49-F238E27FC236}">
                <a16:creationId xmlns:a16="http://schemas.microsoft.com/office/drawing/2014/main" id="{ED8AD912-9E1D-4134-9E90-BCD2DDAE872C}"/>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768" y="2614585"/>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3FB15861-4B13-40EC-83D1-AE05227F884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1064" y="2799560"/>
            <a:ext cx="283708" cy="200072"/>
          </a:xfrm>
          <a:prstGeom prst="rect">
            <a:avLst/>
          </a:prstGeom>
        </p:spPr>
      </p:pic>
      <p:sp>
        <p:nvSpPr>
          <p:cNvPr id="40" name="TextBox 39">
            <a:extLst>
              <a:ext uri="{FF2B5EF4-FFF2-40B4-BE49-F238E27FC236}">
                <a16:creationId xmlns:a16="http://schemas.microsoft.com/office/drawing/2014/main" id="{C3A979C8-B637-43A9-9560-44A6922C375E}"/>
              </a:ext>
            </a:extLst>
          </p:cNvPr>
          <p:cNvSpPr txBox="1"/>
          <p:nvPr/>
        </p:nvSpPr>
        <p:spPr>
          <a:xfrm>
            <a:off x="494298" y="2367450"/>
            <a:ext cx="1215927"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 (On Premise/Cloud)</a:t>
            </a:r>
          </a:p>
        </p:txBody>
      </p:sp>
      <p:grpSp>
        <p:nvGrpSpPr>
          <p:cNvPr id="41" name="Group 40">
            <a:extLst>
              <a:ext uri="{FF2B5EF4-FFF2-40B4-BE49-F238E27FC236}">
                <a16:creationId xmlns:a16="http://schemas.microsoft.com/office/drawing/2014/main" id="{7741F4F8-6EC3-4C9D-BCE6-30233CB5DBFD}"/>
              </a:ext>
            </a:extLst>
          </p:cNvPr>
          <p:cNvGrpSpPr/>
          <p:nvPr/>
        </p:nvGrpSpPr>
        <p:grpSpPr>
          <a:xfrm>
            <a:off x="3530535" y="3373657"/>
            <a:ext cx="387909" cy="491664"/>
            <a:chOff x="7404414" y="3257458"/>
            <a:chExt cx="648463" cy="798976"/>
          </a:xfrm>
        </p:grpSpPr>
        <p:sp>
          <p:nvSpPr>
            <p:cNvPr id="42" name="Rectangle 41">
              <a:extLst>
                <a:ext uri="{FF2B5EF4-FFF2-40B4-BE49-F238E27FC236}">
                  <a16:creationId xmlns:a16="http://schemas.microsoft.com/office/drawing/2014/main" id="{62940ED5-19C8-4E93-884A-4EDEF95EE664}"/>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43" name="Freeform 89">
              <a:extLst>
                <a:ext uri="{FF2B5EF4-FFF2-40B4-BE49-F238E27FC236}">
                  <a16:creationId xmlns:a16="http://schemas.microsoft.com/office/drawing/2014/main" id="{E72F7539-33EF-4692-BF6E-34CA43F3ACCD}"/>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44" name="Oval 9">
            <a:extLst>
              <a:ext uri="{FF2B5EF4-FFF2-40B4-BE49-F238E27FC236}">
                <a16:creationId xmlns:a16="http://schemas.microsoft.com/office/drawing/2014/main" id="{BF04061A-84B6-41EC-99CC-5A0DBCCB0482}"/>
              </a:ext>
            </a:extLst>
          </p:cNvPr>
          <p:cNvSpPr>
            <a:spLocks noChangeArrowheads="1"/>
          </p:cNvSpPr>
          <p:nvPr/>
        </p:nvSpPr>
        <p:spPr bwMode="gray">
          <a:xfrm>
            <a:off x="3617279" y="3514013"/>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45" name="TextBox 44">
            <a:extLst>
              <a:ext uri="{FF2B5EF4-FFF2-40B4-BE49-F238E27FC236}">
                <a16:creationId xmlns:a16="http://schemas.microsoft.com/office/drawing/2014/main" id="{62C9958E-BEA8-4041-92BD-4225295588D4}"/>
              </a:ext>
            </a:extLst>
          </p:cNvPr>
          <p:cNvSpPr txBox="1"/>
          <p:nvPr/>
        </p:nvSpPr>
        <p:spPr>
          <a:xfrm>
            <a:off x="3443961" y="3881819"/>
            <a:ext cx="58645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Subscribe Business Events</a:t>
            </a:r>
          </a:p>
        </p:txBody>
      </p:sp>
      <p:cxnSp>
        <p:nvCxnSpPr>
          <p:cNvPr id="46" name="Straight Arrow Connector 45">
            <a:extLst>
              <a:ext uri="{FF2B5EF4-FFF2-40B4-BE49-F238E27FC236}">
                <a16:creationId xmlns:a16="http://schemas.microsoft.com/office/drawing/2014/main" id="{555794B1-9173-43D2-80B8-4CCF9C579A6C}"/>
              </a:ext>
            </a:extLst>
          </p:cNvPr>
          <p:cNvCxnSpPr/>
          <p:nvPr/>
        </p:nvCxnSpPr>
        <p:spPr>
          <a:xfrm flipH="1">
            <a:off x="3974735" y="3628306"/>
            <a:ext cx="187912" cy="974"/>
          </a:xfrm>
          <a:prstGeom prst="straightConnector1">
            <a:avLst/>
          </a:prstGeom>
          <a:noFill/>
          <a:ln w="19050" cap="flat" cmpd="sng" algn="ctr">
            <a:solidFill>
              <a:srgbClr val="00A1DE"/>
            </a:solidFill>
            <a:prstDash val="solid"/>
            <a:headEnd type="triangle"/>
            <a:tailEnd type="none"/>
          </a:ln>
          <a:effectLst/>
        </p:spPr>
      </p:cxnSp>
      <p:sp>
        <p:nvSpPr>
          <p:cNvPr id="49" name="TextBox 48">
            <a:extLst>
              <a:ext uri="{FF2B5EF4-FFF2-40B4-BE49-F238E27FC236}">
                <a16:creationId xmlns:a16="http://schemas.microsoft.com/office/drawing/2014/main" id="{A33460DA-2994-4B07-AB32-1C18D96BA19F}"/>
              </a:ext>
            </a:extLst>
          </p:cNvPr>
          <p:cNvSpPr txBox="1"/>
          <p:nvPr/>
        </p:nvSpPr>
        <p:spPr>
          <a:xfrm>
            <a:off x="9297300" y="2037296"/>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50" name="Cylinder 110">
            <a:extLst>
              <a:ext uri="{FF2B5EF4-FFF2-40B4-BE49-F238E27FC236}">
                <a16:creationId xmlns:a16="http://schemas.microsoft.com/office/drawing/2014/main" id="{1E68BBE5-852C-4C21-A6F3-DE9028FF6100}"/>
              </a:ext>
            </a:extLst>
          </p:cNvPr>
          <p:cNvSpPr/>
          <p:nvPr/>
        </p:nvSpPr>
        <p:spPr>
          <a:xfrm>
            <a:off x="4030483" y="2617378"/>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51" name="Freeform 701">
            <a:extLst>
              <a:ext uri="{FF2B5EF4-FFF2-40B4-BE49-F238E27FC236}">
                <a16:creationId xmlns:a16="http://schemas.microsoft.com/office/drawing/2014/main" id="{E9600F4E-352A-4A73-89BE-09F0A0B0D2B3}"/>
              </a:ext>
            </a:extLst>
          </p:cNvPr>
          <p:cNvSpPr>
            <a:spLocks noChangeAspect="1" noEditPoints="1"/>
          </p:cNvSpPr>
          <p:nvPr/>
        </p:nvSpPr>
        <p:spPr bwMode="auto">
          <a:xfrm>
            <a:off x="4829453" y="2608540"/>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52" name="TextBox 51">
            <a:extLst>
              <a:ext uri="{FF2B5EF4-FFF2-40B4-BE49-F238E27FC236}">
                <a16:creationId xmlns:a16="http://schemas.microsoft.com/office/drawing/2014/main" id="{5B7CE9A7-8D3A-46FC-8F1D-5EF0F5BC7BB8}"/>
              </a:ext>
            </a:extLst>
          </p:cNvPr>
          <p:cNvSpPr txBox="1"/>
          <p:nvPr/>
        </p:nvSpPr>
        <p:spPr>
          <a:xfrm>
            <a:off x="5287421" y="2632091"/>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53" name="Straight Arrow Connector 52">
            <a:extLst>
              <a:ext uri="{FF2B5EF4-FFF2-40B4-BE49-F238E27FC236}">
                <a16:creationId xmlns:a16="http://schemas.microsoft.com/office/drawing/2014/main" id="{7F8129FA-997C-42A1-8886-1FA147C6D998}"/>
              </a:ext>
            </a:extLst>
          </p:cNvPr>
          <p:cNvCxnSpPr/>
          <p:nvPr/>
        </p:nvCxnSpPr>
        <p:spPr>
          <a:xfrm>
            <a:off x="4460599" y="2746563"/>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A2CD2889-19D3-4CF0-9C39-66DD413B0CD5}"/>
              </a:ext>
            </a:extLst>
          </p:cNvPr>
          <p:cNvSpPr/>
          <p:nvPr/>
        </p:nvSpPr>
        <p:spPr bwMode="gray">
          <a:xfrm>
            <a:off x="8426138" y="2186712"/>
            <a:ext cx="2729850"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55" name="Group 54">
            <a:extLst>
              <a:ext uri="{FF2B5EF4-FFF2-40B4-BE49-F238E27FC236}">
                <a16:creationId xmlns:a16="http://schemas.microsoft.com/office/drawing/2014/main" id="{D85179D5-D154-4964-83B5-9B5A734337FF}"/>
              </a:ext>
            </a:extLst>
          </p:cNvPr>
          <p:cNvGrpSpPr/>
          <p:nvPr/>
        </p:nvGrpSpPr>
        <p:grpSpPr>
          <a:xfrm>
            <a:off x="7429272" y="3101446"/>
            <a:ext cx="778199" cy="392222"/>
            <a:chOff x="27789" y="2310329"/>
            <a:chExt cx="1115629" cy="570756"/>
          </a:xfrm>
          <a:solidFill>
            <a:sysClr val="window" lastClr="FFFFFF"/>
          </a:solidFill>
        </p:grpSpPr>
        <p:sp>
          <p:nvSpPr>
            <p:cNvPr id="56" name="Freeform 80">
              <a:extLst>
                <a:ext uri="{FF2B5EF4-FFF2-40B4-BE49-F238E27FC236}">
                  <a16:creationId xmlns:a16="http://schemas.microsoft.com/office/drawing/2014/main" id="{71E54554-0C57-4EC1-856F-ACB57D9F4D9B}"/>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57" name="Freeform 67">
              <a:extLst>
                <a:ext uri="{FF2B5EF4-FFF2-40B4-BE49-F238E27FC236}">
                  <a16:creationId xmlns:a16="http://schemas.microsoft.com/office/drawing/2014/main" id="{77068859-B2AA-4A44-9139-89BB31BC4489}"/>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58" name="Freeform 67">
              <a:extLst>
                <a:ext uri="{FF2B5EF4-FFF2-40B4-BE49-F238E27FC236}">
                  <a16:creationId xmlns:a16="http://schemas.microsoft.com/office/drawing/2014/main" id="{BA615F7B-251B-4853-A811-044FCF54BAD8}"/>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59" name="Straight Arrow Connector 58">
            <a:extLst>
              <a:ext uri="{FF2B5EF4-FFF2-40B4-BE49-F238E27FC236}">
                <a16:creationId xmlns:a16="http://schemas.microsoft.com/office/drawing/2014/main" id="{F176D7CC-8EB0-4F34-BE55-DEF1730884EC}"/>
              </a:ext>
            </a:extLst>
          </p:cNvPr>
          <p:cNvCxnSpPr>
            <a:cxnSpLocks/>
          </p:cNvCxnSpPr>
          <p:nvPr/>
        </p:nvCxnSpPr>
        <p:spPr>
          <a:xfrm>
            <a:off x="6652458" y="3687936"/>
            <a:ext cx="704237" cy="10418"/>
          </a:xfrm>
          <a:prstGeom prst="straightConnector1">
            <a:avLst/>
          </a:prstGeom>
          <a:noFill/>
          <a:ln w="38100" cap="flat" cmpd="sng" algn="ctr">
            <a:solidFill>
              <a:srgbClr val="313131"/>
            </a:solidFill>
            <a:prstDash val="solid"/>
            <a:headEnd type="triangle"/>
            <a:tailEnd type="none"/>
          </a:ln>
          <a:effectLst/>
        </p:spPr>
      </p:cxnSp>
      <p:cxnSp>
        <p:nvCxnSpPr>
          <p:cNvPr id="60" name="Straight Arrow Connector 59">
            <a:extLst>
              <a:ext uri="{FF2B5EF4-FFF2-40B4-BE49-F238E27FC236}">
                <a16:creationId xmlns:a16="http://schemas.microsoft.com/office/drawing/2014/main" id="{DF27125A-97D0-40DB-AAC5-9B82905579E4}"/>
              </a:ext>
            </a:extLst>
          </p:cNvPr>
          <p:cNvCxnSpPr>
            <a:cxnSpLocks/>
          </p:cNvCxnSpPr>
          <p:nvPr/>
        </p:nvCxnSpPr>
        <p:spPr>
          <a:xfrm flipH="1" flipV="1">
            <a:off x="2044281" y="3174654"/>
            <a:ext cx="966240" cy="1257"/>
          </a:xfrm>
          <a:prstGeom prst="straightConnector1">
            <a:avLst/>
          </a:prstGeom>
          <a:noFill/>
          <a:ln w="38100" cap="flat" cmpd="sng" algn="ctr">
            <a:solidFill>
              <a:srgbClr val="313131"/>
            </a:solidFill>
            <a:prstDash val="solid"/>
            <a:headEnd type="triangle"/>
            <a:tailEnd type="none"/>
          </a:ln>
          <a:effectLst/>
        </p:spPr>
      </p:cxnSp>
      <p:pic>
        <p:nvPicPr>
          <p:cNvPr id="63" name="Picture 62">
            <a:extLst>
              <a:ext uri="{FF2B5EF4-FFF2-40B4-BE49-F238E27FC236}">
                <a16:creationId xmlns:a16="http://schemas.microsoft.com/office/drawing/2014/main" id="{250308C2-5792-4DF8-B270-4DCE420CE8AA}"/>
              </a:ext>
            </a:extLst>
          </p:cNvPr>
          <p:cNvPicPr>
            <a:picLocks noChangeAspect="1"/>
          </p:cNvPicPr>
          <p:nvPr/>
        </p:nvPicPr>
        <p:blipFill>
          <a:blip r:embed="rId6"/>
          <a:stretch>
            <a:fillRect/>
          </a:stretch>
        </p:blipFill>
        <p:spPr>
          <a:xfrm>
            <a:off x="2491717" y="2793030"/>
            <a:ext cx="350062" cy="284348"/>
          </a:xfrm>
          <a:prstGeom prst="rect">
            <a:avLst/>
          </a:prstGeom>
        </p:spPr>
      </p:pic>
      <p:sp>
        <p:nvSpPr>
          <p:cNvPr id="64" name="TextBox 63">
            <a:extLst>
              <a:ext uri="{FF2B5EF4-FFF2-40B4-BE49-F238E27FC236}">
                <a16:creationId xmlns:a16="http://schemas.microsoft.com/office/drawing/2014/main" id="{8695CA6C-A2C8-405D-AC9C-2CDE59522996}"/>
              </a:ext>
            </a:extLst>
          </p:cNvPr>
          <p:cNvSpPr txBox="1"/>
          <p:nvPr/>
        </p:nvSpPr>
        <p:spPr>
          <a:xfrm>
            <a:off x="1980930" y="2800716"/>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Business Events</a:t>
            </a:r>
          </a:p>
        </p:txBody>
      </p:sp>
      <p:sp>
        <p:nvSpPr>
          <p:cNvPr id="65" name="TextBox 64">
            <a:extLst>
              <a:ext uri="{FF2B5EF4-FFF2-40B4-BE49-F238E27FC236}">
                <a16:creationId xmlns:a16="http://schemas.microsoft.com/office/drawing/2014/main" id="{B9390F45-B7B6-44A6-9FEF-7CC7AE423C56}"/>
              </a:ext>
            </a:extLst>
          </p:cNvPr>
          <p:cNvSpPr txBox="1"/>
          <p:nvPr/>
        </p:nvSpPr>
        <p:spPr>
          <a:xfrm>
            <a:off x="8585467" y="2281725"/>
            <a:ext cx="2079204" cy="1685013"/>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Real time event can be captured and  transferred to boundary systems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Suitable for post extraction data transformation and validation requirements</a:t>
            </a:r>
          </a:p>
          <a:p>
            <a:pPr marL="128588" indent="-128588" defTabSz="685800">
              <a:lnSpc>
                <a:spcPct val="106000"/>
              </a:lnSpc>
              <a:buFont typeface="Wingdings" panose="05000000000000000000" pitchFamily="2" charset="2"/>
              <a:buChar char="ü"/>
            </a:pPr>
            <a:endParaRPr lang="en-US" sz="800" b="1">
              <a:solidFill>
                <a:prstClr val="white"/>
              </a:solidFill>
            </a:endParaRPr>
          </a:p>
          <a:p>
            <a:pPr defTabSz="685800">
              <a:lnSpc>
                <a:spcPct val="106000"/>
              </a:lnSpc>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Easy configuration and compatibility with Non – Oracle Systems</a:t>
            </a:r>
          </a:p>
        </p:txBody>
      </p:sp>
      <p:sp>
        <p:nvSpPr>
          <p:cNvPr id="66" name="TextBox 65">
            <a:extLst>
              <a:ext uri="{FF2B5EF4-FFF2-40B4-BE49-F238E27FC236}">
                <a16:creationId xmlns:a16="http://schemas.microsoft.com/office/drawing/2014/main" id="{0D07DFC9-D0FF-4E0F-9FE6-2518461F5104}"/>
              </a:ext>
            </a:extLst>
          </p:cNvPr>
          <p:cNvSpPr txBox="1"/>
          <p:nvPr/>
        </p:nvSpPr>
        <p:spPr>
          <a:xfrm>
            <a:off x="469900" y="1048244"/>
            <a:ext cx="11031117" cy="276999"/>
          </a:xfrm>
          <a:prstGeom prst="rect">
            <a:avLst/>
          </a:prstGeom>
          <a:noFill/>
        </p:spPr>
        <p:txBody>
          <a:bodyPr wrap="square">
            <a:spAutoFit/>
          </a:bodyPr>
          <a:lstStyle/>
          <a:p>
            <a:r>
              <a:rPr lang="en-US" sz="1200">
                <a:solidFill>
                  <a:srgbClr val="000000"/>
                </a:solidFill>
                <a:ea typeface="MS PGothic" pitchFamily="34" charset="-128"/>
              </a:rPr>
              <a:t>Inbound Real Time data from boundary systems like Sales Force can be directed to Oracle Cloud ERP.</a:t>
            </a:r>
            <a:endParaRPr lang="en-US" sz="1200" kern="0"/>
          </a:p>
        </p:txBody>
      </p:sp>
      <p:sp>
        <p:nvSpPr>
          <p:cNvPr id="67" name="Rectangle 66">
            <a:extLst>
              <a:ext uri="{FF2B5EF4-FFF2-40B4-BE49-F238E27FC236}">
                <a16:creationId xmlns:a16="http://schemas.microsoft.com/office/drawing/2014/main" id="{7DC9BD0F-7FF7-48B7-9A33-7E397BBFD3AF}"/>
              </a:ext>
            </a:extLst>
          </p:cNvPr>
          <p:cNvSpPr/>
          <p:nvPr/>
        </p:nvSpPr>
        <p:spPr bwMode="gray">
          <a:xfrm>
            <a:off x="3426439" y="3253785"/>
            <a:ext cx="2874672" cy="1110397"/>
          </a:xfrm>
          <a:prstGeom prst="rect">
            <a:avLst/>
          </a:prstGeom>
          <a:noFill/>
          <a:ln w="38100" algn="ctr">
            <a:solidFill>
              <a:srgbClr val="00A1DE"/>
            </a:solidFill>
            <a:prstDash val="dash"/>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68" name="Rectangle 67">
            <a:extLst>
              <a:ext uri="{FF2B5EF4-FFF2-40B4-BE49-F238E27FC236}">
                <a16:creationId xmlns:a16="http://schemas.microsoft.com/office/drawing/2014/main" id="{26167D2D-51ED-4047-898B-4D3BEF580CAF}"/>
              </a:ext>
            </a:extLst>
          </p:cNvPr>
          <p:cNvSpPr/>
          <p:nvPr/>
        </p:nvSpPr>
        <p:spPr>
          <a:xfrm>
            <a:off x="3528673" y="3066116"/>
            <a:ext cx="2581935" cy="207749"/>
          </a:xfrm>
          <a:prstGeom prst="rect">
            <a:avLst/>
          </a:prstGeom>
        </p:spPr>
        <p:txBody>
          <a:bodyPr wrap="square">
            <a:spAutoFit/>
          </a:bodyPr>
          <a:lstStyle/>
          <a:p>
            <a:pPr algn="ctr" defTabSz="685800">
              <a:buSzPct val="100000"/>
              <a:defRPr/>
            </a:pPr>
            <a:r>
              <a:rPr lang="en-US" sz="750" b="1" kern="0">
                <a:solidFill>
                  <a:srgbClr val="002776"/>
                </a:solidFill>
              </a:rPr>
              <a:t>OIC Event Handling Process</a:t>
            </a:r>
          </a:p>
        </p:txBody>
      </p:sp>
      <p:sp>
        <p:nvSpPr>
          <p:cNvPr id="69" name="TextBox 68">
            <a:extLst>
              <a:ext uri="{FF2B5EF4-FFF2-40B4-BE49-F238E27FC236}">
                <a16:creationId xmlns:a16="http://schemas.microsoft.com/office/drawing/2014/main" id="{BB06E432-EC2A-4CF0-A72D-193117C19A29}"/>
              </a:ext>
            </a:extLst>
          </p:cNvPr>
          <p:cNvSpPr txBox="1"/>
          <p:nvPr/>
        </p:nvSpPr>
        <p:spPr>
          <a:xfrm>
            <a:off x="6703866" y="3834608"/>
            <a:ext cx="710445" cy="115416"/>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Callback</a:t>
            </a:r>
          </a:p>
        </p:txBody>
      </p:sp>
      <p:cxnSp>
        <p:nvCxnSpPr>
          <p:cNvPr id="72" name="Straight Connector 71">
            <a:extLst>
              <a:ext uri="{FF2B5EF4-FFF2-40B4-BE49-F238E27FC236}">
                <a16:creationId xmlns:a16="http://schemas.microsoft.com/office/drawing/2014/main" id="{0596C2E3-1B15-4641-B269-087F6FA3ACB5}"/>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797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Inbound Integration Pattern 4 – Real Time Event Based Integration </a:t>
            </a:r>
          </a:p>
        </p:txBody>
      </p:sp>
      <p:sp>
        <p:nvSpPr>
          <p:cNvPr id="62" name="Freeform 30">
            <a:extLst>
              <a:ext uri="{FF2B5EF4-FFF2-40B4-BE49-F238E27FC236}">
                <a16:creationId xmlns:a16="http://schemas.microsoft.com/office/drawing/2014/main" id="{A923E53D-D0EF-47F6-8147-4102A45FFC90}"/>
              </a:ext>
            </a:extLst>
          </p:cNvPr>
          <p:cNvSpPr>
            <a:spLocks noChangeAspect="1" noEditPoints="1"/>
          </p:cNvSpPr>
          <p:nvPr/>
        </p:nvSpPr>
        <p:spPr bwMode="auto">
          <a:xfrm>
            <a:off x="1641911" y="1492796"/>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69" name="Straight Connector 68">
            <a:extLst>
              <a:ext uri="{FF2B5EF4-FFF2-40B4-BE49-F238E27FC236}">
                <a16:creationId xmlns:a16="http://schemas.microsoft.com/office/drawing/2014/main" id="{BD64769C-D689-4CE4-94E1-67F71008FDAE}"/>
              </a:ext>
            </a:extLst>
          </p:cNvPr>
          <p:cNvCxnSpPr/>
          <p:nvPr/>
        </p:nvCxnSpPr>
        <p:spPr>
          <a:xfrm flipV="1">
            <a:off x="8415657" y="2508264"/>
            <a:ext cx="835410" cy="342900"/>
          </a:xfrm>
          <a:prstGeom prst="line">
            <a:avLst/>
          </a:prstGeom>
          <a:noFill/>
          <a:ln w="6350" cap="flat" cmpd="sng" algn="ctr">
            <a:solidFill>
              <a:sysClr val="window" lastClr="FFFFFF"/>
            </a:solidFill>
            <a:prstDash val="solid"/>
            <a:miter lim="800000"/>
          </a:ln>
          <a:effectLst/>
        </p:spPr>
      </p:cxnSp>
      <p:cxnSp>
        <p:nvCxnSpPr>
          <p:cNvPr id="70" name="Straight Connector 69">
            <a:extLst>
              <a:ext uri="{FF2B5EF4-FFF2-40B4-BE49-F238E27FC236}">
                <a16:creationId xmlns:a16="http://schemas.microsoft.com/office/drawing/2014/main" id="{06957A4C-D290-43B3-B9BF-FAD8CBDD32B9}"/>
              </a:ext>
            </a:extLst>
          </p:cNvPr>
          <p:cNvCxnSpPr/>
          <p:nvPr/>
        </p:nvCxnSpPr>
        <p:spPr>
          <a:xfrm flipV="1">
            <a:off x="9245457" y="1810594"/>
            <a:ext cx="835410" cy="342900"/>
          </a:xfrm>
          <a:prstGeom prst="line">
            <a:avLst/>
          </a:prstGeom>
          <a:noFill/>
          <a:ln w="6350" cap="flat" cmpd="sng" algn="ctr">
            <a:solidFill>
              <a:sysClr val="window" lastClr="FFFFFF"/>
            </a:solidFill>
            <a:prstDash val="solid"/>
            <a:miter lim="800000"/>
          </a:ln>
          <a:effectLst/>
        </p:spPr>
      </p:cxnSp>
      <p:sp>
        <p:nvSpPr>
          <p:cNvPr id="71" name="Rectangle 70">
            <a:extLst>
              <a:ext uri="{FF2B5EF4-FFF2-40B4-BE49-F238E27FC236}">
                <a16:creationId xmlns:a16="http://schemas.microsoft.com/office/drawing/2014/main" id="{7C06ABF5-179C-47B3-8F11-B7A7B7428F1D}"/>
              </a:ext>
            </a:extLst>
          </p:cNvPr>
          <p:cNvSpPr/>
          <p:nvPr/>
        </p:nvSpPr>
        <p:spPr bwMode="gray">
          <a:xfrm>
            <a:off x="929266" y="1776885"/>
            <a:ext cx="2893455" cy="134737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Real time business events generated in boundary systems</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2" name="Rectangle 71">
            <a:extLst>
              <a:ext uri="{FF2B5EF4-FFF2-40B4-BE49-F238E27FC236}">
                <a16:creationId xmlns:a16="http://schemas.microsoft.com/office/drawing/2014/main" id="{A91B32E2-7D0C-46A9-B61F-439774F6A9BB}"/>
              </a:ext>
            </a:extLst>
          </p:cNvPr>
          <p:cNvSpPr/>
          <p:nvPr/>
        </p:nvSpPr>
        <p:spPr bwMode="gray">
          <a:xfrm>
            <a:off x="7780969" y="1776594"/>
            <a:ext cx="3681940" cy="1347670"/>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Send callback message post successful data load to Oracle</a:t>
            </a:r>
          </a:p>
          <a:p>
            <a:pPr marL="179935" lvl="0" indent="-179935" defTabSz="959653">
              <a:lnSpc>
                <a:spcPct val="106000"/>
              </a:lnSpc>
              <a:buFont typeface="Wingdings" panose="05000000000000000000" pitchFamily="2" charset="2"/>
              <a:buChar char="ü"/>
              <a:defRPr/>
            </a:pPr>
            <a:r>
              <a:rPr lang="en-US" sz="1100" kern="0" dirty="0"/>
              <a:t>Create BI reports that can be used for data transformation, validation and to provide load status</a:t>
            </a:r>
          </a:p>
          <a:p>
            <a:pPr marL="179935" lvl="0" indent="-179935" defTabSz="959653">
              <a:lnSpc>
                <a:spcPct val="106000"/>
              </a:lnSpc>
              <a:buFont typeface="Wingdings" panose="05000000000000000000" pitchFamily="2" charset="2"/>
              <a:buChar char="ü"/>
              <a:defRPr/>
            </a:pPr>
            <a:r>
              <a:rPr lang="en-US" sz="1100" kern="0" dirty="0"/>
              <a:t>Configure security for ESS job, Web Services and service account</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73" name="Rectangle 72">
            <a:extLst>
              <a:ext uri="{FF2B5EF4-FFF2-40B4-BE49-F238E27FC236}">
                <a16:creationId xmlns:a16="http://schemas.microsoft.com/office/drawing/2014/main" id="{B5D36363-C4EF-4042-907A-7C1A1D0B5607}"/>
              </a:ext>
            </a:extLst>
          </p:cNvPr>
          <p:cNvSpPr/>
          <p:nvPr/>
        </p:nvSpPr>
        <p:spPr bwMode="gray">
          <a:xfrm>
            <a:off x="3957214" y="1776594"/>
            <a:ext cx="3655780" cy="1347670"/>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Subscribe to business events and capture in real time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Transform data, match to Oracle SOAP/REST Web Service Payload in OIC</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Invoke Standard Oracle SOAP/REST Web Service to Load data into ERP Cloud</a:t>
            </a:r>
          </a:p>
        </p:txBody>
      </p:sp>
      <p:sp>
        <p:nvSpPr>
          <p:cNvPr id="74" name="Rectangle 73">
            <a:extLst>
              <a:ext uri="{FF2B5EF4-FFF2-40B4-BE49-F238E27FC236}">
                <a16:creationId xmlns:a16="http://schemas.microsoft.com/office/drawing/2014/main" id="{E27202D1-25CB-4E0D-80DF-BB8489E268DE}"/>
              </a:ext>
            </a:extLst>
          </p:cNvPr>
          <p:cNvSpPr/>
          <p:nvPr/>
        </p:nvSpPr>
        <p:spPr bwMode="gray">
          <a:xfrm>
            <a:off x="929266" y="3245302"/>
            <a:ext cx="2893456" cy="1249578"/>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Handle – OIC listener not available</a:t>
            </a:r>
          </a:p>
          <a:p>
            <a:pPr marL="179935" lvl="0" indent="-179935" defTabSz="959653">
              <a:lnSpc>
                <a:spcPct val="106000"/>
              </a:lnSpc>
              <a:buFont typeface="Wingdings" panose="05000000000000000000" pitchFamily="2" charset="2"/>
              <a:buChar char="ü"/>
              <a:defRPr/>
            </a:pPr>
            <a:r>
              <a:rPr lang="en-US" sz="1100" kern="0" dirty="0"/>
              <a:t>Re-initiate event for reprocessing due to downtimes and data load failures</a:t>
            </a:r>
          </a:p>
        </p:txBody>
      </p:sp>
      <p:sp>
        <p:nvSpPr>
          <p:cNvPr id="75" name="Rectangle 74">
            <a:extLst>
              <a:ext uri="{FF2B5EF4-FFF2-40B4-BE49-F238E27FC236}">
                <a16:creationId xmlns:a16="http://schemas.microsoft.com/office/drawing/2014/main" id="{C5F543B3-18BF-4DFC-A6F6-65161725A03F}"/>
              </a:ext>
            </a:extLst>
          </p:cNvPr>
          <p:cNvSpPr/>
          <p:nvPr/>
        </p:nvSpPr>
        <p:spPr bwMode="gray">
          <a:xfrm>
            <a:off x="7766454" y="3253044"/>
            <a:ext cx="3681940" cy="1241838"/>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t>If Callback service fails, manually check transaction status</a:t>
            </a:r>
          </a:p>
          <a:p>
            <a:pPr marL="179935" lvl="0" indent="-179935" defTabSz="959653">
              <a:lnSpc>
                <a:spcPct val="106000"/>
              </a:lnSpc>
              <a:buFont typeface="Wingdings" panose="05000000000000000000" pitchFamily="2" charset="2"/>
              <a:buChar char="ü"/>
              <a:defRPr/>
            </a:pPr>
            <a:r>
              <a:rPr lang="en-US" sz="1100" kern="0" dirty="0"/>
              <a:t>Manual steps:</a:t>
            </a:r>
          </a:p>
          <a:p>
            <a:pPr marL="637070" lvl="1" indent="-179935" defTabSz="959653">
              <a:lnSpc>
                <a:spcPct val="106000"/>
              </a:lnSpc>
              <a:buFont typeface="Wingdings" panose="05000000000000000000" pitchFamily="2" charset="2"/>
              <a:buChar char="§"/>
              <a:defRPr/>
            </a:pPr>
            <a:r>
              <a:rPr lang="en-US" sz="1100" kern="0" dirty="0"/>
              <a:t>Correct data using Spreadsheet</a:t>
            </a:r>
          </a:p>
          <a:p>
            <a:pPr marL="637070" lvl="1" indent="-179935" defTabSz="959653">
              <a:lnSpc>
                <a:spcPct val="106000"/>
              </a:lnSpc>
              <a:buFont typeface="Wingdings" panose="05000000000000000000" pitchFamily="2" charset="2"/>
              <a:buChar char="§"/>
              <a:defRPr/>
            </a:pPr>
            <a:r>
              <a:rPr lang="en-US" sz="1100" kern="0" dirty="0"/>
              <a:t>Purge interface tables</a:t>
            </a:r>
          </a:p>
          <a:p>
            <a:pPr marL="637070" lvl="1" indent="-179935" defTabSz="959653">
              <a:lnSpc>
                <a:spcPct val="106000"/>
              </a:lnSpc>
              <a:buFont typeface="Wingdings" panose="05000000000000000000" pitchFamily="2" charset="2"/>
              <a:buChar char="§"/>
              <a:defRPr/>
            </a:pPr>
            <a:r>
              <a:rPr lang="en-US" sz="1100" kern="0" dirty="0"/>
              <a:t>Correct errored transactions online</a:t>
            </a:r>
          </a:p>
        </p:txBody>
      </p:sp>
      <p:sp>
        <p:nvSpPr>
          <p:cNvPr id="76" name="Rectangle 75">
            <a:extLst>
              <a:ext uri="{FF2B5EF4-FFF2-40B4-BE49-F238E27FC236}">
                <a16:creationId xmlns:a16="http://schemas.microsoft.com/office/drawing/2014/main" id="{F78CF562-1C9B-4C20-ACCF-CA7DAC3AF564}"/>
              </a:ext>
            </a:extLst>
          </p:cNvPr>
          <p:cNvSpPr/>
          <p:nvPr/>
        </p:nvSpPr>
        <p:spPr bwMode="gray">
          <a:xfrm>
            <a:off x="3964632" y="3253043"/>
            <a:ext cx="3648362" cy="1241837"/>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Handle –Source </a:t>
            </a:r>
            <a:r>
              <a:rPr lang="en-US" sz="1100" kern="0" dirty="0">
                <a:cs typeface="Arial" panose="020B0604020202020204" pitchFamily="34" charset="0"/>
              </a:rPr>
              <a:t>system and Oracle </a:t>
            </a:r>
            <a:r>
              <a:rPr kumimoji="0" lang="en-US" sz="1100" b="0" i="0" u="none" strike="noStrike" kern="0" cap="none" spc="0" normalizeH="0" baseline="0" noProof="0" dirty="0">
                <a:ln>
                  <a:noFill/>
                </a:ln>
                <a:effectLst/>
                <a:uLnTx/>
                <a:uFillTx/>
                <a:cs typeface="Arial" panose="020B0604020202020204" pitchFamily="34" charset="0"/>
              </a:rPr>
              <a:t>Web Service/Cloud downtime</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lang="en-US" sz="1100" kern="0" dirty="0">
                <a:cs typeface="Arial" panose="020B0604020202020204" pitchFamily="34" charset="0"/>
              </a:rPr>
              <a:t>Auto retry up to 3 times at regular intervals</a:t>
            </a: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r>
              <a:rPr kumimoji="0" lang="en-US" sz="1100" b="0" i="0" u="none" strike="noStrike" kern="0" cap="none" spc="0" normalizeH="0" baseline="0" noProof="0" dirty="0">
                <a:ln>
                  <a:noFill/>
                </a:ln>
                <a:effectLst/>
                <a:uLnTx/>
                <a:uFillTx/>
                <a:cs typeface="Arial" panose="020B0604020202020204" pitchFamily="34" charset="0"/>
              </a:rPr>
              <a:t>Reinitiate transaction post connection fix</a:t>
            </a:r>
          </a:p>
        </p:txBody>
      </p:sp>
      <p:sp>
        <p:nvSpPr>
          <p:cNvPr id="77" name="Rectangle 76">
            <a:extLst>
              <a:ext uri="{FF2B5EF4-FFF2-40B4-BE49-F238E27FC236}">
                <a16:creationId xmlns:a16="http://schemas.microsoft.com/office/drawing/2014/main" id="{A0D76368-5EE1-47B9-AD3B-BC0755F1A99E}"/>
              </a:ext>
            </a:extLst>
          </p:cNvPr>
          <p:cNvSpPr/>
          <p:nvPr/>
        </p:nvSpPr>
        <p:spPr bwMode="gray">
          <a:xfrm>
            <a:off x="929266" y="1444045"/>
            <a:ext cx="2893455" cy="261609"/>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Boundary/Source Application</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78" name="Rectangle 77">
            <a:extLst>
              <a:ext uri="{FF2B5EF4-FFF2-40B4-BE49-F238E27FC236}">
                <a16:creationId xmlns:a16="http://schemas.microsoft.com/office/drawing/2014/main" id="{720DFF07-164E-40A6-BB16-E84CF28B467B}"/>
              </a:ext>
            </a:extLst>
          </p:cNvPr>
          <p:cNvSpPr/>
          <p:nvPr/>
        </p:nvSpPr>
        <p:spPr bwMode="gray">
          <a:xfrm>
            <a:off x="7780969" y="1444563"/>
            <a:ext cx="3681939" cy="250851"/>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Oracle</a:t>
            </a:r>
            <a:r>
              <a:rPr kumimoji="0" lang="en-US" sz="1100" b="1" i="0" u="none" strike="noStrike" kern="0" cap="none" spc="0" normalizeH="0" noProof="0" dirty="0">
                <a:ln>
                  <a:noFill/>
                </a:ln>
                <a:effectLst/>
                <a:uLnTx/>
                <a:uFillTx/>
                <a:cs typeface="Arial" panose="020B0604020202020204" pitchFamily="34" charset="0"/>
              </a:rPr>
              <a:t> Cloud</a:t>
            </a:r>
          </a:p>
        </p:txBody>
      </p:sp>
      <p:sp>
        <p:nvSpPr>
          <p:cNvPr id="79" name="Rectangle 78">
            <a:extLst>
              <a:ext uri="{FF2B5EF4-FFF2-40B4-BE49-F238E27FC236}">
                <a16:creationId xmlns:a16="http://schemas.microsoft.com/office/drawing/2014/main" id="{5B8CEE2D-3F9C-4F19-9750-C42B5FEB06FE}"/>
              </a:ext>
            </a:extLst>
          </p:cNvPr>
          <p:cNvSpPr/>
          <p:nvPr/>
        </p:nvSpPr>
        <p:spPr bwMode="gray">
          <a:xfrm>
            <a:off x="3940933" y="1452538"/>
            <a:ext cx="3655781" cy="250487"/>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80" name="Rectangle 79">
            <a:extLst>
              <a:ext uri="{FF2B5EF4-FFF2-40B4-BE49-F238E27FC236}">
                <a16:creationId xmlns:a16="http://schemas.microsoft.com/office/drawing/2014/main" id="{71507813-44AC-4013-974F-F2BEDDC5BE6F}"/>
              </a:ext>
            </a:extLst>
          </p:cNvPr>
          <p:cNvSpPr/>
          <p:nvPr/>
        </p:nvSpPr>
        <p:spPr bwMode="gray">
          <a:xfrm>
            <a:off x="476339" y="1776593"/>
            <a:ext cx="311017" cy="1347379"/>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81" name="Rectangle 80">
            <a:extLst>
              <a:ext uri="{FF2B5EF4-FFF2-40B4-BE49-F238E27FC236}">
                <a16:creationId xmlns:a16="http://schemas.microsoft.com/office/drawing/2014/main" id="{9EE15109-32E1-443E-A4E9-FC44C62C098B}"/>
              </a:ext>
            </a:extLst>
          </p:cNvPr>
          <p:cNvSpPr/>
          <p:nvPr/>
        </p:nvSpPr>
        <p:spPr bwMode="gray">
          <a:xfrm>
            <a:off x="469900" y="3221903"/>
            <a:ext cx="317456" cy="1249578"/>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cxnSp>
        <p:nvCxnSpPr>
          <p:cNvPr id="84" name="Straight Connector 83">
            <a:extLst>
              <a:ext uri="{FF2B5EF4-FFF2-40B4-BE49-F238E27FC236}">
                <a16:creationId xmlns:a16="http://schemas.microsoft.com/office/drawing/2014/main" id="{1F9EBF16-853E-406B-B12C-0F0D9B5CBB07}"/>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0F74939-9F00-4AAC-AA88-16A0A8DD73DF}"/>
              </a:ext>
            </a:extLst>
          </p:cNvPr>
          <p:cNvSpPr/>
          <p:nvPr/>
        </p:nvSpPr>
        <p:spPr bwMode="gray">
          <a:xfrm>
            <a:off x="469900" y="4673922"/>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86" name="Rectangle 85">
            <a:extLst>
              <a:ext uri="{FF2B5EF4-FFF2-40B4-BE49-F238E27FC236}">
                <a16:creationId xmlns:a16="http://schemas.microsoft.com/office/drawing/2014/main" id="{1377A4F5-8FE2-41C0-B88E-AC8A353C996A}"/>
              </a:ext>
            </a:extLst>
          </p:cNvPr>
          <p:cNvSpPr/>
          <p:nvPr/>
        </p:nvSpPr>
        <p:spPr bwMode="gray">
          <a:xfrm>
            <a:off x="1929391" y="4673922"/>
            <a:ext cx="9533517"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endParaRPr lang="en-US" sz="1100" kern="0"/>
          </a:p>
        </p:txBody>
      </p:sp>
      <p:sp>
        <p:nvSpPr>
          <p:cNvPr id="22" name="TextBox 21">
            <a:extLst>
              <a:ext uri="{FF2B5EF4-FFF2-40B4-BE49-F238E27FC236}">
                <a16:creationId xmlns:a16="http://schemas.microsoft.com/office/drawing/2014/main" id="{CB3708E7-3A74-4331-84F8-0E9009BF9298}"/>
              </a:ext>
            </a:extLst>
          </p:cNvPr>
          <p:cNvSpPr txBox="1"/>
          <p:nvPr/>
        </p:nvSpPr>
        <p:spPr>
          <a:xfrm>
            <a:off x="469900" y="972092"/>
            <a:ext cx="11031117" cy="261610"/>
          </a:xfrm>
          <a:prstGeom prst="rect">
            <a:avLst/>
          </a:prstGeom>
          <a:noFill/>
        </p:spPr>
        <p:txBody>
          <a:bodyPr wrap="square">
            <a:spAutoFit/>
          </a:bodyPr>
          <a:lstStyle/>
          <a:p>
            <a:r>
              <a:rPr lang="en-US" sz="1100" kern="0" dirty="0"/>
              <a:t>Processes that happen across every level of integration</a:t>
            </a:r>
          </a:p>
        </p:txBody>
      </p:sp>
    </p:spTree>
    <p:extLst>
      <p:ext uri="{BB962C8B-B14F-4D97-AF65-F5344CB8AC3E}">
        <p14:creationId xmlns:p14="http://schemas.microsoft.com/office/powerpoint/2010/main" val="3833607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Outbound Integration Pattern 1 – BI Report Bursting based integration </a:t>
            </a:r>
          </a:p>
        </p:txBody>
      </p:sp>
      <p:sp>
        <p:nvSpPr>
          <p:cNvPr id="6" name="Rectangle 5">
            <a:extLst>
              <a:ext uri="{FF2B5EF4-FFF2-40B4-BE49-F238E27FC236}">
                <a16:creationId xmlns:a16="http://schemas.microsoft.com/office/drawing/2014/main" id="{7B91646D-C216-47DF-9A42-90420AFBC150}"/>
              </a:ext>
            </a:extLst>
          </p:cNvPr>
          <p:cNvSpPr/>
          <p:nvPr/>
        </p:nvSpPr>
        <p:spPr bwMode="gray">
          <a:xfrm>
            <a:off x="506984" y="2101490"/>
            <a:ext cx="1266551" cy="212450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7" name="TextBox 6">
            <a:extLst>
              <a:ext uri="{FF2B5EF4-FFF2-40B4-BE49-F238E27FC236}">
                <a16:creationId xmlns:a16="http://schemas.microsoft.com/office/drawing/2014/main" id="{7DEC352B-A134-42F5-9DAE-B74198B33E65}"/>
              </a:ext>
            </a:extLst>
          </p:cNvPr>
          <p:cNvSpPr txBox="1"/>
          <p:nvPr/>
        </p:nvSpPr>
        <p:spPr>
          <a:xfrm>
            <a:off x="469900" y="1936416"/>
            <a:ext cx="1420680" cy="115416"/>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Oracle Cloud</a:t>
            </a:r>
          </a:p>
        </p:txBody>
      </p:sp>
      <p:sp>
        <p:nvSpPr>
          <p:cNvPr id="8" name="TextBox 7">
            <a:extLst>
              <a:ext uri="{FF2B5EF4-FFF2-40B4-BE49-F238E27FC236}">
                <a16:creationId xmlns:a16="http://schemas.microsoft.com/office/drawing/2014/main" id="{67B3A7CF-A035-4BB3-9576-45A5C1902F61}"/>
              </a:ext>
            </a:extLst>
          </p:cNvPr>
          <p:cNvSpPr txBox="1"/>
          <p:nvPr/>
        </p:nvSpPr>
        <p:spPr>
          <a:xfrm>
            <a:off x="1777192" y="3084509"/>
            <a:ext cx="1702302" cy="115416"/>
          </a:xfrm>
          <a:prstGeom prst="rect">
            <a:avLst/>
          </a:prstGeom>
          <a:noFill/>
        </p:spPr>
        <p:txBody>
          <a:bodyPr wrap="square" lIns="0" tIns="0" rIns="0" bIns="0" rtlCol="0">
            <a:spAutoFit/>
          </a:bodyPr>
          <a:lstStyle/>
          <a:p>
            <a:pPr algn="ctr" defTabSz="685800">
              <a:spcBef>
                <a:spcPts val="900"/>
              </a:spcBef>
              <a:buSzPct val="100000"/>
            </a:pPr>
            <a:r>
              <a:rPr lang="en-US" sz="750" b="1">
                <a:solidFill>
                  <a:srgbClr val="002776"/>
                </a:solidFill>
              </a:rPr>
              <a:t>BI Publisher Report Extract</a:t>
            </a:r>
          </a:p>
        </p:txBody>
      </p:sp>
      <p:cxnSp>
        <p:nvCxnSpPr>
          <p:cNvPr id="9" name="Straight Arrow Connector 8">
            <a:extLst>
              <a:ext uri="{FF2B5EF4-FFF2-40B4-BE49-F238E27FC236}">
                <a16:creationId xmlns:a16="http://schemas.microsoft.com/office/drawing/2014/main" id="{D87FD633-FA25-484F-8A64-C468456BF652}"/>
              </a:ext>
            </a:extLst>
          </p:cNvPr>
          <p:cNvCxnSpPr/>
          <p:nvPr/>
        </p:nvCxnSpPr>
        <p:spPr>
          <a:xfrm flipH="1">
            <a:off x="1964214" y="3315449"/>
            <a:ext cx="1313816" cy="10550"/>
          </a:xfrm>
          <a:prstGeom prst="straightConnector1">
            <a:avLst/>
          </a:prstGeom>
          <a:noFill/>
          <a:ln w="38100" cap="flat" cmpd="sng" algn="ctr">
            <a:solidFill>
              <a:srgbClr val="313131"/>
            </a:solidFill>
            <a:prstDash val="solid"/>
            <a:headEnd type="triangle"/>
            <a:tailEnd type="none"/>
          </a:ln>
          <a:effectLst/>
        </p:spPr>
      </p:cxnSp>
      <p:grpSp>
        <p:nvGrpSpPr>
          <p:cNvPr id="12" name="Group 11">
            <a:extLst>
              <a:ext uri="{FF2B5EF4-FFF2-40B4-BE49-F238E27FC236}">
                <a16:creationId xmlns:a16="http://schemas.microsoft.com/office/drawing/2014/main" id="{60F9279A-573D-4427-9D85-7A7CF8C4475D}"/>
              </a:ext>
            </a:extLst>
          </p:cNvPr>
          <p:cNvGrpSpPr/>
          <p:nvPr/>
        </p:nvGrpSpPr>
        <p:grpSpPr>
          <a:xfrm>
            <a:off x="730319" y="3408095"/>
            <a:ext cx="701972" cy="658044"/>
            <a:chOff x="7584728" y="3271985"/>
            <a:chExt cx="685530" cy="680406"/>
          </a:xfrm>
          <a:solidFill>
            <a:srgbClr val="00B050"/>
          </a:solidFill>
        </p:grpSpPr>
        <p:sp>
          <p:nvSpPr>
            <p:cNvPr id="13" name="Rectangle 12">
              <a:extLst>
                <a:ext uri="{FF2B5EF4-FFF2-40B4-BE49-F238E27FC236}">
                  <a16:creationId xmlns:a16="http://schemas.microsoft.com/office/drawing/2014/main" id="{C662A595-95AB-4D05-BB45-FCE1CDDCE610}"/>
                </a:ext>
              </a:extLst>
            </p:cNvPr>
            <p:cNvSpPr/>
            <p:nvPr/>
          </p:nvSpPr>
          <p:spPr bwMode="gray">
            <a:xfrm>
              <a:off x="7584728" y="3271985"/>
              <a:ext cx="685530" cy="680406"/>
            </a:xfrm>
            <a:prstGeom prst="rect">
              <a:avLst/>
            </a:prstGeom>
            <a:grp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4" name="Freeform 152">
              <a:extLst>
                <a:ext uri="{FF2B5EF4-FFF2-40B4-BE49-F238E27FC236}">
                  <a16:creationId xmlns:a16="http://schemas.microsoft.com/office/drawing/2014/main" id="{DF652749-FD8B-48DA-8849-88F99D104539}"/>
                </a:ext>
              </a:extLst>
            </p:cNvPr>
            <p:cNvSpPr>
              <a:spLocks noChangeAspect="1" noEditPoints="1"/>
            </p:cNvSpPr>
            <p:nvPr/>
          </p:nvSpPr>
          <p:spPr bwMode="auto">
            <a:xfrm>
              <a:off x="7630736" y="3410835"/>
              <a:ext cx="490146" cy="427436"/>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pic>
        <p:nvPicPr>
          <p:cNvPr id="15" name="Picture 14">
            <a:extLst>
              <a:ext uri="{FF2B5EF4-FFF2-40B4-BE49-F238E27FC236}">
                <a16:creationId xmlns:a16="http://schemas.microsoft.com/office/drawing/2014/main" id="{8C86DD0D-35C8-43D1-9D0B-5AE23E9372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42" y="2571400"/>
            <a:ext cx="787927" cy="4113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6" name="Freeform 145">
            <a:extLst>
              <a:ext uri="{FF2B5EF4-FFF2-40B4-BE49-F238E27FC236}">
                <a16:creationId xmlns:a16="http://schemas.microsoft.com/office/drawing/2014/main" id="{C2AFF4DC-0FF2-4571-8C82-ADDDEDFD28C5}"/>
              </a:ext>
            </a:extLst>
          </p:cNvPr>
          <p:cNvSpPr>
            <a:spLocks noChangeAspect="1" noEditPoints="1"/>
          </p:cNvSpPr>
          <p:nvPr/>
        </p:nvSpPr>
        <p:spPr bwMode="auto">
          <a:xfrm>
            <a:off x="3944744" y="2821986"/>
            <a:ext cx="323209" cy="29278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17" name="Oval 9">
            <a:extLst>
              <a:ext uri="{FF2B5EF4-FFF2-40B4-BE49-F238E27FC236}">
                <a16:creationId xmlns:a16="http://schemas.microsoft.com/office/drawing/2014/main" id="{C2A0F6F0-7F45-4F91-A68D-511D4C29C144}"/>
              </a:ext>
            </a:extLst>
          </p:cNvPr>
          <p:cNvSpPr>
            <a:spLocks noChangeArrowheads="1"/>
          </p:cNvSpPr>
          <p:nvPr/>
        </p:nvSpPr>
        <p:spPr bwMode="gray">
          <a:xfrm>
            <a:off x="4854952" y="2651959"/>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pic>
        <p:nvPicPr>
          <p:cNvPr id="18" name="Picture 17">
            <a:extLst>
              <a:ext uri="{FF2B5EF4-FFF2-40B4-BE49-F238E27FC236}">
                <a16:creationId xmlns:a16="http://schemas.microsoft.com/office/drawing/2014/main" id="{5E90382C-D429-4C50-92D0-1BC51C1F08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1487" y="3344657"/>
            <a:ext cx="897464" cy="673098"/>
          </a:xfrm>
          <a:prstGeom prst="rect">
            <a:avLst/>
          </a:prstGeom>
        </p:spPr>
      </p:pic>
      <p:pic>
        <p:nvPicPr>
          <p:cNvPr id="19" name="Picture 10" descr="http://static1.squarespace.com/static/53e3c70ce4b00000fd13b376/t/540f5ce5e4b069785f25ec86/1410292965874/webcast_icon.png">
            <a:extLst>
              <a:ext uri="{FF2B5EF4-FFF2-40B4-BE49-F238E27FC236}">
                <a16:creationId xmlns:a16="http://schemas.microsoft.com/office/drawing/2014/main" id="{FEF2521B-3CBA-4B85-9B1B-A9B44827BBE9}"/>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312214" y="2697865"/>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D327F618-368B-42CA-8082-9A6F4B9ED5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8365" y="2911453"/>
            <a:ext cx="283708" cy="200072"/>
          </a:xfrm>
          <a:prstGeom prst="rect">
            <a:avLst/>
          </a:prstGeom>
        </p:spPr>
      </p:pic>
      <p:sp>
        <p:nvSpPr>
          <p:cNvPr id="21" name="TextBox 20">
            <a:extLst>
              <a:ext uri="{FF2B5EF4-FFF2-40B4-BE49-F238E27FC236}">
                <a16:creationId xmlns:a16="http://schemas.microsoft.com/office/drawing/2014/main" id="{C95F125A-4E64-437B-AB89-E9A09F6BD093}"/>
              </a:ext>
            </a:extLst>
          </p:cNvPr>
          <p:cNvSpPr txBox="1"/>
          <p:nvPr/>
        </p:nvSpPr>
        <p:spPr>
          <a:xfrm>
            <a:off x="3086407" y="2641298"/>
            <a:ext cx="745950" cy="115416"/>
          </a:xfrm>
          <a:prstGeom prst="rect">
            <a:avLst/>
          </a:prstGeom>
          <a:noFill/>
        </p:spPr>
        <p:txBody>
          <a:bodyPr wrap="square" lIns="0" tIns="0" rIns="0" bIns="0" rtlCol="0">
            <a:spAutoFit/>
          </a:bodyPr>
          <a:lstStyle>
            <a:defPPr>
              <a:defRPr lang="en-US"/>
            </a:defPPr>
            <a:lvl1pPr algn="ctr" defTabSz="685800">
              <a:spcBef>
                <a:spcPts val="900"/>
              </a:spcBef>
              <a:buSzPct val="100000"/>
              <a:defRPr sz="750" b="1">
                <a:solidFill>
                  <a:srgbClr val="002776"/>
                </a:solidFill>
              </a:defRPr>
            </a:lvl1pPr>
          </a:lstStyle>
          <a:p>
            <a:r>
              <a:rPr lang="en-US"/>
              <a:t>Bursting</a:t>
            </a:r>
          </a:p>
        </p:txBody>
      </p:sp>
      <p:sp>
        <p:nvSpPr>
          <p:cNvPr id="22" name="TextBox 21">
            <a:extLst>
              <a:ext uri="{FF2B5EF4-FFF2-40B4-BE49-F238E27FC236}">
                <a16:creationId xmlns:a16="http://schemas.microsoft.com/office/drawing/2014/main" id="{04E90E1C-CB47-4D29-9147-C28DFCFDE5FD}"/>
              </a:ext>
            </a:extLst>
          </p:cNvPr>
          <p:cNvSpPr txBox="1"/>
          <p:nvPr/>
        </p:nvSpPr>
        <p:spPr>
          <a:xfrm>
            <a:off x="4175068" y="1780079"/>
            <a:ext cx="1294968"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a:solidFill>
                  <a:srgbClr val="002776"/>
                </a:solidFill>
              </a:defRPr>
            </a:lvl1pPr>
          </a:lstStyle>
          <a:p>
            <a:r>
              <a:rPr lang="en-US"/>
              <a:t>     File Landing Zone</a:t>
            </a:r>
          </a:p>
        </p:txBody>
      </p:sp>
      <p:sp>
        <p:nvSpPr>
          <p:cNvPr id="24" name="Rectangle 23">
            <a:extLst>
              <a:ext uri="{FF2B5EF4-FFF2-40B4-BE49-F238E27FC236}">
                <a16:creationId xmlns:a16="http://schemas.microsoft.com/office/drawing/2014/main" id="{5AE87405-41C6-4F5F-BFE4-2AEF884905C9}"/>
              </a:ext>
            </a:extLst>
          </p:cNvPr>
          <p:cNvSpPr/>
          <p:nvPr/>
        </p:nvSpPr>
        <p:spPr bwMode="auto">
          <a:xfrm>
            <a:off x="4325289" y="2020412"/>
            <a:ext cx="991979" cy="802716"/>
          </a:xfrm>
          <a:prstGeom prst="rect">
            <a:avLst/>
          </a:prstGeom>
          <a:solidFill>
            <a:schemeClr val="bg1"/>
          </a:solidFill>
          <a:ln w="38100" cap="flat" cmpd="sng" algn="ctr">
            <a:solidFill>
              <a:schemeClr val="accent2">
                <a:lumMod val="75000"/>
              </a:schemeClr>
            </a:solidFill>
            <a:prstDash val="solid"/>
            <a:round/>
            <a:headEnd type="none" w="med" len="med"/>
            <a:tailEnd type="none" w="med" len="med"/>
          </a:ln>
          <a:effectLst/>
        </p:spPr>
        <p:txBody>
          <a:bodyPr lIns="67366" tIns="33684" rIns="67366" bIns="33684" rtlCol="0" anchor="ctr"/>
          <a:lstStyle/>
          <a:p>
            <a:pPr algn="ctr" defTabSz="685132" fontAlgn="base">
              <a:lnSpc>
                <a:spcPct val="106000"/>
              </a:lnSpc>
              <a:spcBef>
                <a:spcPct val="80000"/>
              </a:spcBef>
              <a:spcAft>
                <a:spcPct val="0"/>
              </a:spcAft>
              <a:buClr>
                <a:srgbClr val="000000"/>
              </a:buClr>
              <a:buSzPct val="80000"/>
            </a:pPr>
            <a:endParaRPr lang="en-US" sz="698" b="1">
              <a:solidFill>
                <a:srgbClr val="FFFFFF"/>
              </a:solidFill>
              <a:cs typeface="Arial" pitchFamily="34" charset="0"/>
            </a:endParaRPr>
          </a:p>
        </p:txBody>
      </p:sp>
      <p:grpSp>
        <p:nvGrpSpPr>
          <p:cNvPr id="25" name="Group 24">
            <a:extLst>
              <a:ext uri="{FF2B5EF4-FFF2-40B4-BE49-F238E27FC236}">
                <a16:creationId xmlns:a16="http://schemas.microsoft.com/office/drawing/2014/main" id="{C45FF878-D081-455D-B748-8C247E05D910}"/>
              </a:ext>
            </a:extLst>
          </p:cNvPr>
          <p:cNvGrpSpPr/>
          <p:nvPr/>
        </p:nvGrpSpPr>
        <p:grpSpPr>
          <a:xfrm>
            <a:off x="4470172" y="2153569"/>
            <a:ext cx="688773" cy="656065"/>
            <a:chOff x="5854701" y="3620549"/>
            <a:chExt cx="685800" cy="772064"/>
          </a:xfrm>
        </p:grpSpPr>
        <p:grpSp>
          <p:nvGrpSpPr>
            <p:cNvPr id="26" name="Group 25">
              <a:extLst>
                <a:ext uri="{FF2B5EF4-FFF2-40B4-BE49-F238E27FC236}">
                  <a16:creationId xmlns:a16="http://schemas.microsoft.com/office/drawing/2014/main" id="{5A5C0A0D-B30A-46BB-8725-52E81F26331F}"/>
                </a:ext>
              </a:extLst>
            </p:cNvPr>
            <p:cNvGrpSpPr/>
            <p:nvPr/>
          </p:nvGrpSpPr>
          <p:grpSpPr>
            <a:xfrm>
              <a:off x="6002945" y="3620549"/>
              <a:ext cx="397017" cy="310259"/>
              <a:chOff x="5990245" y="3620549"/>
              <a:chExt cx="397017" cy="310259"/>
            </a:xfrm>
          </p:grpSpPr>
          <p:sp>
            <p:nvSpPr>
              <p:cNvPr id="28" name="Freeform 19">
                <a:extLst>
                  <a:ext uri="{FF2B5EF4-FFF2-40B4-BE49-F238E27FC236}">
                    <a16:creationId xmlns:a16="http://schemas.microsoft.com/office/drawing/2014/main" id="{4987DC67-DDE2-4C98-A1A2-B9C639E8CE26}"/>
                  </a:ext>
                </a:extLst>
              </p:cNvPr>
              <p:cNvSpPr>
                <a:spLocks noEditPoints="1"/>
              </p:cNvSpPr>
              <p:nvPr/>
            </p:nvSpPr>
            <p:spPr bwMode="auto">
              <a:xfrm>
                <a:off x="5990245" y="36205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sp>
            <p:nvSpPr>
              <p:cNvPr id="29" name="Freeform 19">
                <a:extLst>
                  <a:ext uri="{FF2B5EF4-FFF2-40B4-BE49-F238E27FC236}">
                    <a16:creationId xmlns:a16="http://schemas.microsoft.com/office/drawing/2014/main" id="{80B1C31C-4396-46A5-BA73-9CA357B57DA0}"/>
                  </a:ext>
                </a:extLst>
              </p:cNvPr>
              <p:cNvSpPr>
                <a:spLocks noEditPoints="1"/>
              </p:cNvSpPr>
              <p:nvPr/>
            </p:nvSpPr>
            <p:spPr bwMode="auto">
              <a:xfrm>
                <a:off x="6168045" y="36840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grpSp>
        <p:sp>
          <p:nvSpPr>
            <p:cNvPr id="27" name="TextBox 26">
              <a:extLst>
                <a:ext uri="{FF2B5EF4-FFF2-40B4-BE49-F238E27FC236}">
                  <a16:creationId xmlns:a16="http://schemas.microsoft.com/office/drawing/2014/main" id="{FBD95778-5129-4C6A-B699-18D8F59FC893}"/>
                </a:ext>
              </a:extLst>
            </p:cNvPr>
            <p:cNvSpPr txBox="1"/>
            <p:nvPr/>
          </p:nvSpPr>
          <p:spPr>
            <a:xfrm>
              <a:off x="5854701" y="4023281"/>
              <a:ext cx="685800" cy="369332"/>
            </a:xfrm>
            <a:prstGeom prst="rect">
              <a:avLst/>
            </a:prstGeom>
            <a:noFill/>
          </p:spPr>
          <p:txBody>
            <a:bodyPr wrap="square" rtlCol="0">
              <a:spAutoFit/>
            </a:bodyPr>
            <a:lstStyle/>
            <a:p>
              <a:pPr algn="ctr" defTabSz="914400" fontAlgn="base">
                <a:spcBef>
                  <a:spcPct val="20000"/>
                </a:spcBef>
                <a:spcAft>
                  <a:spcPct val="0"/>
                </a:spcAft>
              </a:pPr>
              <a:r>
                <a:rPr lang="en-US" sz="900" b="1" kern="0">
                  <a:solidFill>
                    <a:srgbClr val="000000"/>
                  </a:solidFill>
                  <a:latin typeface="Calibri" panose="020F0502020204030204" pitchFamily="34" charset="0"/>
                  <a:cs typeface="Arial" charset="0"/>
                </a:rPr>
                <a:t>Data Files</a:t>
              </a:r>
            </a:p>
            <a:p>
              <a:pPr algn="ctr" defTabSz="914400" fontAlgn="base">
                <a:spcBef>
                  <a:spcPct val="20000"/>
                </a:spcBef>
                <a:spcAft>
                  <a:spcPct val="0"/>
                </a:spcAft>
              </a:pPr>
              <a:endParaRPr lang="en-US" sz="900" b="1">
                <a:solidFill>
                  <a:srgbClr val="000000"/>
                </a:solidFill>
                <a:cs typeface="Arial" pitchFamily="34" charset="0"/>
              </a:endParaRPr>
            </a:p>
          </p:txBody>
        </p:sp>
      </p:grpSp>
      <p:cxnSp>
        <p:nvCxnSpPr>
          <p:cNvPr id="31" name="Straight Arrow Connector 30">
            <a:extLst>
              <a:ext uri="{FF2B5EF4-FFF2-40B4-BE49-F238E27FC236}">
                <a16:creationId xmlns:a16="http://schemas.microsoft.com/office/drawing/2014/main" id="{B8636EEB-7E9F-4A57-B453-E8EF976ED8D7}"/>
              </a:ext>
            </a:extLst>
          </p:cNvPr>
          <p:cNvCxnSpPr>
            <a:cxnSpLocks/>
          </p:cNvCxnSpPr>
          <p:nvPr/>
        </p:nvCxnSpPr>
        <p:spPr>
          <a:xfrm flipH="1">
            <a:off x="6356606" y="3300868"/>
            <a:ext cx="894881" cy="0"/>
          </a:xfrm>
          <a:prstGeom prst="straightConnector1">
            <a:avLst/>
          </a:prstGeom>
          <a:noFill/>
          <a:ln w="38100" cap="flat" cmpd="sng" algn="ctr">
            <a:solidFill>
              <a:srgbClr val="313131"/>
            </a:solidFill>
            <a:prstDash val="solid"/>
            <a:headEnd type="triangle"/>
            <a:tailEnd type="none"/>
          </a:ln>
          <a:effectLst/>
        </p:spPr>
      </p:cxnSp>
      <p:sp>
        <p:nvSpPr>
          <p:cNvPr id="32" name="Rectangle 31">
            <a:extLst>
              <a:ext uri="{FF2B5EF4-FFF2-40B4-BE49-F238E27FC236}">
                <a16:creationId xmlns:a16="http://schemas.microsoft.com/office/drawing/2014/main" id="{A22FB2B6-61AF-4ABE-A75B-5D7BB77A81CA}"/>
              </a:ext>
            </a:extLst>
          </p:cNvPr>
          <p:cNvSpPr/>
          <p:nvPr/>
        </p:nvSpPr>
        <p:spPr>
          <a:xfrm>
            <a:off x="7211549" y="2384500"/>
            <a:ext cx="1133808"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Boundary Systems (On Premise/Cloud)</a:t>
            </a:r>
          </a:p>
        </p:txBody>
      </p:sp>
      <p:sp>
        <p:nvSpPr>
          <p:cNvPr id="33" name="TextBox 32">
            <a:extLst>
              <a:ext uri="{FF2B5EF4-FFF2-40B4-BE49-F238E27FC236}">
                <a16:creationId xmlns:a16="http://schemas.microsoft.com/office/drawing/2014/main" id="{30A2F2D1-83E6-40DE-B68C-58A6104E1333}"/>
              </a:ext>
            </a:extLst>
          </p:cNvPr>
          <p:cNvSpPr txBox="1"/>
          <p:nvPr/>
        </p:nvSpPr>
        <p:spPr>
          <a:xfrm>
            <a:off x="9345919" y="1970177"/>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34" name="Rectangle 33">
            <a:extLst>
              <a:ext uri="{FF2B5EF4-FFF2-40B4-BE49-F238E27FC236}">
                <a16:creationId xmlns:a16="http://schemas.microsoft.com/office/drawing/2014/main" id="{BE6FA124-1813-4155-9939-2843CFE141CE}"/>
              </a:ext>
            </a:extLst>
          </p:cNvPr>
          <p:cNvSpPr/>
          <p:nvPr/>
        </p:nvSpPr>
        <p:spPr bwMode="gray">
          <a:xfrm>
            <a:off x="8382949" y="2104132"/>
            <a:ext cx="2729850" cy="2381720"/>
          </a:xfrm>
          <a:prstGeom prst="rect">
            <a:avLst/>
          </a:prstGeom>
          <a:solidFill>
            <a:srgbClr val="002060"/>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sp>
        <p:nvSpPr>
          <p:cNvPr id="35" name="TextBox 34">
            <a:extLst>
              <a:ext uri="{FF2B5EF4-FFF2-40B4-BE49-F238E27FC236}">
                <a16:creationId xmlns:a16="http://schemas.microsoft.com/office/drawing/2014/main" id="{36CF78AB-417F-4B9B-9B38-0A7298DD2C82}"/>
              </a:ext>
            </a:extLst>
          </p:cNvPr>
          <p:cNvSpPr txBox="1"/>
          <p:nvPr/>
        </p:nvSpPr>
        <p:spPr>
          <a:xfrm>
            <a:off x="8503725" y="2431266"/>
            <a:ext cx="2450582" cy="1945982"/>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Complex Extracts using BI Publisher</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Bursting functionality used to transmit files</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fr-FR" sz="800" b="1">
                <a:solidFill>
                  <a:prstClr val="white"/>
                </a:solidFill>
              </a:rPr>
              <a:t>Multiple Transmission options SFTP / Email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Existing integrations to on premise systems or third Party need not change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No Intermediate Middleware required.</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p:txBody>
      </p:sp>
      <p:cxnSp>
        <p:nvCxnSpPr>
          <p:cNvPr id="36" name="Straight Arrow Connector 35">
            <a:extLst>
              <a:ext uri="{FF2B5EF4-FFF2-40B4-BE49-F238E27FC236}">
                <a16:creationId xmlns:a16="http://schemas.microsoft.com/office/drawing/2014/main" id="{83369689-114F-42CE-841B-35F0D8FA1C31}"/>
              </a:ext>
            </a:extLst>
          </p:cNvPr>
          <p:cNvCxnSpPr>
            <a:cxnSpLocks/>
            <a:stCxn id="24" idx="1"/>
          </p:cNvCxnSpPr>
          <p:nvPr/>
        </p:nvCxnSpPr>
        <p:spPr>
          <a:xfrm flipH="1">
            <a:off x="3278030" y="2421770"/>
            <a:ext cx="1047259" cy="879098"/>
          </a:xfrm>
          <a:prstGeom prst="straightConnector1">
            <a:avLst/>
          </a:prstGeom>
          <a:noFill/>
          <a:ln w="38100" cap="flat" cmpd="sng" algn="ctr">
            <a:solidFill>
              <a:srgbClr val="313131"/>
            </a:solidFill>
            <a:prstDash val="sysDash"/>
            <a:headEnd type="triangle"/>
            <a:tailEnd type="none"/>
          </a:ln>
          <a:effectLst/>
        </p:spPr>
      </p:cxnSp>
      <p:cxnSp>
        <p:nvCxnSpPr>
          <p:cNvPr id="38" name="Straight Arrow Connector 37">
            <a:extLst>
              <a:ext uri="{FF2B5EF4-FFF2-40B4-BE49-F238E27FC236}">
                <a16:creationId xmlns:a16="http://schemas.microsoft.com/office/drawing/2014/main" id="{3E70BA9E-E7A0-42AF-A9B9-3172C344EE04}"/>
              </a:ext>
            </a:extLst>
          </p:cNvPr>
          <p:cNvCxnSpPr>
            <a:cxnSpLocks/>
            <a:endCxn id="24" idx="3"/>
          </p:cNvCxnSpPr>
          <p:nvPr/>
        </p:nvCxnSpPr>
        <p:spPr>
          <a:xfrm flipH="1" flipV="1">
            <a:off x="5317268" y="2421770"/>
            <a:ext cx="1047259" cy="835310"/>
          </a:xfrm>
          <a:prstGeom prst="straightConnector1">
            <a:avLst/>
          </a:prstGeom>
          <a:noFill/>
          <a:ln w="38100" cap="flat" cmpd="sng" algn="ctr">
            <a:solidFill>
              <a:srgbClr val="313131"/>
            </a:solidFill>
            <a:prstDash val="sysDash"/>
            <a:headEnd type="triangle"/>
            <a:tailEnd type="none"/>
          </a:ln>
          <a:effectLst/>
        </p:spPr>
      </p:cxnSp>
      <p:cxnSp>
        <p:nvCxnSpPr>
          <p:cNvPr id="41" name="Straight Arrow Connector 40">
            <a:extLst>
              <a:ext uri="{FF2B5EF4-FFF2-40B4-BE49-F238E27FC236}">
                <a16:creationId xmlns:a16="http://schemas.microsoft.com/office/drawing/2014/main" id="{E4047EEE-0DC5-4246-A1CE-C360B8362BDC}"/>
              </a:ext>
            </a:extLst>
          </p:cNvPr>
          <p:cNvCxnSpPr>
            <a:cxnSpLocks/>
          </p:cNvCxnSpPr>
          <p:nvPr/>
        </p:nvCxnSpPr>
        <p:spPr>
          <a:xfrm flipH="1">
            <a:off x="3944744" y="3294530"/>
            <a:ext cx="1727359" cy="19894"/>
          </a:xfrm>
          <a:prstGeom prst="straightConnector1">
            <a:avLst/>
          </a:prstGeom>
          <a:noFill/>
          <a:ln w="38100" cap="flat" cmpd="sng" algn="ctr">
            <a:solidFill>
              <a:srgbClr val="313131"/>
            </a:solidFill>
            <a:prstDash val="sysDash"/>
            <a:headEnd type="triangle"/>
            <a:tailEnd type="none"/>
          </a:ln>
          <a:effectLst/>
        </p:spPr>
      </p:cxnSp>
      <p:sp>
        <p:nvSpPr>
          <p:cNvPr id="44" name="TextBox 43">
            <a:extLst>
              <a:ext uri="{FF2B5EF4-FFF2-40B4-BE49-F238E27FC236}">
                <a16:creationId xmlns:a16="http://schemas.microsoft.com/office/drawing/2014/main" id="{9E901A96-6851-429E-8A49-BF0F20966AA2}"/>
              </a:ext>
            </a:extLst>
          </p:cNvPr>
          <p:cNvSpPr txBox="1"/>
          <p:nvPr/>
        </p:nvSpPr>
        <p:spPr>
          <a:xfrm>
            <a:off x="4079818" y="3437429"/>
            <a:ext cx="1294968"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a:solidFill>
                  <a:srgbClr val="002776"/>
                </a:solidFill>
              </a:defRPr>
            </a:lvl1pPr>
          </a:lstStyle>
          <a:p>
            <a:r>
              <a:rPr lang="en-US"/>
              <a:t>Direct FTP</a:t>
            </a:r>
          </a:p>
        </p:txBody>
      </p:sp>
      <p:cxnSp>
        <p:nvCxnSpPr>
          <p:cNvPr id="37" name="Straight Connector 36">
            <a:extLst>
              <a:ext uri="{FF2B5EF4-FFF2-40B4-BE49-F238E27FC236}">
                <a16:creationId xmlns:a16="http://schemas.microsoft.com/office/drawing/2014/main" id="{5C98D3A9-9C68-4E4D-AE86-F9E1D1F67541}"/>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2BE9BA9-76F1-4BA7-993B-F48584555EA5}"/>
              </a:ext>
            </a:extLst>
          </p:cNvPr>
          <p:cNvSpPr txBox="1"/>
          <p:nvPr/>
        </p:nvSpPr>
        <p:spPr>
          <a:xfrm>
            <a:off x="469900" y="1113755"/>
            <a:ext cx="11031117" cy="276999"/>
          </a:xfrm>
          <a:prstGeom prst="rect">
            <a:avLst/>
          </a:prstGeom>
          <a:noFill/>
        </p:spPr>
        <p:txBody>
          <a:bodyPr wrap="square">
            <a:spAutoFit/>
          </a:bodyPr>
          <a:lstStyle/>
          <a:p>
            <a:r>
              <a:rPr lang="en-US" sz="1200">
                <a:solidFill>
                  <a:srgbClr val="000000"/>
                </a:solidFill>
                <a:ea typeface="MS PGothic" pitchFamily="34" charset="-128"/>
              </a:rPr>
              <a:t>Outbound integrations from Oracle ERP Cloud to Boundary Systems using only BI Report Bursting and no middleware</a:t>
            </a:r>
            <a:endParaRPr lang="en-US" sz="1200" kern="0"/>
          </a:p>
        </p:txBody>
      </p:sp>
    </p:spTree>
    <p:extLst>
      <p:ext uri="{BB962C8B-B14F-4D97-AF65-F5344CB8AC3E}">
        <p14:creationId xmlns:p14="http://schemas.microsoft.com/office/powerpoint/2010/main" val="97662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Outbound Integration Pattern 1 – BI Report Bursting based integration </a:t>
            </a:r>
          </a:p>
        </p:txBody>
      </p:sp>
      <p:sp>
        <p:nvSpPr>
          <p:cNvPr id="37" name="Freeform 30">
            <a:extLst>
              <a:ext uri="{FF2B5EF4-FFF2-40B4-BE49-F238E27FC236}">
                <a16:creationId xmlns:a16="http://schemas.microsoft.com/office/drawing/2014/main" id="{019B03BA-7596-440E-8320-F842619DED1E}"/>
              </a:ext>
            </a:extLst>
          </p:cNvPr>
          <p:cNvSpPr>
            <a:spLocks noChangeAspect="1" noEditPoints="1"/>
          </p:cNvSpPr>
          <p:nvPr/>
        </p:nvSpPr>
        <p:spPr bwMode="auto">
          <a:xfrm>
            <a:off x="1635473" y="1522105"/>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39" name="Straight Connector 38">
            <a:extLst>
              <a:ext uri="{FF2B5EF4-FFF2-40B4-BE49-F238E27FC236}">
                <a16:creationId xmlns:a16="http://schemas.microsoft.com/office/drawing/2014/main" id="{8731A059-7591-4D6A-AFE9-D5E79312A3BE}"/>
              </a:ext>
            </a:extLst>
          </p:cNvPr>
          <p:cNvCxnSpPr/>
          <p:nvPr/>
        </p:nvCxnSpPr>
        <p:spPr>
          <a:xfrm flipV="1">
            <a:off x="5189769" y="2537573"/>
            <a:ext cx="835410" cy="342900"/>
          </a:xfrm>
          <a:prstGeom prst="line">
            <a:avLst/>
          </a:prstGeom>
          <a:noFill/>
          <a:ln w="6350" cap="flat" cmpd="sng" algn="ctr">
            <a:solidFill>
              <a:sysClr val="window" lastClr="FFFFFF"/>
            </a:solidFill>
            <a:prstDash val="solid"/>
            <a:miter lim="800000"/>
          </a:ln>
          <a:effectLst/>
        </p:spPr>
      </p:cxnSp>
      <p:cxnSp>
        <p:nvCxnSpPr>
          <p:cNvPr id="40" name="Straight Connector 39">
            <a:extLst>
              <a:ext uri="{FF2B5EF4-FFF2-40B4-BE49-F238E27FC236}">
                <a16:creationId xmlns:a16="http://schemas.microsoft.com/office/drawing/2014/main" id="{05419323-8813-478B-82A4-6377D1FCA7DB}"/>
              </a:ext>
            </a:extLst>
          </p:cNvPr>
          <p:cNvCxnSpPr/>
          <p:nvPr/>
        </p:nvCxnSpPr>
        <p:spPr>
          <a:xfrm flipV="1">
            <a:off x="6019569" y="1839903"/>
            <a:ext cx="835410" cy="342900"/>
          </a:xfrm>
          <a:prstGeom prst="line">
            <a:avLst/>
          </a:prstGeom>
          <a:noFill/>
          <a:ln w="6350" cap="flat" cmpd="sng" algn="ctr">
            <a:solidFill>
              <a:sysClr val="window" lastClr="FFFFFF"/>
            </a:solidFill>
            <a:prstDash val="solid"/>
            <a:miter lim="800000"/>
          </a:ln>
          <a:effectLst/>
        </p:spPr>
      </p:cxnSp>
      <p:sp>
        <p:nvSpPr>
          <p:cNvPr id="42" name="Rectangle 41">
            <a:extLst>
              <a:ext uri="{FF2B5EF4-FFF2-40B4-BE49-F238E27FC236}">
                <a16:creationId xmlns:a16="http://schemas.microsoft.com/office/drawing/2014/main" id="{E5682417-0957-4D16-AA6D-4CD7E6B6A8AB}"/>
              </a:ext>
            </a:extLst>
          </p:cNvPr>
          <p:cNvSpPr/>
          <p:nvPr/>
        </p:nvSpPr>
        <p:spPr bwMode="gray">
          <a:xfrm>
            <a:off x="922827" y="1806194"/>
            <a:ext cx="5444921" cy="1323693"/>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BI publisher reports and ESS jobs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parameterized reports and jobs for regenerating files for Ad hoc processing</a:t>
            </a: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43" name="Rectangle 42">
            <a:extLst>
              <a:ext uri="{FF2B5EF4-FFF2-40B4-BE49-F238E27FC236}">
                <a16:creationId xmlns:a16="http://schemas.microsoft.com/office/drawing/2014/main" id="{C9CF5065-1B5E-413A-BA9C-83CE8BE68E14}"/>
              </a:ext>
            </a:extLst>
          </p:cNvPr>
          <p:cNvSpPr/>
          <p:nvPr/>
        </p:nvSpPr>
        <p:spPr bwMode="gray">
          <a:xfrm>
            <a:off x="6566053" y="1860363"/>
            <a:ext cx="5156046" cy="126952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Poll for data files on the SFTP server</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import programs to load transformed Cloud data </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Maintain logs and provide error information</a:t>
            </a:r>
          </a:p>
        </p:txBody>
      </p:sp>
      <p:sp>
        <p:nvSpPr>
          <p:cNvPr id="46" name="Rectangle 45">
            <a:extLst>
              <a:ext uri="{FF2B5EF4-FFF2-40B4-BE49-F238E27FC236}">
                <a16:creationId xmlns:a16="http://schemas.microsoft.com/office/drawing/2014/main" id="{3FAB3796-0090-4F79-817F-1FC43535D1BE}"/>
              </a:ext>
            </a:extLst>
          </p:cNvPr>
          <p:cNvSpPr/>
          <p:nvPr/>
        </p:nvSpPr>
        <p:spPr bwMode="gray">
          <a:xfrm>
            <a:off x="922829" y="3272956"/>
            <a:ext cx="5444919"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BI Report failure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Regenerate/Resend delta extracts using the BI publisher parameters</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47" name="Rectangle 46">
            <a:extLst>
              <a:ext uri="{FF2B5EF4-FFF2-40B4-BE49-F238E27FC236}">
                <a16:creationId xmlns:a16="http://schemas.microsoft.com/office/drawing/2014/main" id="{EABFBC36-AA91-49A6-92EE-B5A7F5F11F39}"/>
              </a:ext>
            </a:extLst>
          </p:cNvPr>
          <p:cNvSpPr/>
          <p:nvPr/>
        </p:nvSpPr>
        <p:spPr bwMode="gray">
          <a:xfrm>
            <a:off x="6566053" y="3272956"/>
            <a:ext cx="5156046"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SFTP server not available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methods to reprocess the error rows as applicable to an entity</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downtimes of boundary application</a:t>
            </a:r>
          </a:p>
        </p:txBody>
      </p:sp>
      <p:sp>
        <p:nvSpPr>
          <p:cNvPr id="49" name="Rectangle 48">
            <a:extLst>
              <a:ext uri="{FF2B5EF4-FFF2-40B4-BE49-F238E27FC236}">
                <a16:creationId xmlns:a16="http://schemas.microsoft.com/office/drawing/2014/main" id="{717D7BCA-3FD4-446F-B040-3069D4B47AB0}"/>
              </a:ext>
            </a:extLst>
          </p:cNvPr>
          <p:cNvSpPr/>
          <p:nvPr/>
        </p:nvSpPr>
        <p:spPr bwMode="gray">
          <a:xfrm>
            <a:off x="922827" y="1471171"/>
            <a:ext cx="5444921" cy="252664"/>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50" name="Rectangle 49">
            <a:extLst>
              <a:ext uri="{FF2B5EF4-FFF2-40B4-BE49-F238E27FC236}">
                <a16:creationId xmlns:a16="http://schemas.microsoft.com/office/drawing/2014/main" id="{CB5AC303-2ED9-4FF2-9F20-5B35948EBD49}"/>
              </a:ext>
            </a:extLst>
          </p:cNvPr>
          <p:cNvSpPr/>
          <p:nvPr/>
        </p:nvSpPr>
        <p:spPr bwMode="gray">
          <a:xfrm>
            <a:off x="6566053" y="1471171"/>
            <a:ext cx="5156047" cy="246123"/>
          </a:xfrm>
          <a:prstGeom prst="rect">
            <a:avLst/>
          </a:prstGeom>
          <a:solidFill>
            <a:srgbClr val="FFCD00"/>
          </a:solidFill>
          <a:ln w="19050" algn="ctr">
            <a:noFill/>
            <a:miter lim="800000"/>
            <a:headEnd/>
            <a:tailEnd/>
          </a:ln>
        </p:spPr>
        <p:txBody>
          <a:bodyPr wrap="square" lIns="93300" tIns="93300" rIns="93300" bIns="93300" rtlCol="0" anchor="ctr" anchorCtr="0"/>
          <a:lstStyle/>
          <a:p>
            <a:pPr algn="ctr" defTabSz="959653">
              <a:lnSpc>
                <a:spcPct val="106000"/>
              </a:lnSpc>
              <a:defRPr/>
            </a:pPr>
            <a:r>
              <a:rPr lang="en-US" sz="1100" b="1" kern="0">
                <a:cs typeface="Arial" panose="020B0604020202020204" pitchFamily="34" charset="0"/>
              </a:rPr>
              <a:t>Boundary/Source App</a:t>
            </a:r>
          </a:p>
        </p:txBody>
      </p:sp>
      <p:sp>
        <p:nvSpPr>
          <p:cNvPr id="52" name="Rectangle 51">
            <a:extLst>
              <a:ext uri="{FF2B5EF4-FFF2-40B4-BE49-F238E27FC236}">
                <a16:creationId xmlns:a16="http://schemas.microsoft.com/office/drawing/2014/main" id="{C110E9E9-C75C-4CAE-9043-486E8030B31C}"/>
              </a:ext>
            </a:extLst>
          </p:cNvPr>
          <p:cNvSpPr/>
          <p:nvPr/>
        </p:nvSpPr>
        <p:spPr bwMode="gray">
          <a:xfrm>
            <a:off x="469901" y="1806194"/>
            <a:ext cx="353272" cy="1313010"/>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53" name="Rectangle 52">
            <a:extLst>
              <a:ext uri="{FF2B5EF4-FFF2-40B4-BE49-F238E27FC236}">
                <a16:creationId xmlns:a16="http://schemas.microsoft.com/office/drawing/2014/main" id="{1B9C3077-F211-4ADE-8684-3442A9FA84B1}"/>
              </a:ext>
            </a:extLst>
          </p:cNvPr>
          <p:cNvSpPr/>
          <p:nvPr/>
        </p:nvSpPr>
        <p:spPr bwMode="gray">
          <a:xfrm>
            <a:off x="469900" y="3272957"/>
            <a:ext cx="353273" cy="1106714"/>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Error Handling</a:t>
            </a:r>
          </a:p>
        </p:txBody>
      </p:sp>
      <p:cxnSp>
        <p:nvCxnSpPr>
          <p:cNvPr id="18" name="Straight Connector 17">
            <a:extLst>
              <a:ext uri="{FF2B5EF4-FFF2-40B4-BE49-F238E27FC236}">
                <a16:creationId xmlns:a16="http://schemas.microsoft.com/office/drawing/2014/main" id="{1EFC58C3-F74F-4085-8837-ED6CD932DEE8}"/>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4E2F135-E870-4299-8B8F-A17F8F1462E2}"/>
              </a:ext>
            </a:extLst>
          </p:cNvPr>
          <p:cNvSpPr/>
          <p:nvPr/>
        </p:nvSpPr>
        <p:spPr bwMode="gray">
          <a:xfrm>
            <a:off x="472348" y="4653113"/>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a:t>Applicability Examples</a:t>
            </a:r>
          </a:p>
        </p:txBody>
      </p:sp>
      <p:sp>
        <p:nvSpPr>
          <p:cNvPr id="20" name="Rectangle 19">
            <a:extLst>
              <a:ext uri="{FF2B5EF4-FFF2-40B4-BE49-F238E27FC236}">
                <a16:creationId xmlns:a16="http://schemas.microsoft.com/office/drawing/2014/main" id="{CAD48755-BE16-4B5A-9F58-154CD4848748}"/>
              </a:ext>
            </a:extLst>
          </p:cNvPr>
          <p:cNvSpPr/>
          <p:nvPr/>
        </p:nvSpPr>
        <p:spPr bwMode="gray">
          <a:xfrm>
            <a:off x="1946490" y="4653113"/>
            <a:ext cx="9773162"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dirty="0"/>
              <a:t>Bank Positive Pay file, EFT Interface</a:t>
            </a:r>
          </a:p>
        </p:txBody>
      </p:sp>
      <p:sp>
        <p:nvSpPr>
          <p:cNvPr id="22" name="TextBox 21">
            <a:extLst>
              <a:ext uri="{FF2B5EF4-FFF2-40B4-BE49-F238E27FC236}">
                <a16:creationId xmlns:a16="http://schemas.microsoft.com/office/drawing/2014/main" id="{8D567EC5-8ED7-403E-B226-1FF8E1A047DB}"/>
              </a:ext>
            </a:extLst>
          </p:cNvPr>
          <p:cNvSpPr txBox="1"/>
          <p:nvPr/>
        </p:nvSpPr>
        <p:spPr>
          <a:xfrm>
            <a:off x="469900" y="894002"/>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2381040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2 - File-Based Integration Using BI Publisher Reports</a:t>
            </a:r>
          </a:p>
        </p:txBody>
      </p:sp>
      <p:sp>
        <p:nvSpPr>
          <p:cNvPr id="34" name="Rectangle 33">
            <a:extLst>
              <a:ext uri="{FF2B5EF4-FFF2-40B4-BE49-F238E27FC236}">
                <a16:creationId xmlns:a16="http://schemas.microsoft.com/office/drawing/2014/main" id="{EFD3473F-0CD2-4FB7-9493-C209B44E2BCF}"/>
              </a:ext>
            </a:extLst>
          </p:cNvPr>
          <p:cNvSpPr/>
          <p:nvPr/>
        </p:nvSpPr>
        <p:spPr bwMode="gray">
          <a:xfrm>
            <a:off x="506984" y="2284310"/>
            <a:ext cx="1266551" cy="212450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35" name="TextBox 34">
            <a:extLst>
              <a:ext uri="{FF2B5EF4-FFF2-40B4-BE49-F238E27FC236}">
                <a16:creationId xmlns:a16="http://schemas.microsoft.com/office/drawing/2014/main" id="{E1A838A0-9B62-4D06-9A72-22853FFCF4A9}"/>
              </a:ext>
            </a:extLst>
          </p:cNvPr>
          <p:cNvSpPr txBox="1"/>
          <p:nvPr/>
        </p:nvSpPr>
        <p:spPr>
          <a:xfrm>
            <a:off x="469900" y="2119236"/>
            <a:ext cx="1420680" cy="115416"/>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Oracle Cloud</a:t>
            </a:r>
          </a:p>
        </p:txBody>
      </p:sp>
      <p:sp>
        <p:nvSpPr>
          <p:cNvPr id="36" name="TextBox 35">
            <a:extLst>
              <a:ext uri="{FF2B5EF4-FFF2-40B4-BE49-F238E27FC236}">
                <a16:creationId xmlns:a16="http://schemas.microsoft.com/office/drawing/2014/main" id="{554198D7-7E02-4879-AE60-22A72DA9E0CC}"/>
              </a:ext>
            </a:extLst>
          </p:cNvPr>
          <p:cNvSpPr txBox="1"/>
          <p:nvPr/>
        </p:nvSpPr>
        <p:spPr>
          <a:xfrm>
            <a:off x="1577167" y="2764233"/>
            <a:ext cx="1702302" cy="230832"/>
          </a:xfrm>
          <a:prstGeom prst="rect">
            <a:avLst/>
          </a:prstGeom>
          <a:noFill/>
        </p:spPr>
        <p:txBody>
          <a:bodyPr wrap="square" lIns="0" tIns="0" rIns="0" bIns="0" rtlCol="0">
            <a:spAutoFit/>
          </a:bodyPr>
          <a:lstStyle/>
          <a:p>
            <a:pPr algn="ctr" defTabSz="685800">
              <a:buSzPct val="100000"/>
            </a:pPr>
            <a:r>
              <a:rPr lang="en-US" sz="750" b="1">
                <a:solidFill>
                  <a:srgbClr val="002776"/>
                </a:solidFill>
              </a:rPr>
              <a:t>BI Publisher Report</a:t>
            </a:r>
          </a:p>
          <a:p>
            <a:pPr algn="ctr" defTabSz="685800">
              <a:buSzPct val="100000"/>
            </a:pPr>
            <a:r>
              <a:rPr lang="en-US" sz="750" b="1">
                <a:solidFill>
                  <a:srgbClr val="002776"/>
                </a:solidFill>
              </a:rPr>
              <a:t> Extract</a:t>
            </a:r>
          </a:p>
        </p:txBody>
      </p:sp>
      <p:cxnSp>
        <p:nvCxnSpPr>
          <p:cNvPr id="37" name="Straight Arrow Connector 36">
            <a:extLst>
              <a:ext uri="{FF2B5EF4-FFF2-40B4-BE49-F238E27FC236}">
                <a16:creationId xmlns:a16="http://schemas.microsoft.com/office/drawing/2014/main" id="{BD00EEF0-C559-4521-85B5-6E3E54FAE459}"/>
              </a:ext>
            </a:extLst>
          </p:cNvPr>
          <p:cNvCxnSpPr>
            <a:cxnSpLocks/>
          </p:cNvCxnSpPr>
          <p:nvPr/>
        </p:nvCxnSpPr>
        <p:spPr>
          <a:xfrm flipH="1">
            <a:off x="1964214" y="3174340"/>
            <a:ext cx="798552" cy="12358"/>
          </a:xfrm>
          <a:prstGeom prst="straightConnector1">
            <a:avLst/>
          </a:prstGeom>
          <a:noFill/>
          <a:ln w="38100" cap="flat" cmpd="sng" algn="ctr">
            <a:solidFill>
              <a:srgbClr val="313131"/>
            </a:solidFill>
            <a:prstDash val="solid"/>
            <a:headEnd type="triangle"/>
            <a:tailEnd type="none"/>
          </a:ln>
          <a:effectLst/>
        </p:spPr>
      </p:cxnSp>
      <p:grpSp>
        <p:nvGrpSpPr>
          <p:cNvPr id="39" name="Group 38">
            <a:extLst>
              <a:ext uri="{FF2B5EF4-FFF2-40B4-BE49-F238E27FC236}">
                <a16:creationId xmlns:a16="http://schemas.microsoft.com/office/drawing/2014/main" id="{519CE48B-FCD9-423D-988A-142E21EEE7E1}"/>
              </a:ext>
            </a:extLst>
          </p:cNvPr>
          <p:cNvGrpSpPr/>
          <p:nvPr/>
        </p:nvGrpSpPr>
        <p:grpSpPr>
          <a:xfrm>
            <a:off x="730319" y="3590915"/>
            <a:ext cx="701972" cy="658044"/>
            <a:chOff x="7584728" y="3271985"/>
            <a:chExt cx="685530" cy="680406"/>
          </a:xfrm>
          <a:solidFill>
            <a:srgbClr val="00B050"/>
          </a:solidFill>
        </p:grpSpPr>
        <p:sp>
          <p:nvSpPr>
            <p:cNvPr id="40" name="Rectangle 39">
              <a:extLst>
                <a:ext uri="{FF2B5EF4-FFF2-40B4-BE49-F238E27FC236}">
                  <a16:creationId xmlns:a16="http://schemas.microsoft.com/office/drawing/2014/main" id="{E1796A48-BF70-499D-A96A-3978B7645CF8}"/>
                </a:ext>
              </a:extLst>
            </p:cNvPr>
            <p:cNvSpPr/>
            <p:nvPr/>
          </p:nvSpPr>
          <p:spPr bwMode="gray">
            <a:xfrm>
              <a:off x="7584728" y="3271985"/>
              <a:ext cx="685530" cy="680406"/>
            </a:xfrm>
            <a:prstGeom prst="rect">
              <a:avLst/>
            </a:prstGeom>
            <a:grp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41" name="Freeform 152">
              <a:extLst>
                <a:ext uri="{FF2B5EF4-FFF2-40B4-BE49-F238E27FC236}">
                  <a16:creationId xmlns:a16="http://schemas.microsoft.com/office/drawing/2014/main" id="{B56AA61E-0537-42AD-87CB-0E213AAC5860}"/>
                </a:ext>
              </a:extLst>
            </p:cNvPr>
            <p:cNvSpPr>
              <a:spLocks noChangeAspect="1" noEditPoints="1"/>
            </p:cNvSpPr>
            <p:nvPr/>
          </p:nvSpPr>
          <p:spPr bwMode="auto">
            <a:xfrm>
              <a:off x="7630736" y="3410835"/>
              <a:ext cx="490146" cy="427436"/>
            </a:xfrm>
            <a:custGeom>
              <a:avLst/>
              <a:gdLst>
                <a:gd name="T0" fmla="*/ 78 w 139"/>
                <a:gd name="T1" fmla="*/ 0 h 121"/>
                <a:gd name="T2" fmla="*/ 18 w 139"/>
                <a:gd name="T3" fmla="*/ 59 h 121"/>
                <a:gd name="T4" fmla="*/ 0 w 139"/>
                <a:gd name="T5" fmla="*/ 59 h 121"/>
                <a:gd name="T6" fmla="*/ 27 w 139"/>
                <a:gd name="T7" fmla="*/ 89 h 121"/>
                <a:gd name="T8" fmla="*/ 54 w 139"/>
                <a:gd name="T9" fmla="*/ 59 h 121"/>
                <a:gd name="T10" fmla="*/ 33 w 139"/>
                <a:gd name="T11" fmla="*/ 59 h 121"/>
                <a:gd name="T12" fmla="*/ 78 w 139"/>
                <a:gd name="T13" fmla="*/ 15 h 121"/>
                <a:gd name="T14" fmla="*/ 124 w 139"/>
                <a:gd name="T15" fmla="*/ 61 h 121"/>
                <a:gd name="T16" fmla="*/ 78 w 139"/>
                <a:gd name="T17" fmla="*/ 106 h 121"/>
                <a:gd name="T18" fmla="*/ 52 w 139"/>
                <a:gd name="T19" fmla="*/ 97 h 121"/>
                <a:gd name="T20" fmla="*/ 41 w 139"/>
                <a:gd name="T21" fmla="*/ 108 h 121"/>
                <a:gd name="T22" fmla="*/ 78 w 139"/>
                <a:gd name="T23" fmla="*/ 121 h 121"/>
                <a:gd name="T24" fmla="*/ 139 w 139"/>
                <a:gd name="T25" fmla="*/ 61 h 121"/>
                <a:gd name="T26" fmla="*/ 78 w 139"/>
                <a:gd name="T27" fmla="*/ 0 h 121"/>
                <a:gd name="T28" fmla="*/ 73 w 139"/>
                <a:gd name="T29" fmla="*/ 28 h 121"/>
                <a:gd name="T30" fmla="*/ 73 w 139"/>
                <a:gd name="T31" fmla="*/ 63 h 121"/>
                <a:gd name="T32" fmla="*/ 95 w 139"/>
                <a:gd name="T33" fmla="*/ 85 h 121"/>
                <a:gd name="T34" fmla="*/ 103 w 139"/>
                <a:gd name="T35" fmla="*/ 78 h 121"/>
                <a:gd name="T36" fmla="*/ 83 w 139"/>
                <a:gd name="T37" fmla="*/ 58 h 121"/>
                <a:gd name="T38" fmla="*/ 83 w 139"/>
                <a:gd name="T39" fmla="*/ 28 h 121"/>
                <a:gd name="T40" fmla="*/ 73 w 139"/>
                <a:gd name="T41" fmla="*/ 2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9" h="121">
                  <a:moveTo>
                    <a:pt x="78" y="0"/>
                  </a:moveTo>
                  <a:cubicBezTo>
                    <a:pt x="46" y="0"/>
                    <a:pt x="19" y="26"/>
                    <a:pt x="18" y="59"/>
                  </a:cubicBezTo>
                  <a:cubicBezTo>
                    <a:pt x="0" y="59"/>
                    <a:pt x="0" y="59"/>
                    <a:pt x="0" y="59"/>
                  </a:cubicBezTo>
                  <a:cubicBezTo>
                    <a:pt x="27" y="89"/>
                    <a:pt x="27" y="89"/>
                    <a:pt x="27" y="89"/>
                  </a:cubicBezTo>
                  <a:cubicBezTo>
                    <a:pt x="54" y="59"/>
                    <a:pt x="54" y="59"/>
                    <a:pt x="54" y="59"/>
                  </a:cubicBezTo>
                  <a:cubicBezTo>
                    <a:pt x="33" y="59"/>
                    <a:pt x="33" y="59"/>
                    <a:pt x="33" y="59"/>
                  </a:cubicBezTo>
                  <a:cubicBezTo>
                    <a:pt x="34" y="35"/>
                    <a:pt x="54" y="15"/>
                    <a:pt x="78" y="15"/>
                  </a:cubicBezTo>
                  <a:cubicBezTo>
                    <a:pt x="103" y="15"/>
                    <a:pt x="124" y="36"/>
                    <a:pt x="124" y="61"/>
                  </a:cubicBezTo>
                  <a:cubicBezTo>
                    <a:pt x="124" y="86"/>
                    <a:pt x="103" y="106"/>
                    <a:pt x="78" y="106"/>
                  </a:cubicBezTo>
                  <a:cubicBezTo>
                    <a:pt x="68" y="106"/>
                    <a:pt x="59" y="103"/>
                    <a:pt x="52" y="97"/>
                  </a:cubicBezTo>
                  <a:cubicBezTo>
                    <a:pt x="41" y="108"/>
                    <a:pt x="41" y="108"/>
                    <a:pt x="41" y="108"/>
                  </a:cubicBezTo>
                  <a:cubicBezTo>
                    <a:pt x="52" y="116"/>
                    <a:pt x="64" y="121"/>
                    <a:pt x="78" y="121"/>
                  </a:cubicBezTo>
                  <a:cubicBezTo>
                    <a:pt x="112" y="121"/>
                    <a:pt x="139" y="94"/>
                    <a:pt x="139" y="61"/>
                  </a:cubicBezTo>
                  <a:cubicBezTo>
                    <a:pt x="139" y="27"/>
                    <a:pt x="112" y="0"/>
                    <a:pt x="78" y="0"/>
                  </a:cubicBezTo>
                  <a:close/>
                  <a:moveTo>
                    <a:pt x="73" y="28"/>
                  </a:moveTo>
                  <a:cubicBezTo>
                    <a:pt x="73" y="63"/>
                    <a:pt x="73" y="63"/>
                    <a:pt x="73" y="63"/>
                  </a:cubicBezTo>
                  <a:cubicBezTo>
                    <a:pt x="95" y="85"/>
                    <a:pt x="95" y="85"/>
                    <a:pt x="95" y="85"/>
                  </a:cubicBezTo>
                  <a:cubicBezTo>
                    <a:pt x="103" y="78"/>
                    <a:pt x="103" y="78"/>
                    <a:pt x="103" y="78"/>
                  </a:cubicBezTo>
                  <a:cubicBezTo>
                    <a:pt x="83" y="58"/>
                    <a:pt x="83" y="58"/>
                    <a:pt x="83" y="58"/>
                  </a:cubicBezTo>
                  <a:cubicBezTo>
                    <a:pt x="83" y="28"/>
                    <a:pt x="83" y="28"/>
                    <a:pt x="83" y="28"/>
                  </a:cubicBezTo>
                  <a:lnTo>
                    <a:pt x="73" y="28"/>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pic>
        <p:nvPicPr>
          <p:cNvPr id="42" name="Picture 41">
            <a:extLst>
              <a:ext uri="{FF2B5EF4-FFF2-40B4-BE49-F238E27FC236}">
                <a16:creationId xmlns:a16="http://schemas.microsoft.com/office/drawing/2014/main" id="{FBD02A50-D461-4F4D-822B-A05720382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42" y="2754220"/>
            <a:ext cx="787927" cy="4113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43" name="Freeform 145">
            <a:extLst>
              <a:ext uri="{FF2B5EF4-FFF2-40B4-BE49-F238E27FC236}">
                <a16:creationId xmlns:a16="http://schemas.microsoft.com/office/drawing/2014/main" id="{59431EBD-6248-4CC8-B832-0128065305BA}"/>
              </a:ext>
            </a:extLst>
          </p:cNvPr>
          <p:cNvSpPr>
            <a:spLocks noChangeAspect="1" noEditPoints="1"/>
          </p:cNvSpPr>
          <p:nvPr/>
        </p:nvSpPr>
        <p:spPr bwMode="auto">
          <a:xfrm>
            <a:off x="6659369" y="3273235"/>
            <a:ext cx="323209" cy="29278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44" name="Oval 9">
            <a:extLst>
              <a:ext uri="{FF2B5EF4-FFF2-40B4-BE49-F238E27FC236}">
                <a16:creationId xmlns:a16="http://schemas.microsoft.com/office/drawing/2014/main" id="{8E60310E-D0EE-44EF-A4C9-1C37CD055CA4}"/>
              </a:ext>
            </a:extLst>
          </p:cNvPr>
          <p:cNvSpPr>
            <a:spLocks noChangeArrowheads="1"/>
          </p:cNvSpPr>
          <p:nvPr/>
        </p:nvSpPr>
        <p:spPr bwMode="gray">
          <a:xfrm>
            <a:off x="7121902" y="3388958"/>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pic>
        <p:nvPicPr>
          <p:cNvPr id="45" name="Picture 44">
            <a:extLst>
              <a:ext uri="{FF2B5EF4-FFF2-40B4-BE49-F238E27FC236}">
                <a16:creationId xmlns:a16="http://schemas.microsoft.com/office/drawing/2014/main" id="{302B75DD-A967-4F45-9AF5-2F21F482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0637" y="3167256"/>
            <a:ext cx="897464" cy="673098"/>
          </a:xfrm>
          <a:prstGeom prst="rect">
            <a:avLst/>
          </a:prstGeom>
        </p:spPr>
      </p:pic>
      <p:pic>
        <p:nvPicPr>
          <p:cNvPr id="46" name="Picture 10" descr="http://static1.squarespace.com/static/53e3c70ce4b00000fd13b376/t/540f5ce5e4b069785f25ec86/1410292965874/webcast_icon.png">
            <a:extLst>
              <a:ext uri="{FF2B5EF4-FFF2-40B4-BE49-F238E27FC236}">
                <a16:creationId xmlns:a16="http://schemas.microsoft.com/office/drawing/2014/main" id="{230B9625-1FE1-478B-A545-226463F2BD77}"/>
              </a:ext>
            </a:extLst>
          </p:cNvPr>
          <p:cNvPicPr>
            <a:picLocks noChangeAspect="1" noChangeArrowheads="1"/>
          </p:cNvPicPr>
          <p:nvPr/>
        </p:nvPicPr>
        <p:blipFill>
          <a:blip r:embed="rId5"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31364" y="2520464"/>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08C8ECE8-9A5B-4DF1-95A6-4AB2AB4D0A1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77515" y="2734052"/>
            <a:ext cx="283708" cy="200072"/>
          </a:xfrm>
          <a:prstGeom prst="rect">
            <a:avLst/>
          </a:prstGeom>
        </p:spPr>
      </p:pic>
      <p:sp>
        <p:nvSpPr>
          <p:cNvPr id="48" name="TextBox 47">
            <a:extLst>
              <a:ext uri="{FF2B5EF4-FFF2-40B4-BE49-F238E27FC236}">
                <a16:creationId xmlns:a16="http://schemas.microsoft.com/office/drawing/2014/main" id="{2B3328EF-0A45-4972-9A1E-24C1EB79DDAF}"/>
              </a:ext>
            </a:extLst>
          </p:cNvPr>
          <p:cNvSpPr txBox="1"/>
          <p:nvPr/>
        </p:nvSpPr>
        <p:spPr>
          <a:xfrm>
            <a:off x="2048806" y="3253392"/>
            <a:ext cx="745950" cy="115416"/>
          </a:xfrm>
          <a:prstGeom prst="rect">
            <a:avLst/>
          </a:prstGeom>
          <a:noFill/>
        </p:spPr>
        <p:txBody>
          <a:bodyPr wrap="square" lIns="0" tIns="0" rIns="0" bIns="0" rtlCol="0">
            <a:spAutoFit/>
          </a:bodyPr>
          <a:lstStyle>
            <a:defPPr>
              <a:defRPr lang="en-US"/>
            </a:defPPr>
            <a:lvl1pPr algn="ctr" defTabSz="685800">
              <a:spcBef>
                <a:spcPts val="900"/>
              </a:spcBef>
              <a:buSzPct val="100000"/>
              <a:defRPr sz="750" b="1">
                <a:solidFill>
                  <a:srgbClr val="002776"/>
                </a:solidFill>
              </a:defRPr>
            </a:lvl1pPr>
          </a:lstStyle>
          <a:p>
            <a:r>
              <a:rPr lang="en-US"/>
              <a:t>Bursting</a:t>
            </a:r>
          </a:p>
        </p:txBody>
      </p:sp>
      <p:sp>
        <p:nvSpPr>
          <p:cNvPr id="49" name="TextBox 48">
            <a:extLst>
              <a:ext uri="{FF2B5EF4-FFF2-40B4-BE49-F238E27FC236}">
                <a16:creationId xmlns:a16="http://schemas.microsoft.com/office/drawing/2014/main" id="{E016140B-A5CA-4016-8CB5-54F0D031E78B}"/>
              </a:ext>
            </a:extLst>
          </p:cNvPr>
          <p:cNvSpPr txBox="1"/>
          <p:nvPr/>
        </p:nvSpPr>
        <p:spPr>
          <a:xfrm>
            <a:off x="6442018" y="2307528"/>
            <a:ext cx="1294968"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a:solidFill>
                  <a:srgbClr val="002776"/>
                </a:solidFill>
              </a:defRPr>
            </a:lvl1pPr>
          </a:lstStyle>
          <a:p>
            <a:r>
              <a:rPr lang="en-US"/>
              <a:t>     File Landing Zone</a:t>
            </a:r>
          </a:p>
        </p:txBody>
      </p:sp>
      <p:sp>
        <p:nvSpPr>
          <p:cNvPr id="51" name="Rectangle 50">
            <a:extLst>
              <a:ext uri="{FF2B5EF4-FFF2-40B4-BE49-F238E27FC236}">
                <a16:creationId xmlns:a16="http://schemas.microsoft.com/office/drawing/2014/main" id="{7D1F5542-8942-40A2-94D7-1EB99F7A46BF}"/>
              </a:ext>
            </a:extLst>
          </p:cNvPr>
          <p:cNvSpPr/>
          <p:nvPr/>
        </p:nvSpPr>
        <p:spPr bwMode="auto">
          <a:xfrm>
            <a:off x="6592239" y="2494039"/>
            <a:ext cx="994527" cy="1622419"/>
          </a:xfrm>
          <a:prstGeom prst="rect">
            <a:avLst/>
          </a:prstGeom>
          <a:solidFill>
            <a:schemeClr val="bg1"/>
          </a:solidFill>
          <a:ln w="38100" cap="flat" cmpd="sng" algn="ctr">
            <a:solidFill>
              <a:schemeClr val="accent2">
                <a:lumMod val="75000"/>
              </a:schemeClr>
            </a:solidFill>
            <a:prstDash val="solid"/>
            <a:round/>
            <a:headEnd type="none" w="med" len="med"/>
            <a:tailEnd type="none" w="med" len="med"/>
          </a:ln>
          <a:effectLst/>
        </p:spPr>
        <p:txBody>
          <a:bodyPr lIns="67366" tIns="33684" rIns="67366" bIns="33684" rtlCol="0" anchor="ctr"/>
          <a:lstStyle/>
          <a:p>
            <a:pPr algn="ctr" defTabSz="685132" fontAlgn="base">
              <a:lnSpc>
                <a:spcPct val="106000"/>
              </a:lnSpc>
              <a:spcBef>
                <a:spcPct val="80000"/>
              </a:spcBef>
              <a:spcAft>
                <a:spcPct val="0"/>
              </a:spcAft>
              <a:buClr>
                <a:srgbClr val="000000"/>
              </a:buClr>
              <a:buSzPct val="80000"/>
            </a:pPr>
            <a:endParaRPr lang="en-US" sz="698" b="1">
              <a:solidFill>
                <a:srgbClr val="FFFFFF"/>
              </a:solidFill>
              <a:cs typeface="Arial" pitchFamily="34" charset="0"/>
            </a:endParaRPr>
          </a:p>
        </p:txBody>
      </p:sp>
      <p:grpSp>
        <p:nvGrpSpPr>
          <p:cNvPr id="52" name="Group 51">
            <a:extLst>
              <a:ext uri="{FF2B5EF4-FFF2-40B4-BE49-F238E27FC236}">
                <a16:creationId xmlns:a16="http://schemas.microsoft.com/office/drawing/2014/main" id="{DDB80E77-ADAB-4D16-9F8E-DCD932DE85AC}"/>
              </a:ext>
            </a:extLst>
          </p:cNvPr>
          <p:cNvGrpSpPr/>
          <p:nvPr/>
        </p:nvGrpSpPr>
        <p:grpSpPr>
          <a:xfrm>
            <a:off x="6737122" y="2890568"/>
            <a:ext cx="688773" cy="656065"/>
            <a:chOff x="5854701" y="3620549"/>
            <a:chExt cx="685800" cy="772064"/>
          </a:xfrm>
        </p:grpSpPr>
        <p:grpSp>
          <p:nvGrpSpPr>
            <p:cNvPr id="53" name="Group 52">
              <a:extLst>
                <a:ext uri="{FF2B5EF4-FFF2-40B4-BE49-F238E27FC236}">
                  <a16:creationId xmlns:a16="http://schemas.microsoft.com/office/drawing/2014/main" id="{AEECC867-A275-40BF-B4DE-A0E83BD37D10}"/>
                </a:ext>
              </a:extLst>
            </p:cNvPr>
            <p:cNvGrpSpPr/>
            <p:nvPr/>
          </p:nvGrpSpPr>
          <p:grpSpPr>
            <a:xfrm>
              <a:off x="6002945" y="3620549"/>
              <a:ext cx="397017" cy="310259"/>
              <a:chOff x="5990245" y="3620549"/>
              <a:chExt cx="397017" cy="310259"/>
            </a:xfrm>
          </p:grpSpPr>
          <p:sp>
            <p:nvSpPr>
              <p:cNvPr id="55" name="Freeform 19">
                <a:extLst>
                  <a:ext uri="{FF2B5EF4-FFF2-40B4-BE49-F238E27FC236}">
                    <a16:creationId xmlns:a16="http://schemas.microsoft.com/office/drawing/2014/main" id="{BD3D0AEF-2008-4877-9676-F23838E5A3D0}"/>
                  </a:ext>
                </a:extLst>
              </p:cNvPr>
              <p:cNvSpPr>
                <a:spLocks noEditPoints="1"/>
              </p:cNvSpPr>
              <p:nvPr/>
            </p:nvSpPr>
            <p:spPr bwMode="auto">
              <a:xfrm>
                <a:off x="5990245" y="36205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sp>
            <p:nvSpPr>
              <p:cNvPr id="56" name="Freeform 19">
                <a:extLst>
                  <a:ext uri="{FF2B5EF4-FFF2-40B4-BE49-F238E27FC236}">
                    <a16:creationId xmlns:a16="http://schemas.microsoft.com/office/drawing/2014/main" id="{3AC28B2E-430F-4552-B892-1ABD3F6C52D5}"/>
                  </a:ext>
                </a:extLst>
              </p:cNvPr>
              <p:cNvSpPr>
                <a:spLocks noEditPoints="1"/>
              </p:cNvSpPr>
              <p:nvPr/>
            </p:nvSpPr>
            <p:spPr bwMode="auto">
              <a:xfrm>
                <a:off x="6168045" y="36840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grpSp>
        <p:sp>
          <p:nvSpPr>
            <p:cNvPr id="54" name="TextBox 53">
              <a:extLst>
                <a:ext uri="{FF2B5EF4-FFF2-40B4-BE49-F238E27FC236}">
                  <a16:creationId xmlns:a16="http://schemas.microsoft.com/office/drawing/2014/main" id="{C05C1AED-C061-497D-AFEA-43648AA2572F}"/>
                </a:ext>
              </a:extLst>
            </p:cNvPr>
            <p:cNvSpPr txBox="1"/>
            <p:nvPr/>
          </p:nvSpPr>
          <p:spPr>
            <a:xfrm>
              <a:off x="5854701" y="4023281"/>
              <a:ext cx="685800" cy="369332"/>
            </a:xfrm>
            <a:prstGeom prst="rect">
              <a:avLst/>
            </a:prstGeom>
            <a:noFill/>
          </p:spPr>
          <p:txBody>
            <a:bodyPr wrap="square" rtlCol="0">
              <a:spAutoFit/>
            </a:bodyPr>
            <a:lstStyle/>
            <a:p>
              <a:pPr algn="ctr" defTabSz="914400" fontAlgn="base">
                <a:spcBef>
                  <a:spcPct val="20000"/>
                </a:spcBef>
                <a:spcAft>
                  <a:spcPct val="0"/>
                </a:spcAft>
              </a:pPr>
              <a:r>
                <a:rPr lang="en-US" sz="900" b="1" kern="0">
                  <a:solidFill>
                    <a:srgbClr val="000000"/>
                  </a:solidFill>
                  <a:latin typeface="Calibri" panose="020F0502020204030204" pitchFamily="34" charset="0"/>
                  <a:cs typeface="Arial" charset="0"/>
                </a:rPr>
                <a:t>Data Files</a:t>
              </a:r>
            </a:p>
            <a:p>
              <a:pPr algn="ctr" defTabSz="914400" fontAlgn="base">
                <a:spcBef>
                  <a:spcPct val="20000"/>
                </a:spcBef>
                <a:spcAft>
                  <a:spcPct val="0"/>
                </a:spcAft>
              </a:pPr>
              <a:endParaRPr lang="en-US" sz="900" b="1">
                <a:solidFill>
                  <a:srgbClr val="000000"/>
                </a:solidFill>
                <a:cs typeface="Arial" pitchFamily="34" charset="0"/>
              </a:endParaRPr>
            </a:p>
          </p:txBody>
        </p:sp>
      </p:grpSp>
      <p:cxnSp>
        <p:nvCxnSpPr>
          <p:cNvPr id="58" name="Straight Arrow Connector 57">
            <a:extLst>
              <a:ext uri="{FF2B5EF4-FFF2-40B4-BE49-F238E27FC236}">
                <a16:creationId xmlns:a16="http://schemas.microsoft.com/office/drawing/2014/main" id="{81FD5F13-8B30-407E-B745-453AE839954A}"/>
              </a:ext>
            </a:extLst>
          </p:cNvPr>
          <p:cNvCxnSpPr>
            <a:cxnSpLocks/>
          </p:cNvCxnSpPr>
          <p:nvPr/>
        </p:nvCxnSpPr>
        <p:spPr>
          <a:xfrm flipH="1">
            <a:off x="7686118" y="3123467"/>
            <a:ext cx="384520" cy="0"/>
          </a:xfrm>
          <a:prstGeom prst="straightConnector1">
            <a:avLst/>
          </a:prstGeom>
          <a:noFill/>
          <a:ln w="38100" cap="flat" cmpd="sng" algn="ctr">
            <a:solidFill>
              <a:srgbClr val="313131"/>
            </a:solidFill>
            <a:prstDash val="solid"/>
            <a:headEnd type="triangle"/>
            <a:tailEnd type="none"/>
          </a:ln>
          <a:effectLst/>
        </p:spPr>
      </p:cxnSp>
      <p:sp>
        <p:nvSpPr>
          <p:cNvPr id="59" name="Rectangle 58">
            <a:extLst>
              <a:ext uri="{FF2B5EF4-FFF2-40B4-BE49-F238E27FC236}">
                <a16:creationId xmlns:a16="http://schemas.microsoft.com/office/drawing/2014/main" id="{7B61D68B-ADD9-4EA2-8629-461511BF8610}"/>
              </a:ext>
            </a:extLst>
          </p:cNvPr>
          <p:cNvSpPr/>
          <p:nvPr/>
        </p:nvSpPr>
        <p:spPr>
          <a:xfrm>
            <a:off x="8030699" y="2207099"/>
            <a:ext cx="1133808"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Boundary Systems (On Premise/Cloud)</a:t>
            </a:r>
          </a:p>
        </p:txBody>
      </p:sp>
      <p:sp>
        <p:nvSpPr>
          <p:cNvPr id="60" name="TextBox 59">
            <a:extLst>
              <a:ext uri="{FF2B5EF4-FFF2-40B4-BE49-F238E27FC236}">
                <a16:creationId xmlns:a16="http://schemas.microsoft.com/office/drawing/2014/main" id="{ED41E81D-CBF0-4820-A1D9-90CD7F5F5C84}"/>
              </a:ext>
            </a:extLst>
          </p:cNvPr>
          <p:cNvSpPr txBox="1"/>
          <p:nvPr/>
        </p:nvSpPr>
        <p:spPr>
          <a:xfrm>
            <a:off x="10098054" y="1788198"/>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61" name="Rectangle 60">
            <a:extLst>
              <a:ext uri="{FF2B5EF4-FFF2-40B4-BE49-F238E27FC236}">
                <a16:creationId xmlns:a16="http://schemas.microsoft.com/office/drawing/2014/main" id="{16161D4C-AB49-412D-A9AA-7AEB0EC579E9}"/>
              </a:ext>
            </a:extLst>
          </p:cNvPr>
          <p:cNvSpPr/>
          <p:nvPr/>
        </p:nvSpPr>
        <p:spPr bwMode="gray">
          <a:xfrm>
            <a:off x="9240199" y="1917206"/>
            <a:ext cx="2613981" cy="2381720"/>
          </a:xfrm>
          <a:prstGeom prst="rect">
            <a:avLst/>
          </a:prstGeom>
          <a:solidFill>
            <a:srgbClr val="002060"/>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sp>
        <p:nvSpPr>
          <p:cNvPr id="62" name="TextBox 61">
            <a:extLst>
              <a:ext uri="{FF2B5EF4-FFF2-40B4-BE49-F238E27FC236}">
                <a16:creationId xmlns:a16="http://schemas.microsoft.com/office/drawing/2014/main" id="{C2A356CB-8F32-4F7D-BB7D-4F64374F770C}"/>
              </a:ext>
            </a:extLst>
          </p:cNvPr>
          <p:cNvSpPr txBox="1"/>
          <p:nvPr/>
        </p:nvSpPr>
        <p:spPr>
          <a:xfrm>
            <a:off x="9360975" y="2244340"/>
            <a:ext cx="2450582" cy="1554528"/>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Complex Extracts using BI Publisher</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Near Real time jobs to capture data</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fr-FR" sz="800" b="1">
                <a:solidFill>
                  <a:prstClr val="white"/>
                </a:solidFill>
              </a:rPr>
              <a:t>Post extraction data transformation and validation requirement</a:t>
            </a: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Can be automated using PaaS, middleware and on-premise boundary applications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p:txBody>
      </p:sp>
      <p:sp>
        <p:nvSpPr>
          <p:cNvPr id="63" name="Freeform 30">
            <a:extLst>
              <a:ext uri="{FF2B5EF4-FFF2-40B4-BE49-F238E27FC236}">
                <a16:creationId xmlns:a16="http://schemas.microsoft.com/office/drawing/2014/main" id="{0E234BC8-F00E-4BDC-BDE1-9A987B6DE9D5}"/>
              </a:ext>
            </a:extLst>
          </p:cNvPr>
          <p:cNvSpPr>
            <a:spLocks noChangeAspect="1" noEditPoints="1"/>
          </p:cNvSpPr>
          <p:nvPr/>
        </p:nvSpPr>
        <p:spPr bwMode="auto">
          <a:xfrm>
            <a:off x="4789818" y="3320664"/>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64" name="Rectangle 63">
            <a:extLst>
              <a:ext uri="{FF2B5EF4-FFF2-40B4-BE49-F238E27FC236}">
                <a16:creationId xmlns:a16="http://schemas.microsoft.com/office/drawing/2014/main" id="{5B744F98-B98E-48CD-ADD6-86E755522BB9}"/>
              </a:ext>
            </a:extLst>
          </p:cNvPr>
          <p:cNvSpPr/>
          <p:nvPr/>
        </p:nvSpPr>
        <p:spPr bwMode="gray">
          <a:xfrm>
            <a:off x="2996097" y="2107653"/>
            <a:ext cx="2683473" cy="2215433"/>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5" name="Rectangle 64">
            <a:extLst>
              <a:ext uri="{FF2B5EF4-FFF2-40B4-BE49-F238E27FC236}">
                <a16:creationId xmlns:a16="http://schemas.microsoft.com/office/drawing/2014/main" id="{905BDECE-3532-418F-B4E0-710A1F829569}"/>
              </a:ext>
            </a:extLst>
          </p:cNvPr>
          <p:cNvSpPr/>
          <p:nvPr/>
        </p:nvSpPr>
        <p:spPr bwMode="gray">
          <a:xfrm>
            <a:off x="3137516" y="2298284"/>
            <a:ext cx="2459171" cy="2024801"/>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66" name="Group 65">
            <a:extLst>
              <a:ext uri="{FF2B5EF4-FFF2-40B4-BE49-F238E27FC236}">
                <a16:creationId xmlns:a16="http://schemas.microsoft.com/office/drawing/2014/main" id="{A9673B9C-7188-455C-B384-C0E7B9A05C10}"/>
              </a:ext>
            </a:extLst>
          </p:cNvPr>
          <p:cNvGrpSpPr/>
          <p:nvPr/>
        </p:nvGrpSpPr>
        <p:grpSpPr>
          <a:xfrm>
            <a:off x="4151602" y="3224690"/>
            <a:ext cx="381677" cy="493613"/>
            <a:chOff x="5579585" y="1691091"/>
            <a:chExt cx="648463" cy="798976"/>
          </a:xfrm>
        </p:grpSpPr>
        <p:sp>
          <p:nvSpPr>
            <p:cNvPr id="67" name="Rectangle 66">
              <a:extLst>
                <a:ext uri="{FF2B5EF4-FFF2-40B4-BE49-F238E27FC236}">
                  <a16:creationId xmlns:a16="http://schemas.microsoft.com/office/drawing/2014/main" id="{54F39B38-841A-4C9A-A625-AD7560AA6A40}"/>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8" name="Freeform 145">
              <a:extLst>
                <a:ext uri="{FF2B5EF4-FFF2-40B4-BE49-F238E27FC236}">
                  <a16:creationId xmlns:a16="http://schemas.microsoft.com/office/drawing/2014/main" id="{1792B9F2-06D3-48A6-9050-C343B6B042F8}"/>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cxnSp>
        <p:nvCxnSpPr>
          <p:cNvPr id="69" name="Straight Arrow Connector 68">
            <a:extLst>
              <a:ext uri="{FF2B5EF4-FFF2-40B4-BE49-F238E27FC236}">
                <a16:creationId xmlns:a16="http://schemas.microsoft.com/office/drawing/2014/main" id="{D527B544-A2E3-483F-A22D-79AA68FC59B0}"/>
              </a:ext>
            </a:extLst>
          </p:cNvPr>
          <p:cNvCxnSpPr>
            <a:cxnSpLocks/>
            <a:stCxn id="67" idx="0"/>
          </p:cNvCxnSpPr>
          <p:nvPr/>
        </p:nvCxnSpPr>
        <p:spPr>
          <a:xfrm flipV="1">
            <a:off x="4342441" y="2864044"/>
            <a:ext cx="0" cy="360646"/>
          </a:xfrm>
          <a:prstGeom prst="straightConnector1">
            <a:avLst/>
          </a:prstGeom>
          <a:noFill/>
          <a:ln w="38100" cap="flat" cmpd="sng" algn="ctr">
            <a:solidFill>
              <a:srgbClr val="00A1DE"/>
            </a:solidFill>
            <a:prstDash val="sysDot"/>
            <a:tailEnd type="triangle"/>
          </a:ln>
          <a:effectLst/>
        </p:spPr>
      </p:cxnSp>
      <p:sp>
        <p:nvSpPr>
          <p:cNvPr id="70" name="Rectangle 69">
            <a:extLst>
              <a:ext uri="{FF2B5EF4-FFF2-40B4-BE49-F238E27FC236}">
                <a16:creationId xmlns:a16="http://schemas.microsoft.com/office/drawing/2014/main" id="{6422F708-F83F-4091-A06C-36855288B944}"/>
              </a:ext>
            </a:extLst>
          </p:cNvPr>
          <p:cNvSpPr/>
          <p:nvPr/>
        </p:nvSpPr>
        <p:spPr bwMode="gray">
          <a:xfrm>
            <a:off x="4986624" y="3233943"/>
            <a:ext cx="357573"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71" name="Straight Arrow Connector 70">
            <a:extLst>
              <a:ext uri="{FF2B5EF4-FFF2-40B4-BE49-F238E27FC236}">
                <a16:creationId xmlns:a16="http://schemas.microsoft.com/office/drawing/2014/main" id="{D4792ED5-FC90-4458-90E8-02F5E9A2158F}"/>
              </a:ext>
            </a:extLst>
          </p:cNvPr>
          <p:cNvCxnSpPr/>
          <p:nvPr/>
        </p:nvCxnSpPr>
        <p:spPr>
          <a:xfrm flipH="1" flipV="1">
            <a:off x="4541223" y="3394233"/>
            <a:ext cx="434229" cy="928"/>
          </a:xfrm>
          <a:prstGeom prst="straightConnector1">
            <a:avLst/>
          </a:prstGeom>
          <a:noFill/>
          <a:ln w="19050" cap="flat" cmpd="sng" algn="ctr">
            <a:solidFill>
              <a:srgbClr val="00A1DE"/>
            </a:solidFill>
            <a:prstDash val="solid"/>
            <a:headEnd type="triangle"/>
            <a:tailEnd type="none"/>
          </a:ln>
          <a:effectLst/>
        </p:spPr>
      </p:cxnSp>
      <p:cxnSp>
        <p:nvCxnSpPr>
          <p:cNvPr id="72" name="Straight Arrow Connector 71">
            <a:extLst>
              <a:ext uri="{FF2B5EF4-FFF2-40B4-BE49-F238E27FC236}">
                <a16:creationId xmlns:a16="http://schemas.microsoft.com/office/drawing/2014/main" id="{AF88C763-8909-4735-BDBA-393C4F569044}"/>
              </a:ext>
            </a:extLst>
          </p:cNvPr>
          <p:cNvCxnSpPr/>
          <p:nvPr/>
        </p:nvCxnSpPr>
        <p:spPr>
          <a:xfrm>
            <a:off x="4545939" y="3558336"/>
            <a:ext cx="399387" cy="0"/>
          </a:xfrm>
          <a:prstGeom prst="straightConnector1">
            <a:avLst/>
          </a:prstGeom>
          <a:noFill/>
          <a:ln w="19050" cap="flat" cmpd="sng" algn="ctr">
            <a:solidFill>
              <a:srgbClr val="00A1DE"/>
            </a:solidFill>
            <a:prstDash val="solid"/>
            <a:headEnd type="triangle"/>
            <a:tailEnd type="none"/>
          </a:ln>
          <a:effectLst/>
        </p:spPr>
      </p:cxnSp>
      <p:sp>
        <p:nvSpPr>
          <p:cNvPr id="73" name="TextBox 72">
            <a:extLst>
              <a:ext uri="{FF2B5EF4-FFF2-40B4-BE49-F238E27FC236}">
                <a16:creationId xmlns:a16="http://schemas.microsoft.com/office/drawing/2014/main" id="{34931665-21B5-478A-AB3F-7F18BE001778}"/>
              </a:ext>
            </a:extLst>
          </p:cNvPr>
          <p:cNvSpPr txBox="1"/>
          <p:nvPr/>
        </p:nvSpPr>
        <p:spPr>
          <a:xfrm>
            <a:off x="4093772" y="3806282"/>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sp>
        <p:nvSpPr>
          <p:cNvPr id="74" name="TextBox 73">
            <a:extLst>
              <a:ext uri="{FF2B5EF4-FFF2-40B4-BE49-F238E27FC236}">
                <a16:creationId xmlns:a16="http://schemas.microsoft.com/office/drawing/2014/main" id="{6D39F389-80FC-4BFA-9CC4-D66AA3BD3526}"/>
              </a:ext>
            </a:extLst>
          </p:cNvPr>
          <p:cNvSpPr txBox="1"/>
          <p:nvPr/>
        </p:nvSpPr>
        <p:spPr>
          <a:xfrm>
            <a:off x="4892611" y="3834482"/>
            <a:ext cx="663730"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OIC FTP Adapter</a:t>
            </a:r>
          </a:p>
        </p:txBody>
      </p:sp>
      <p:grpSp>
        <p:nvGrpSpPr>
          <p:cNvPr id="75" name="Group 74">
            <a:extLst>
              <a:ext uri="{FF2B5EF4-FFF2-40B4-BE49-F238E27FC236}">
                <a16:creationId xmlns:a16="http://schemas.microsoft.com/office/drawing/2014/main" id="{7EC1D264-B0D3-496C-8802-B291D14B9EEC}"/>
              </a:ext>
            </a:extLst>
          </p:cNvPr>
          <p:cNvGrpSpPr/>
          <p:nvPr/>
        </p:nvGrpSpPr>
        <p:grpSpPr>
          <a:xfrm>
            <a:off x="3442515" y="3269990"/>
            <a:ext cx="380779" cy="491664"/>
            <a:chOff x="7404414" y="3257458"/>
            <a:chExt cx="648463" cy="798976"/>
          </a:xfrm>
        </p:grpSpPr>
        <p:sp>
          <p:nvSpPr>
            <p:cNvPr id="76" name="Rectangle 75">
              <a:extLst>
                <a:ext uri="{FF2B5EF4-FFF2-40B4-BE49-F238E27FC236}">
                  <a16:creationId xmlns:a16="http://schemas.microsoft.com/office/drawing/2014/main" id="{F98535FD-4247-410A-82A5-E4C6FE2214DF}"/>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7" name="Freeform 89">
              <a:extLst>
                <a:ext uri="{FF2B5EF4-FFF2-40B4-BE49-F238E27FC236}">
                  <a16:creationId xmlns:a16="http://schemas.microsoft.com/office/drawing/2014/main" id="{1EB60989-0211-4D40-BBF8-42E770707E83}"/>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78" name="TextBox 77">
            <a:extLst>
              <a:ext uri="{FF2B5EF4-FFF2-40B4-BE49-F238E27FC236}">
                <a16:creationId xmlns:a16="http://schemas.microsoft.com/office/drawing/2014/main" id="{50DD349B-CE5F-4172-91F0-7E7FE5C49B46}"/>
              </a:ext>
            </a:extLst>
          </p:cNvPr>
          <p:cNvSpPr txBox="1"/>
          <p:nvPr/>
        </p:nvSpPr>
        <p:spPr>
          <a:xfrm>
            <a:off x="3438481" y="3859787"/>
            <a:ext cx="513183" cy="230832"/>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OIC FTP Adapter</a:t>
            </a:r>
          </a:p>
        </p:txBody>
      </p:sp>
      <p:cxnSp>
        <p:nvCxnSpPr>
          <p:cNvPr id="79" name="Straight Arrow Connector 78">
            <a:extLst>
              <a:ext uri="{FF2B5EF4-FFF2-40B4-BE49-F238E27FC236}">
                <a16:creationId xmlns:a16="http://schemas.microsoft.com/office/drawing/2014/main" id="{CC86D0A0-6A3B-4AC9-8111-B40EAE863665}"/>
              </a:ext>
            </a:extLst>
          </p:cNvPr>
          <p:cNvCxnSpPr/>
          <p:nvPr/>
        </p:nvCxnSpPr>
        <p:spPr>
          <a:xfrm flipH="1" flipV="1">
            <a:off x="3652997" y="2835626"/>
            <a:ext cx="1" cy="386310"/>
          </a:xfrm>
          <a:prstGeom prst="straightConnector1">
            <a:avLst/>
          </a:prstGeom>
          <a:noFill/>
          <a:ln w="38100" cap="flat" cmpd="sng" algn="ctr">
            <a:solidFill>
              <a:srgbClr val="00A1DE"/>
            </a:solidFill>
            <a:prstDash val="sysDot"/>
            <a:tailEnd type="triangle"/>
          </a:ln>
          <a:effectLst/>
        </p:spPr>
      </p:cxnSp>
      <p:cxnSp>
        <p:nvCxnSpPr>
          <p:cNvPr id="80" name="Straight Arrow Connector 79">
            <a:extLst>
              <a:ext uri="{FF2B5EF4-FFF2-40B4-BE49-F238E27FC236}">
                <a16:creationId xmlns:a16="http://schemas.microsoft.com/office/drawing/2014/main" id="{34777BC4-482E-4B22-99BB-EEB506A337D3}"/>
              </a:ext>
            </a:extLst>
          </p:cNvPr>
          <p:cNvCxnSpPr/>
          <p:nvPr/>
        </p:nvCxnSpPr>
        <p:spPr>
          <a:xfrm flipH="1" flipV="1">
            <a:off x="5138744" y="2860423"/>
            <a:ext cx="1" cy="360647"/>
          </a:xfrm>
          <a:prstGeom prst="straightConnector1">
            <a:avLst/>
          </a:prstGeom>
          <a:noFill/>
          <a:ln w="38100" cap="flat" cmpd="sng" algn="ctr">
            <a:solidFill>
              <a:srgbClr val="00A1DE"/>
            </a:solidFill>
            <a:prstDash val="sysDot"/>
            <a:tailEnd type="triangle"/>
          </a:ln>
          <a:effectLst/>
        </p:spPr>
      </p:cxnSp>
      <p:cxnSp>
        <p:nvCxnSpPr>
          <p:cNvPr id="81" name="Straight Arrow Connector 80">
            <a:extLst>
              <a:ext uri="{FF2B5EF4-FFF2-40B4-BE49-F238E27FC236}">
                <a16:creationId xmlns:a16="http://schemas.microsoft.com/office/drawing/2014/main" id="{8A5650C5-A398-4B60-99BF-FE3805BC6271}"/>
              </a:ext>
            </a:extLst>
          </p:cNvPr>
          <p:cNvCxnSpPr/>
          <p:nvPr/>
        </p:nvCxnSpPr>
        <p:spPr>
          <a:xfrm flipH="1" flipV="1">
            <a:off x="3832261" y="3451786"/>
            <a:ext cx="326744" cy="18736"/>
          </a:xfrm>
          <a:prstGeom prst="straightConnector1">
            <a:avLst/>
          </a:prstGeom>
          <a:noFill/>
          <a:ln w="19050" cap="flat" cmpd="sng" algn="ctr">
            <a:solidFill>
              <a:srgbClr val="00A1DE"/>
            </a:solidFill>
            <a:prstDash val="solid"/>
            <a:headEnd type="triangle"/>
            <a:tailEnd type="none"/>
          </a:ln>
          <a:effectLst/>
        </p:spPr>
      </p:cxnSp>
      <p:sp>
        <p:nvSpPr>
          <p:cNvPr id="82" name="Oval 9">
            <a:extLst>
              <a:ext uri="{FF2B5EF4-FFF2-40B4-BE49-F238E27FC236}">
                <a16:creationId xmlns:a16="http://schemas.microsoft.com/office/drawing/2014/main" id="{A92B8682-7309-477A-A4F6-2BB19AEF4A5E}"/>
              </a:ext>
            </a:extLst>
          </p:cNvPr>
          <p:cNvSpPr>
            <a:spLocks noChangeArrowheads="1"/>
          </p:cNvSpPr>
          <p:nvPr/>
        </p:nvSpPr>
        <p:spPr bwMode="gray">
          <a:xfrm>
            <a:off x="2952519" y="3425570"/>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83" name="Oval 9">
            <a:extLst>
              <a:ext uri="{FF2B5EF4-FFF2-40B4-BE49-F238E27FC236}">
                <a16:creationId xmlns:a16="http://schemas.microsoft.com/office/drawing/2014/main" id="{22DE83F1-88F9-448E-A6FD-5BBAD6B952C2}"/>
              </a:ext>
            </a:extLst>
          </p:cNvPr>
          <p:cNvSpPr>
            <a:spLocks noChangeArrowheads="1"/>
          </p:cNvSpPr>
          <p:nvPr/>
        </p:nvSpPr>
        <p:spPr bwMode="gray">
          <a:xfrm>
            <a:off x="5093077" y="3374209"/>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84" name="Rectangle 83">
            <a:extLst>
              <a:ext uri="{FF2B5EF4-FFF2-40B4-BE49-F238E27FC236}">
                <a16:creationId xmlns:a16="http://schemas.microsoft.com/office/drawing/2014/main" id="{2A32987A-EF53-413D-907D-F864DCE52329}"/>
              </a:ext>
            </a:extLst>
          </p:cNvPr>
          <p:cNvSpPr/>
          <p:nvPr/>
        </p:nvSpPr>
        <p:spPr>
          <a:xfrm>
            <a:off x="3076133" y="2100222"/>
            <a:ext cx="2581935" cy="207749"/>
          </a:xfrm>
          <a:prstGeom prst="rect">
            <a:avLst/>
          </a:prstGeom>
        </p:spPr>
        <p:txBody>
          <a:bodyPr wrap="square">
            <a:spAutoFit/>
          </a:bodyPr>
          <a:lstStyle/>
          <a:p>
            <a:pPr algn="ctr" defTabSz="685800">
              <a:buSzPct val="100000"/>
              <a:defRPr/>
            </a:pPr>
            <a:r>
              <a:rPr lang="en-US" sz="750" b="1" kern="0" dirty="0">
                <a:solidFill>
                  <a:srgbClr val="002776"/>
                </a:solidFill>
              </a:rPr>
              <a:t>OIC</a:t>
            </a:r>
          </a:p>
        </p:txBody>
      </p:sp>
      <p:sp>
        <p:nvSpPr>
          <p:cNvPr id="85" name="Rectangle 84">
            <a:extLst>
              <a:ext uri="{FF2B5EF4-FFF2-40B4-BE49-F238E27FC236}">
                <a16:creationId xmlns:a16="http://schemas.microsoft.com/office/drawing/2014/main" id="{EC55CDC4-7720-4BF4-AAAB-A9D6563A55B1}"/>
              </a:ext>
            </a:extLst>
          </p:cNvPr>
          <p:cNvSpPr/>
          <p:nvPr/>
        </p:nvSpPr>
        <p:spPr bwMode="gray">
          <a:xfrm>
            <a:off x="3206724" y="2351073"/>
            <a:ext cx="2318716" cy="535806"/>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 and Reporting</a:t>
            </a:r>
          </a:p>
        </p:txBody>
      </p:sp>
      <p:sp>
        <p:nvSpPr>
          <p:cNvPr id="86" name="Cylinder 110">
            <a:extLst>
              <a:ext uri="{FF2B5EF4-FFF2-40B4-BE49-F238E27FC236}">
                <a16:creationId xmlns:a16="http://schemas.microsoft.com/office/drawing/2014/main" id="{8222D2F2-1A7F-4B7E-AD2B-B349023231CE}"/>
              </a:ext>
            </a:extLst>
          </p:cNvPr>
          <p:cNvSpPr/>
          <p:nvPr/>
        </p:nvSpPr>
        <p:spPr>
          <a:xfrm>
            <a:off x="3487238" y="2528147"/>
            <a:ext cx="390191" cy="279207"/>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87" name="Freeform 701">
            <a:extLst>
              <a:ext uri="{FF2B5EF4-FFF2-40B4-BE49-F238E27FC236}">
                <a16:creationId xmlns:a16="http://schemas.microsoft.com/office/drawing/2014/main" id="{A6B2A287-9E59-48F4-8CD0-AFF37F1049D2}"/>
              </a:ext>
            </a:extLst>
          </p:cNvPr>
          <p:cNvSpPr>
            <a:spLocks noChangeAspect="1" noEditPoints="1"/>
          </p:cNvSpPr>
          <p:nvPr/>
        </p:nvSpPr>
        <p:spPr bwMode="auto">
          <a:xfrm>
            <a:off x="4257359" y="2571584"/>
            <a:ext cx="268660" cy="233328"/>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88" name="TextBox 87">
            <a:extLst>
              <a:ext uri="{FF2B5EF4-FFF2-40B4-BE49-F238E27FC236}">
                <a16:creationId xmlns:a16="http://schemas.microsoft.com/office/drawing/2014/main" id="{5F225554-77BF-4A9C-BDE5-292D8CD602E6}"/>
              </a:ext>
            </a:extLst>
          </p:cNvPr>
          <p:cNvSpPr txBox="1"/>
          <p:nvPr/>
        </p:nvSpPr>
        <p:spPr>
          <a:xfrm>
            <a:off x="4632847" y="2604966"/>
            <a:ext cx="882760" cy="115416"/>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89" name="Straight Arrow Connector 88">
            <a:extLst>
              <a:ext uri="{FF2B5EF4-FFF2-40B4-BE49-F238E27FC236}">
                <a16:creationId xmlns:a16="http://schemas.microsoft.com/office/drawing/2014/main" id="{FA086B82-75B6-4526-B654-7AA3A9195B02}"/>
              </a:ext>
            </a:extLst>
          </p:cNvPr>
          <p:cNvCxnSpPr/>
          <p:nvPr/>
        </p:nvCxnSpPr>
        <p:spPr>
          <a:xfrm>
            <a:off x="3907869" y="2709606"/>
            <a:ext cx="28814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E8F9BE86-AC50-483D-8BE8-D1E6CAFF3BFF}"/>
              </a:ext>
            </a:extLst>
          </p:cNvPr>
          <p:cNvSpPr txBox="1"/>
          <p:nvPr/>
        </p:nvSpPr>
        <p:spPr>
          <a:xfrm>
            <a:off x="5377642" y="2878533"/>
            <a:ext cx="1702302" cy="230832"/>
          </a:xfrm>
          <a:prstGeom prst="rect">
            <a:avLst/>
          </a:prstGeom>
          <a:noFill/>
        </p:spPr>
        <p:txBody>
          <a:bodyPr wrap="square" lIns="0" tIns="0" rIns="0" bIns="0" rtlCol="0">
            <a:spAutoFit/>
          </a:bodyPr>
          <a:lstStyle/>
          <a:p>
            <a:pPr algn="ctr" defTabSz="685800">
              <a:buSzPct val="100000"/>
            </a:pPr>
            <a:r>
              <a:rPr lang="en-US" sz="750" b="1">
                <a:solidFill>
                  <a:srgbClr val="002776"/>
                </a:solidFill>
              </a:rPr>
              <a:t>Transformed </a:t>
            </a:r>
          </a:p>
          <a:p>
            <a:pPr algn="ctr" defTabSz="685800">
              <a:buSzPct val="100000"/>
            </a:pPr>
            <a:r>
              <a:rPr lang="en-US" sz="750" b="1">
                <a:solidFill>
                  <a:srgbClr val="002776"/>
                </a:solidFill>
              </a:rPr>
              <a:t>File</a:t>
            </a:r>
          </a:p>
        </p:txBody>
      </p:sp>
      <p:cxnSp>
        <p:nvCxnSpPr>
          <p:cNvPr id="94" name="Straight Arrow Connector 93">
            <a:extLst>
              <a:ext uri="{FF2B5EF4-FFF2-40B4-BE49-F238E27FC236}">
                <a16:creationId xmlns:a16="http://schemas.microsoft.com/office/drawing/2014/main" id="{D35D0882-9D53-4108-A376-4D2B0684BC26}"/>
              </a:ext>
            </a:extLst>
          </p:cNvPr>
          <p:cNvCxnSpPr>
            <a:cxnSpLocks/>
          </p:cNvCxnSpPr>
          <p:nvPr/>
        </p:nvCxnSpPr>
        <p:spPr>
          <a:xfrm flipH="1">
            <a:off x="5726590" y="3148598"/>
            <a:ext cx="865649" cy="0"/>
          </a:xfrm>
          <a:prstGeom prst="straightConnector1">
            <a:avLst/>
          </a:prstGeom>
          <a:noFill/>
          <a:ln w="38100" cap="flat" cmpd="sng" algn="ctr">
            <a:solidFill>
              <a:srgbClr val="313131"/>
            </a:solidFill>
            <a:prstDash val="solid"/>
            <a:headEnd type="triangle"/>
            <a:tailEnd type="none"/>
          </a:ln>
          <a:effectLst/>
        </p:spPr>
      </p:cxnSp>
      <p:cxnSp>
        <p:nvCxnSpPr>
          <p:cNvPr id="90" name="Straight Connector 89">
            <a:extLst>
              <a:ext uri="{FF2B5EF4-FFF2-40B4-BE49-F238E27FC236}">
                <a16:creationId xmlns:a16="http://schemas.microsoft.com/office/drawing/2014/main" id="{1D995A04-4F26-42F8-9E65-8D09FCC762E5}"/>
              </a:ext>
            </a:extLst>
          </p:cNvPr>
          <p:cNvCxnSpPr/>
          <p:nvPr/>
        </p:nvCxnSpPr>
        <p:spPr>
          <a:xfrm>
            <a:off x="469900" y="871453"/>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6343F2D-A73C-45A6-8242-246018F06F25}"/>
              </a:ext>
            </a:extLst>
          </p:cNvPr>
          <p:cNvSpPr txBox="1"/>
          <p:nvPr/>
        </p:nvSpPr>
        <p:spPr>
          <a:xfrm>
            <a:off x="469900" y="1038035"/>
            <a:ext cx="11031117" cy="461665"/>
          </a:xfrm>
          <a:prstGeom prst="rect">
            <a:avLst/>
          </a:prstGeom>
          <a:noFill/>
        </p:spPr>
        <p:txBody>
          <a:bodyPr wrap="square">
            <a:spAutoFit/>
          </a:bodyPr>
          <a:lstStyle/>
          <a:p>
            <a:r>
              <a:rPr lang="en-US" sz="1200">
                <a:solidFill>
                  <a:srgbClr val="000000"/>
                </a:solidFill>
                <a:ea typeface="MS PGothic" pitchFamily="34" charset="-128"/>
              </a:rPr>
              <a:t>Outbound integrations from Oracle ERP Cloud to Boundary Systems based on BI Report output file, outbound to FTP/Landing Zone using middleware.</a:t>
            </a:r>
            <a:endParaRPr lang="en-US" sz="1200" kern="0"/>
          </a:p>
        </p:txBody>
      </p:sp>
    </p:spTree>
    <p:extLst>
      <p:ext uri="{BB962C8B-B14F-4D97-AF65-F5344CB8AC3E}">
        <p14:creationId xmlns:p14="http://schemas.microsoft.com/office/powerpoint/2010/main" val="2291369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2 - File-Based Integration Using BI Publisher Reports</a:t>
            </a:r>
          </a:p>
        </p:txBody>
      </p:sp>
      <p:sp>
        <p:nvSpPr>
          <p:cNvPr id="91" name="Freeform 30">
            <a:extLst>
              <a:ext uri="{FF2B5EF4-FFF2-40B4-BE49-F238E27FC236}">
                <a16:creationId xmlns:a16="http://schemas.microsoft.com/office/drawing/2014/main" id="{A18DE153-6946-4D97-BA2D-5BF41D90D5D1}"/>
              </a:ext>
            </a:extLst>
          </p:cNvPr>
          <p:cNvSpPr>
            <a:spLocks noChangeAspect="1" noEditPoints="1"/>
          </p:cNvSpPr>
          <p:nvPr/>
        </p:nvSpPr>
        <p:spPr bwMode="auto">
          <a:xfrm>
            <a:off x="1632386" y="1706024"/>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92" name="Straight Connector 91">
            <a:extLst>
              <a:ext uri="{FF2B5EF4-FFF2-40B4-BE49-F238E27FC236}">
                <a16:creationId xmlns:a16="http://schemas.microsoft.com/office/drawing/2014/main" id="{B3626E22-1CA3-4ECE-9333-A2D09F30AD91}"/>
              </a:ext>
            </a:extLst>
          </p:cNvPr>
          <p:cNvCxnSpPr/>
          <p:nvPr/>
        </p:nvCxnSpPr>
        <p:spPr>
          <a:xfrm flipV="1">
            <a:off x="8406132" y="2721492"/>
            <a:ext cx="835410" cy="342900"/>
          </a:xfrm>
          <a:prstGeom prst="line">
            <a:avLst/>
          </a:prstGeom>
          <a:noFill/>
          <a:ln w="6350" cap="flat" cmpd="sng" algn="ctr">
            <a:solidFill>
              <a:sysClr val="window" lastClr="FFFFFF"/>
            </a:solidFill>
            <a:prstDash val="solid"/>
            <a:miter lim="800000"/>
          </a:ln>
          <a:effectLst/>
        </p:spPr>
      </p:cxnSp>
      <p:cxnSp>
        <p:nvCxnSpPr>
          <p:cNvPr id="94" name="Straight Connector 93">
            <a:extLst>
              <a:ext uri="{FF2B5EF4-FFF2-40B4-BE49-F238E27FC236}">
                <a16:creationId xmlns:a16="http://schemas.microsoft.com/office/drawing/2014/main" id="{93BD505D-EBC6-40DE-AB1A-51ACB55EE56E}"/>
              </a:ext>
            </a:extLst>
          </p:cNvPr>
          <p:cNvCxnSpPr/>
          <p:nvPr/>
        </p:nvCxnSpPr>
        <p:spPr>
          <a:xfrm flipV="1">
            <a:off x="9235932" y="2023822"/>
            <a:ext cx="835410" cy="342900"/>
          </a:xfrm>
          <a:prstGeom prst="line">
            <a:avLst/>
          </a:prstGeom>
          <a:noFill/>
          <a:ln w="6350" cap="flat" cmpd="sng" algn="ctr">
            <a:solidFill>
              <a:sysClr val="window" lastClr="FFFFFF"/>
            </a:solidFill>
            <a:prstDash val="solid"/>
            <a:miter lim="800000"/>
          </a:ln>
          <a:effectLst/>
        </p:spPr>
      </p:cxnSp>
      <p:sp>
        <p:nvSpPr>
          <p:cNvPr id="95" name="Rectangle 94">
            <a:extLst>
              <a:ext uri="{FF2B5EF4-FFF2-40B4-BE49-F238E27FC236}">
                <a16:creationId xmlns:a16="http://schemas.microsoft.com/office/drawing/2014/main" id="{DBFC66DB-A3A1-47FB-98ED-149C6FEE014A}"/>
              </a:ext>
            </a:extLst>
          </p:cNvPr>
          <p:cNvSpPr/>
          <p:nvPr/>
        </p:nvSpPr>
        <p:spPr bwMode="gray">
          <a:xfrm>
            <a:off x="919741" y="1988289"/>
            <a:ext cx="2893455" cy="1252751"/>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Enable port for external SFTP/MFT server</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parameterized BI publisher reports and ESS jobs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security for ESS job, Web Services and service account</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96" name="Rectangle 95">
            <a:extLst>
              <a:ext uri="{FF2B5EF4-FFF2-40B4-BE49-F238E27FC236}">
                <a16:creationId xmlns:a16="http://schemas.microsoft.com/office/drawing/2014/main" id="{63265DF2-35D0-4011-B53E-8DA56A77613E}"/>
              </a:ext>
            </a:extLst>
          </p:cNvPr>
          <p:cNvSpPr/>
          <p:nvPr/>
        </p:nvSpPr>
        <p:spPr bwMode="gray">
          <a:xfrm>
            <a:off x="7771444" y="1994804"/>
            <a:ext cx="3681940" cy="1252751"/>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Poll for data files on the SFTP server</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import programs to load transformed Cloud data </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Provide errors in an integration run</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Maintain a log of information received</a:t>
            </a:r>
          </a:p>
        </p:txBody>
      </p:sp>
      <p:sp>
        <p:nvSpPr>
          <p:cNvPr id="97" name="Rectangle 96">
            <a:extLst>
              <a:ext uri="{FF2B5EF4-FFF2-40B4-BE49-F238E27FC236}">
                <a16:creationId xmlns:a16="http://schemas.microsoft.com/office/drawing/2014/main" id="{FFA8FE20-96B0-4817-983F-1973C82D13F7}"/>
              </a:ext>
            </a:extLst>
          </p:cNvPr>
          <p:cNvSpPr/>
          <p:nvPr/>
        </p:nvSpPr>
        <p:spPr bwMode="gray">
          <a:xfrm>
            <a:off x="3947689" y="1993605"/>
            <a:ext cx="3689262" cy="1247436"/>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Load data into SFTP server for Boundary applications to further process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Data from the SFTP server will flow directly to the boundary system application.</a:t>
            </a:r>
          </a:p>
        </p:txBody>
      </p:sp>
      <p:sp>
        <p:nvSpPr>
          <p:cNvPr id="98" name="Rectangle 97">
            <a:extLst>
              <a:ext uri="{FF2B5EF4-FFF2-40B4-BE49-F238E27FC236}">
                <a16:creationId xmlns:a16="http://schemas.microsoft.com/office/drawing/2014/main" id="{8B05CD82-CC7E-45C2-9033-00E1A9B6E75E}"/>
              </a:ext>
            </a:extLst>
          </p:cNvPr>
          <p:cNvSpPr/>
          <p:nvPr/>
        </p:nvSpPr>
        <p:spPr bwMode="gray">
          <a:xfrm>
            <a:off x="919742" y="3347955"/>
            <a:ext cx="2893454"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notifications on ESS jobs for on error and success scenarios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Regenerate/Resend delta extracts using the BI publisher parameters</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99" name="Rectangle 98">
            <a:extLst>
              <a:ext uri="{FF2B5EF4-FFF2-40B4-BE49-F238E27FC236}">
                <a16:creationId xmlns:a16="http://schemas.microsoft.com/office/drawing/2014/main" id="{1BF22278-F67E-4638-AE4E-D6565650E385}"/>
              </a:ext>
            </a:extLst>
          </p:cNvPr>
          <p:cNvSpPr/>
          <p:nvPr/>
        </p:nvSpPr>
        <p:spPr bwMode="gray">
          <a:xfrm>
            <a:off x="7771421" y="3347955"/>
            <a:ext cx="3667447"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methods to reprocess the error rows as applicable to an entity</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downtimes of boundary application</a:t>
            </a:r>
          </a:p>
        </p:txBody>
      </p:sp>
      <p:sp>
        <p:nvSpPr>
          <p:cNvPr id="100" name="Rectangle 99">
            <a:extLst>
              <a:ext uri="{FF2B5EF4-FFF2-40B4-BE49-F238E27FC236}">
                <a16:creationId xmlns:a16="http://schemas.microsoft.com/office/drawing/2014/main" id="{A5EB0435-0481-4ECB-AC62-A99206EAEDBB}"/>
              </a:ext>
            </a:extLst>
          </p:cNvPr>
          <p:cNvSpPr/>
          <p:nvPr/>
        </p:nvSpPr>
        <p:spPr bwMode="gray">
          <a:xfrm>
            <a:off x="3947678" y="3347955"/>
            <a:ext cx="3689262"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 SFTP server, Oracle Cloud and boundary application downtimes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BI based delta extract reports to reprocess error data pushed from ERP Cloud to BI</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101" name="Rectangle 100">
            <a:extLst>
              <a:ext uri="{FF2B5EF4-FFF2-40B4-BE49-F238E27FC236}">
                <a16:creationId xmlns:a16="http://schemas.microsoft.com/office/drawing/2014/main" id="{DD2C5B2A-6ED6-47DB-9565-214C1D61D325}"/>
              </a:ext>
            </a:extLst>
          </p:cNvPr>
          <p:cNvSpPr/>
          <p:nvPr/>
        </p:nvSpPr>
        <p:spPr bwMode="gray">
          <a:xfrm>
            <a:off x="919741" y="1657273"/>
            <a:ext cx="2893455" cy="26538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102" name="Rectangle 101">
            <a:extLst>
              <a:ext uri="{FF2B5EF4-FFF2-40B4-BE49-F238E27FC236}">
                <a16:creationId xmlns:a16="http://schemas.microsoft.com/office/drawing/2014/main" id="{AB8FEABF-48F3-4180-B53F-B8B2FC189815}"/>
              </a:ext>
            </a:extLst>
          </p:cNvPr>
          <p:cNvSpPr/>
          <p:nvPr/>
        </p:nvSpPr>
        <p:spPr bwMode="gray">
          <a:xfrm>
            <a:off x="7771421" y="1669991"/>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noProof="0">
              <a:ln>
                <a:noFill/>
              </a:ln>
              <a:effectLst/>
              <a:uLnTx/>
              <a:uFillTx/>
              <a:cs typeface="Arial" panose="020B0604020202020204" pitchFamily="34" charset="0"/>
            </a:endParaRPr>
          </a:p>
        </p:txBody>
      </p:sp>
      <p:sp>
        <p:nvSpPr>
          <p:cNvPr id="103" name="Rectangle 102">
            <a:extLst>
              <a:ext uri="{FF2B5EF4-FFF2-40B4-BE49-F238E27FC236}">
                <a16:creationId xmlns:a16="http://schemas.microsoft.com/office/drawing/2014/main" id="{4FE63EBB-558B-4C5D-BE2E-A7140FAE7308}"/>
              </a:ext>
            </a:extLst>
          </p:cNvPr>
          <p:cNvSpPr/>
          <p:nvPr/>
        </p:nvSpPr>
        <p:spPr bwMode="gray">
          <a:xfrm>
            <a:off x="3947678" y="1665766"/>
            <a:ext cx="3689262"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104" name="Rectangle 103">
            <a:extLst>
              <a:ext uri="{FF2B5EF4-FFF2-40B4-BE49-F238E27FC236}">
                <a16:creationId xmlns:a16="http://schemas.microsoft.com/office/drawing/2014/main" id="{A4B944A9-4F30-440A-9753-6A224F035224}"/>
              </a:ext>
            </a:extLst>
          </p:cNvPr>
          <p:cNvSpPr/>
          <p:nvPr/>
        </p:nvSpPr>
        <p:spPr bwMode="gray">
          <a:xfrm>
            <a:off x="466814" y="1989822"/>
            <a:ext cx="354734" cy="1252751"/>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105" name="Rectangle 104">
            <a:extLst>
              <a:ext uri="{FF2B5EF4-FFF2-40B4-BE49-F238E27FC236}">
                <a16:creationId xmlns:a16="http://schemas.microsoft.com/office/drawing/2014/main" id="{4CADAB45-B321-423D-A2EE-7B0F89D0BECD}"/>
              </a:ext>
            </a:extLst>
          </p:cNvPr>
          <p:cNvSpPr/>
          <p:nvPr/>
        </p:nvSpPr>
        <p:spPr bwMode="gray">
          <a:xfrm>
            <a:off x="466813" y="3337492"/>
            <a:ext cx="353273" cy="1117177"/>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cxnSp>
        <p:nvCxnSpPr>
          <p:cNvPr id="21" name="Straight Connector 20">
            <a:extLst>
              <a:ext uri="{FF2B5EF4-FFF2-40B4-BE49-F238E27FC236}">
                <a16:creationId xmlns:a16="http://schemas.microsoft.com/office/drawing/2014/main" id="{619976FC-8742-4544-A808-F65E5E425596}"/>
              </a:ext>
            </a:extLst>
          </p:cNvPr>
          <p:cNvCxnSpPr/>
          <p:nvPr/>
        </p:nvCxnSpPr>
        <p:spPr>
          <a:xfrm>
            <a:off x="469900" y="871453"/>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8410199-1105-47B0-867C-652CCB82EC74}"/>
              </a:ext>
            </a:extLst>
          </p:cNvPr>
          <p:cNvSpPr/>
          <p:nvPr/>
        </p:nvSpPr>
        <p:spPr bwMode="gray">
          <a:xfrm>
            <a:off x="469261" y="4758949"/>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23" name="Rectangle 22">
            <a:extLst>
              <a:ext uri="{FF2B5EF4-FFF2-40B4-BE49-F238E27FC236}">
                <a16:creationId xmlns:a16="http://schemas.microsoft.com/office/drawing/2014/main" id="{3BB303CA-3787-4574-B5C4-B140DA556A3D}"/>
              </a:ext>
            </a:extLst>
          </p:cNvPr>
          <p:cNvSpPr/>
          <p:nvPr/>
        </p:nvSpPr>
        <p:spPr bwMode="gray">
          <a:xfrm>
            <a:off x="1929392" y="4758948"/>
            <a:ext cx="9509476"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a:t>Suppliers Outbound, Outbound GL data, GL Code combinations outbound</a:t>
            </a:r>
          </a:p>
        </p:txBody>
      </p:sp>
      <p:sp>
        <p:nvSpPr>
          <p:cNvPr id="25" name="TextBox 24">
            <a:extLst>
              <a:ext uri="{FF2B5EF4-FFF2-40B4-BE49-F238E27FC236}">
                <a16:creationId xmlns:a16="http://schemas.microsoft.com/office/drawing/2014/main" id="{2F5428A7-9487-49B1-AF1B-EAFB5D0AFA10}"/>
              </a:ext>
            </a:extLst>
          </p:cNvPr>
          <p:cNvSpPr txBox="1"/>
          <p:nvPr/>
        </p:nvSpPr>
        <p:spPr>
          <a:xfrm>
            <a:off x="466813" y="1061531"/>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32693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3 – Webservice Based Integration</a:t>
            </a:r>
          </a:p>
        </p:txBody>
      </p:sp>
      <p:sp>
        <p:nvSpPr>
          <p:cNvPr id="90" name="Rectangle 89">
            <a:extLst>
              <a:ext uri="{FF2B5EF4-FFF2-40B4-BE49-F238E27FC236}">
                <a16:creationId xmlns:a16="http://schemas.microsoft.com/office/drawing/2014/main" id="{E03152C7-1C06-43D7-8547-7628776F010C}"/>
              </a:ext>
            </a:extLst>
          </p:cNvPr>
          <p:cNvSpPr/>
          <p:nvPr/>
        </p:nvSpPr>
        <p:spPr bwMode="gray">
          <a:xfrm>
            <a:off x="1163262" y="2344782"/>
            <a:ext cx="768721" cy="212450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91" name="TextBox 90">
            <a:extLst>
              <a:ext uri="{FF2B5EF4-FFF2-40B4-BE49-F238E27FC236}">
                <a16:creationId xmlns:a16="http://schemas.microsoft.com/office/drawing/2014/main" id="{C91143F0-4E18-4445-A061-11C04A261C61}"/>
              </a:ext>
            </a:extLst>
          </p:cNvPr>
          <p:cNvSpPr txBox="1"/>
          <p:nvPr/>
        </p:nvSpPr>
        <p:spPr>
          <a:xfrm>
            <a:off x="1073835" y="2179708"/>
            <a:ext cx="976424" cy="115416"/>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Oracle Cloud</a:t>
            </a:r>
          </a:p>
        </p:txBody>
      </p:sp>
      <p:cxnSp>
        <p:nvCxnSpPr>
          <p:cNvPr id="95" name="Straight Arrow Connector 94">
            <a:extLst>
              <a:ext uri="{FF2B5EF4-FFF2-40B4-BE49-F238E27FC236}">
                <a16:creationId xmlns:a16="http://schemas.microsoft.com/office/drawing/2014/main" id="{FAE4FB8E-4EEB-4494-AACF-7B0E25AC9B8E}"/>
              </a:ext>
            </a:extLst>
          </p:cNvPr>
          <p:cNvCxnSpPr/>
          <p:nvPr/>
        </p:nvCxnSpPr>
        <p:spPr>
          <a:xfrm flipH="1" flipV="1">
            <a:off x="2204641" y="3162478"/>
            <a:ext cx="1811342" cy="5869"/>
          </a:xfrm>
          <a:prstGeom prst="straightConnector1">
            <a:avLst/>
          </a:prstGeom>
          <a:noFill/>
          <a:ln w="38100" cap="flat" cmpd="sng" algn="ctr">
            <a:solidFill>
              <a:srgbClr val="313131"/>
            </a:solidFill>
            <a:prstDash val="solid"/>
            <a:headEnd type="triangle"/>
            <a:tailEnd type="none"/>
          </a:ln>
          <a:effectLst/>
        </p:spPr>
      </p:cxnSp>
      <p:sp>
        <p:nvSpPr>
          <p:cNvPr id="96" name="Rectangle 95">
            <a:extLst>
              <a:ext uri="{FF2B5EF4-FFF2-40B4-BE49-F238E27FC236}">
                <a16:creationId xmlns:a16="http://schemas.microsoft.com/office/drawing/2014/main" id="{FC9EAE91-F79C-475A-ACC2-452D28D5926E}"/>
              </a:ext>
            </a:extLst>
          </p:cNvPr>
          <p:cNvSpPr/>
          <p:nvPr/>
        </p:nvSpPr>
        <p:spPr bwMode="gray">
          <a:xfrm>
            <a:off x="4190582" y="2253850"/>
            <a:ext cx="2683473" cy="2215433"/>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97" name="Rectangle 96">
            <a:extLst>
              <a:ext uri="{FF2B5EF4-FFF2-40B4-BE49-F238E27FC236}">
                <a16:creationId xmlns:a16="http://schemas.microsoft.com/office/drawing/2014/main" id="{09728EB1-1483-4542-8B56-BF10C562FD81}"/>
              </a:ext>
            </a:extLst>
          </p:cNvPr>
          <p:cNvSpPr/>
          <p:nvPr/>
        </p:nvSpPr>
        <p:spPr bwMode="gray">
          <a:xfrm>
            <a:off x="4332001" y="2444481"/>
            <a:ext cx="2459171" cy="2024801"/>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98" name="Group 97">
            <a:extLst>
              <a:ext uri="{FF2B5EF4-FFF2-40B4-BE49-F238E27FC236}">
                <a16:creationId xmlns:a16="http://schemas.microsoft.com/office/drawing/2014/main" id="{FC238FD3-FE3D-4946-8BA8-2A31438B85B4}"/>
              </a:ext>
            </a:extLst>
          </p:cNvPr>
          <p:cNvGrpSpPr/>
          <p:nvPr/>
        </p:nvGrpSpPr>
        <p:grpSpPr>
          <a:xfrm>
            <a:off x="5761727" y="3370887"/>
            <a:ext cx="381677" cy="493613"/>
            <a:chOff x="5579585" y="1691091"/>
            <a:chExt cx="648463" cy="798976"/>
          </a:xfrm>
        </p:grpSpPr>
        <p:sp>
          <p:nvSpPr>
            <p:cNvPr id="99" name="Rectangle 98">
              <a:extLst>
                <a:ext uri="{FF2B5EF4-FFF2-40B4-BE49-F238E27FC236}">
                  <a16:creationId xmlns:a16="http://schemas.microsoft.com/office/drawing/2014/main" id="{A4CE3145-AA6B-444C-A930-C15597C18D9F}"/>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00" name="Freeform 145">
              <a:extLst>
                <a:ext uri="{FF2B5EF4-FFF2-40B4-BE49-F238E27FC236}">
                  <a16:creationId xmlns:a16="http://schemas.microsoft.com/office/drawing/2014/main" id="{5BFDC668-F1E8-4E96-A9B5-0FDB4D3587DB}"/>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cxnSp>
        <p:nvCxnSpPr>
          <p:cNvPr id="101" name="Straight Arrow Connector 100">
            <a:extLst>
              <a:ext uri="{FF2B5EF4-FFF2-40B4-BE49-F238E27FC236}">
                <a16:creationId xmlns:a16="http://schemas.microsoft.com/office/drawing/2014/main" id="{D3D9290A-E3F6-463E-AA9B-1579CAA78F7B}"/>
              </a:ext>
            </a:extLst>
          </p:cNvPr>
          <p:cNvCxnSpPr>
            <a:cxnSpLocks/>
          </p:cNvCxnSpPr>
          <p:nvPr/>
        </p:nvCxnSpPr>
        <p:spPr>
          <a:xfrm flipH="1" flipV="1">
            <a:off x="5952565" y="3010240"/>
            <a:ext cx="1" cy="360647"/>
          </a:xfrm>
          <a:prstGeom prst="straightConnector1">
            <a:avLst/>
          </a:prstGeom>
          <a:noFill/>
          <a:ln w="38100" cap="flat" cmpd="sng" algn="ctr">
            <a:solidFill>
              <a:srgbClr val="00A1DE"/>
            </a:solidFill>
            <a:prstDash val="sysDot"/>
            <a:tailEnd type="triangle"/>
          </a:ln>
          <a:effectLst/>
        </p:spPr>
      </p:cxnSp>
      <p:sp>
        <p:nvSpPr>
          <p:cNvPr id="105" name="TextBox 104">
            <a:extLst>
              <a:ext uri="{FF2B5EF4-FFF2-40B4-BE49-F238E27FC236}">
                <a16:creationId xmlns:a16="http://schemas.microsoft.com/office/drawing/2014/main" id="{71CB8588-98E8-4855-BD32-7E3A58897525}"/>
              </a:ext>
            </a:extLst>
          </p:cNvPr>
          <p:cNvSpPr txBox="1"/>
          <p:nvPr/>
        </p:nvSpPr>
        <p:spPr>
          <a:xfrm>
            <a:off x="5703897" y="3952479"/>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grpSp>
        <p:nvGrpSpPr>
          <p:cNvPr id="107" name="Group 106">
            <a:extLst>
              <a:ext uri="{FF2B5EF4-FFF2-40B4-BE49-F238E27FC236}">
                <a16:creationId xmlns:a16="http://schemas.microsoft.com/office/drawing/2014/main" id="{C3D05A6B-3096-4DBA-9104-C5265EAC56F8}"/>
              </a:ext>
            </a:extLst>
          </p:cNvPr>
          <p:cNvGrpSpPr/>
          <p:nvPr/>
        </p:nvGrpSpPr>
        <p:grpSpPr>
          <a:xfrm>
            <a:off x="5081215" y="3359037"/>
            <a:ext cx="380779" cy="491664"/>
            <a:chOff x="7404414" y="3257458"/>
            <a:chExt cx="648463" cy="798976"/>
          </a:xfrm>
        </p:grpSpPr>
        <p:sp>
          <p:nvSpPr>
            <p:cNvPr id="108" name="Rectangle 107">
              <a:extLst>
                <a:ext uri="{FF2B5EF4-FFF2-40B4-BE49-F238E27FC236}">
                  <a16:creationId xmlns:a16="http://schemas.microsoft.com/office/drawing/2014/main" id="{61CF9C39-E3B2-44DF-B1F2-74DA7C181078}"/>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109" name="Freeform 89">
              <a:extLst>
                <a:ext uri="{FF2B5EF4-FFF2-40B4-BE49-F238E27FC236}">
                  <a16:creationId xmlns:a16="http://schemas.microsoft.com/office/drawing/2014/main" id="{3BC4F3E7-7726-4579-B301-9CBA67BF28DF}"/>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110" name="TextBox 109">
            <a:extLst>
              <a:ext uri="{FF2B5EF4-FFF2-40B4-BE49-F238E27FC236}">
                <a16:creationId xmlns:a16="http://schemas.microsoft.com/office/drawing/2014/main" id="{F6244C20-DA56-495B-BFBF-C01568E90D54}"/>
              </a:ext>
            </a:extLst>
          </p:cNvPr>
          <p:cNvSpPr txBox="1"/>
          <p:nvPr/>
        </p:nvSpPr>
        <p:spPr>
          <a:xfrm>
            <a:off x="5000981" y="3948834"/>
            <a:ext cx="51318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OIC SOAP Adapter</a:t>
            </a:r>
          </a:p>
        </p:txBody>
      </p:sp>
      <p:cxnSp>
        <p:nvCxnSpPr>
          <p:cNvPr id="111" name="Straight Arrow Connector 110">
            <a:extLst>
              <a:ext uri="{FF2B5EF4-FFF2-40B4-BE49-F238E27FC236}">
                <a16:creationId xmlns:a16="http://schemas.microsoft.com/office/drawing/2014/main" id="{3C69D972-FF5E-4167-A0A7-326EAB64FB7D}"/>
              </a:ext>
            </a:extLst>
          </p:cNvPr>
          <p:cNvCxnSpPr/>
          <p:nvPr/>
        </p:nvCxnSpPr>
        <p:spPr>
          <a:xfrm flipH="1" flipV="1">
            <a:off x="5231949" y="2981823"/>
            <a:ext cx="1" cy="386310"/>
          </a:xfrm>
          <a:prstGeom prst="straightConnector1">
            <a:avLst/>
          </a:prstGeom>
          <a:noFill/>
          <a:ln w="38100" cap="flat" cmpd="sng" algn="ctr">
            <a:solidFill>
              <a:srgbClr val="00A1DE"/>
            </a:solidFill>
            <a:prstDash val="sysDot"/>
            <a:tailEnd type="triangle"/>
          </a:ln>
          <a:effectLst/>
        </p:spPr>
      </p:cxnSp>
      <p:cxnSp>
        <p:nvCxnSpPr>
          <p:cNvPr id="113" name="Straight Arrow Connector 112">
            <a:extLst>
              <a:ext uri="{FF2B5EF4-FFF2-40B4-BE49-F238E27FC236}">
                <a16:creationId xmlns:a16="http://schemas.microsoft.com/office/drawing/2014/main" id="{5D03BA4E-5B6D-4B5E-A1F1-712122F4B673}"/>
              </a:ext>
            </a:extLst>
          </p:cNvPr>
          <p:cNvCxnSpPr/>
          <p:nvPr/>
        </p:nvCxnSpPr>
        <p:spPr>
          <a:xfrm flipH="1" flipV="1">
            <a:off x="5442386" y="3597983"/>
            <a:ext cx="326744" cy="18736"/>
          </a:xfrm>
          <a:prstGeom prst="straightConnector1">
            <a:avLst/>
          </a:prstGeom>
          <a:noFill/>
          <a:ln w="19050" cap="flat" cmpd="sng" algn="ctr">
            <a:solidFill>
              <a:srgbClr val="00A1DE"/>
            </a:solidFill>
            <a:prstDash val="solid"/>
            <a:headEnd type="triangle"/>
            <a:tailEnd type="none"/>
          </a:ln>
          <a:effectLst/>
        </p:spPr>
      </p:cxnSp>
      <p:sp>
        <p:nvSpPr>
          <p:cNvPr id="114" name="Oval 9">
            <a:extLst>
              <a:ext uri="{FF2B5EF4-FFF2-40B4-BE49-F238E27FC236}">
                <a16:creationId xmlns:a16="http://schemas.microsoft.com/office/drawing/2014/main" id="{7262987F-8D6A-41E0-AD0D-E0013DEBBEF9}"/>
              </a:ext>
            </a:extLst>
          </p:cNvPr>
          <p:cNvSpPr>
            <a:spLocks noChangeArrowheads="1"/>
          </p:cNvSpPr>
          <p:nvPr/>
        </p:nvSpPr>
        <p:spPr bwMode="gray">
          <a:xfrm>
            <a:off x="5191294" y="3514617"/>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116" name="Rectangle 115">
            <a:extLst>
              <a:ext uri="{FF2B5EF4-FFF2-40B4-BE49-F238E27FC236}">
                <a16:creationId xmlns:a16="http://schemas.microsoft.com/office/drawing/2014/main" id="{52DAAD41-28B8-4FF7-B022-34733316F85D}"/>
              </a:ext>
            </a:extLst>
          </p:cNvPr>
          <p:cNvSpPr/>
          <p:nvPr/>
        </p:nvSpPr>
        <p:spPr>
          <a:xfrm>
            <a:off x="4270618" y="2246419"/>
            <a:ext cx="2581935" cy="207749"/>
          </a:xfrm>
          <a:prstGeom prst="rect">
            <a:avLst/>
          </a:prstGeom>
        </p:spPr>
        <p:txBody>
          <a:bodyPr wrap="square">
            <a:spAutoFit/>
          </a:bodyPr>
          <a:lstStyle/>
          <a:p>
            <a:pPr algn="ctr" defTabSz="685800">
              <a:buSzPct val="100000"/>
              <a:defRPr/>
            </a:pPr>
            <a:r>
              <a:rPr lang="en-US" sz="750" b="1" kern="0" dirty="0">
                <a:solidFill>
                  <a:srgbClr val="002776"/>
                </a:solidFill>
              </a:rPr>
              <a:t>OIC</a:t>
            </a:r>
          </a:p>
        </p:txBody>
      </p:sp>
      <p:pic>
        <p:nvPicPr>
          <p:cNvPr id="117" name="Picture 116">
            <a:extLst>
              <a:ext uri="{FF2B5EF4-FFF2-40B4-BE49-F238E27FC236}">
                <a16:creationId xmlns:a16="http://schemas.microsoft.com/office/drawing/2014/main" id="{00845EAD-AFD4-4DF1-B1B2-8CD123CB2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084" y="3054728"/>
            <a:ext cx="1231906" cy="923930"/>
          </a:xfrm>
          <a:prstGeom prst="rect">
            <a:avLst/>
          </a:prstGeom>
        </p:spPr>
      </p:pic>
      <p:pic>
        <p:nvPicPr>
          <p:cNvPr id="118" name="Picture 10" descr="http://static1.squarespace.com/static/53e3c70ce4b00000fd13b376/t/540f5ce5e4b069785f25ec86/1410292965874/webcast_icon.png">
            <a:extLst>
              <a:ext uri="{FF2B5EF4-FFF2-40B4-BE49-F238E27FC236}">
                <a16:creationId xmlns:a16="http://schemas.microsoft.com/office/drawing/2014/main" id="{3C2003FB-D330-47D7-9E37-C7244B6F0125}"/>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096543" y="2582744"/>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9" name="Picture 118">
            <a:extLst>
              <a:ext uri="{FF2B5EF4-FFF2-40B4-BE49-F238E27FC236}">
                <a16:creationId xmlns:a16="http://schemas.microsoft.com/office/drawing/2014/main" id="{88992D09-112F-4236-B1CA-93ADCDDA876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6539" y="2771287"/>
            <a:ext cx="283708" cy="200072"/>
          </a:xfrm>
          <a:prstGeom prst="rect">
            <a:avLst/>
          </a:prstGeom>
        </p:spPr>
      </p:pic>
      <p:grpSp>
        <p:nvGrpSpPr>
          <p:cNvPr id="122" name="Group 121">
            <a:extLst>
              <a:ext uri="{FF2B5EF4-FFF2-40B4-BE49-F238E27FC236}">
                <a16:creationId xmlns:a16="http://schemas.microsoft.com/office/drawing/2014/main" id="{C4BAB0CC-903D-4E28-A1F5-0530E9B1127F}"/>
              </a:ext>
            </a:extLst>
          </p:cNvPr>
          <p:cNvGrpSpPr/>
          <p:nvPr/>
        </p:nvGrpSpPr>
        <p:grpSpPr>
          <a:xfrm>
            <a:off x="1166544" y="2503210"/>
            <a:ext cx="778199" cy="392222"/>
            <a:chOff x="27789" y="2310329"/>
            <a:chExt cx="1115629" cy="570756"/>
          </a:xfrm>
          <a:solidFill>
            <a:sysClr val="window" lastClr="FFFFFF"/>
          </a:solidFill>
        </p:grpSpPr>
        <p:sp>
          <p:nvSpPr>
            <p:cNvPr id="123" name="Freeform 80">
              <a:extLst>
                <a:ext uri="{FF2B5EF4-FFF2-40B4-BE49-F238E27FC236}">
                  <a16:creationId xmlns:a16="http://schemas.microsoft.com/office/drawing/2014/main" id="{3AB70902-3A1E-4E1E-9EF5-CAF8E219C514}"/>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124" name="Freeform 67">
              <a:extLst>
                <a:ext uri="{FF2B5EF4-FFF2-40B4-BE49-F238E27FC236}">
                  <a16:creationId xmlns:a16="http://schemas.microsoft.com/office/drawing/2014/main" id="{60D5DCF0-CAD5-4875-997F-35A06B688939}"/>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125" name="Freeform 67">
              <a:extLst>
                <a:ext uri="{FF2B5EF4-FFF2-40B4-BE49-F238E27FC236}">
                  <a16:creationId xmlns:a16="http://schemas.microsoft.com/office/drawing/2014/main" id="{596459B6-CBD3-4E11-9D14-E6BB05F2B36C}"/>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126" name="Straight Arrow Connector 125">
            <a:extLst>
              <a:ext uri="{FF2B5EF4-FFF2-40B4-BE49-F238E27FC236}">
                <a16:creationId xmlns:a16="http://schemas.microsoft.com/office/drawing/2014/main" id="{13EF6C70-E14F-41A8-B624-C24E0D5207E4}"/>
              </a:ext>
            </a:extLst>
          </p:cNvPr>
          <p:cNvCxnSpPr/>
          <p:nvPr/>
        </p:nvCxnSpPr>
        <p:spPr>
          <a:xfrm flipV="1">
            <a:off x="7092067" y="3405255"/>
            <a:ext cx="526815" cy="2334"/>
          </a:xfrm>
          <a:prstGeom prst="straightConnector1">
            <a:avLst/>
          </a:prstGeom>
          <a:noFill/>
          <a:ln w="38100" cap="flat" cmpd="sng" algn="ctr">
            <a:solidFill>
              <a:srgbClr val="313131"/>
            </a:solidFill>
            <a:prstDash val="solid"/>
            <a:headEnd type="triangle"/>
            <a:tailEnd type="none"/>
          </a:ln>
          <a:effectLst/>
        </p:spPr>
      </p:cxnSp>
      <p:pic>
        <p:nvPicPr>
          <p:cNvPr id="127" name="Picture 126">
            <a:extLst>
              <a:ext uri="{FF2B5EF4-FFF2-40B4-BE49-F238E27FC236}">
                <a16:creationId xmlns:a16="http://schemas.microsoft.com/office/drawing/2014/main" id="{6DCA6556-8341-4CA6-A9E4-E2361BD4FBE1}"/>
              </a:ext>
            </a:extLst>
          </p:cNvPr>
          <p:cNvPicPr>
            <a:picLocks noChangeAspect="1"/>
          </p:cNvPicPr>
          <p:nvPr/>
        </p:nvPicPr>
        <p:blipFill>
          <a:blip r:embed="rId6"/>
          <a:stretch>
            <a:fillRect/>
          </a:stretch>
        </p:blipFill>
        <p:spPr>
          <a:xfrm>
            <a:off x="2871860" y="2661438"/>
            <a:ext cx="461226" cy="374644"/>
          </a:xfrm>
          <a:prstGeom prst="rect">
            <a:avLst/>
          </a:prstGeom>
        </p:spPr>
      </p:pic>
      <p:sp>
        <p:nvSpPr>
          <p:cNvPr id="128" name="TextBox 127">
            <a:extLst>
              <a:ext uri="{FF2B5EF4-FFF2-40B4-BE49-F238E27FC236}">
                <a16:creationId xmlns:a16="http://schemas.microsoft.com/office/drawing/2014/main" id="{D0AB334A-0915-41DC-9CC8-9BA15F6700AD}"/>
              </a:ext>
            </a:extLst>
          </p:cNvPr>
          <p:cNvSpPr txBox="1"/>
          <p:nvPr/>
        </p:nvSpPr>
        <p:spPr>
          <a:xfrm>
            <a:off x="2514751" y="2353378"/>
            <a:ext cx="1161423"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a:solidFill>
                  <a:srgbClr val="002776"/>
                </a:solidFill>
              </a:defRPr>
            </a:lvl1pPr>
          </a:lstStyle>
          <a:p>
            <a:r>
              <a:rPr lang="en-US"/>
              <a:t>Oracle External Report Web Service</a:t>
            </a:r>
          </a:p>
        </p:txBody>
      </p:sp>
      <p:pic>
        <p:nvPicPr>
          <p:cNvPr id="130" name="Picture 12" descr="http://freeiconbox.com/icon/256/36059.png">
            <a:extLst>
              <a:ext uri="{FF2B5EF4-FFF2-40B4-BE49-F238E27FC236}">
                <a16:creationId xmlns:a16="http://schemas.microsoft.com/office/drawing/2014/main" id="{C869DB3A-726A-4F52-A3F8-7D1C2C82E286}"/>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2560" y="3175407"/>
            <a:ext cx="1070763" cy="551974"/>
          </a:xfrm>
          <a:prstGeom prst="rect">
            <a:avLst/>
          </a:prstGeom>
          <a:noFill/>
          <a:ln>
            <a:noFill/>
          </a:ln>
        </p:spPr>
      </p:pic>
      <p:sp>
        <p:nvSpPr>
          <p:cNvPr id="132" name="TextBox 131">
            <a:extLst>
              <a:ext uri="{FF2B5EF4-FFF2-40B4-BE49-F238E27FC236}">
                <a16:creationId xmlns:a16="http://schemas.microsoft.com/office/drawing/2014/main" id="{5AEB9FD6-502E-44AF-AB3F-12913894A5B1}"/>
              </a:ext>
            </a:extLst>
          </p:cNvPr>
          <p:cNvSpPr txBox="1"/>
          <p:nvPr/>
        </p:nvSpPr>
        <p:spPr>
          <a:xfrm>
            <a:off x="6988160" y="3085242"/>
            <a:ext cx="943259"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a:solidFill>
                  <a:srgbClr val="002776"/>
                </a:solidFill>
              </a:defRPr>
            </a:lvl1pPr>
          </a:lstStyle>
          <a:p>
            <a:r>
              <a:rPr lang="en-US"/>
              <a:t>Exposed as REST</a:t>
            </a:r>
          </a:p>
        </p:txBody>
      </p:sp>
      <p:sp>
        <p:nvSpPr>
          <p:cNvPr id="133" name="TextBox 132">
            <a:extLst>
              <a:ext uri="{FF2B5EF4-FFF2-40B4-BE49-F238E27FC236}">
                <a16:creationId xmlns:a16="http://schemas.microsoft.com/office/drawing/2014/main" id="{EB99BA93-6F0D-405A-9A3D-505391BFCC1C}"/>
              </a:ext>
            </a:extLst>
          </p:cNvPr>
          <p:cNvSpPr txBox="1"/>
          <p:nvPr/>
        </p:nvSpPr>
        <p:spPr>
          <a:xfrm>
            <a:off x="9978224" y="1884134"/>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134" name="Rectangle 133">
            <a:extLst>
              <a:ext uri="{FF2B5EF4-FFF2-40B4-BE49-F238E27FC236}">
                <a16:creationId xmlns:a16="http://schemas.microsoft.com/office/drawing/2014/main" id="{36653E5D-32F0-45AD-ACFF-1D3FAC294869}"/>
              </a:ext>
            </a:extLst>
          </p:cNvPr>
          <p:cNvSpPr/>
          <p:nvPr/>
        </p:nvSpPr>
        <p:spPr bwMode="gray">
          <a:xfrm>
            <a:off x="9078692" y="2040764"/>
            <a:ext cx="2775488" cy="2381720"/>
          </a:xfrm>
          <a:prstGeom prst="rect">
            <a:avLst/>
          </a:prstGeom>
          <a:solidFill>
            <a:srgbClr val="002060"/>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r>
              <a:rPr lang="en-US" sz="750" b="1">
                <a:solidFill>
                  <a:prstClr val="white"/>
                </a:solidFill>
              </a:rPr>
              <a:t>Complex Extracts using BI Publisher</a:t>
            </a:r>
          </a:p>
          <a:p>
            <a:pPr marL="128588" indent="-128588" defTabSz="685800">
              <a:lnSpc>
                <a:spcPct val="106000"/>
              </a:lnSpc>
              <a:buFont typeface="Wingdings" panose="05000000000000000000" pitchFamily="2" charset="2"/>
              <a:buChar char="ü"/>
            </a:pPr>
            <a:endParaRPr lang="en-US" sz="750" b="1">
              <a:solidFill>
                <a:prstClr val="white"/>
              </a:solidFill>
            </a:endParaRPr>
          </a:p>
          <a:p>
            <a:pPr marL="128588" indent="-128588" defTabSz="685800">
              <a:lnSpc>
                <a:spcPct val="106000"/>
              </a:lnSpc>
              <a:buFont typeface="Wingdings" panose="05000000000000000000" pitchFamily="2" charset="2"/>
              <a:buChar char="ü"/>
            </a:pPr>
            <a:r>
              <a:rPr lang="en-US" sz="750" b="1">
                <a:solidFill>
                  <a:prstClr val="white"/>
                </a:solidFill>
              </a:rPr>
              <a:t>Best suited and supported by most platforms and technologies</a:t>
            </a:r>
          </a:p>
          <a:p>
            <a:pPr marL="128588" indent="-128588" defTabSz="685800">
              <a:lnSpc>
                <a:spcPct val="106000"/>
              </a:lnSpc>
              <a:buFont typeface="Wingdings" panose="05000000000000000000" pitchFamily="2" charset="2"/>
              <a:buChar char="ü"/>
            </a:pPr>
            <a:endParaRPr lang="en-US" sz="750" b="1">
              <a:solidFill>
                <a:prstClr val="white"/>
              </a:solidFill>
            </a:endParaRPr>
          </a:p>
          <a:p>
            <a:pPr marL="128588" indent="-128588" defTabSz="685800">
              <a:lnSpc>
                <a:spcPct val="106000"/>
              </a:lnSpc>
              <a:buFont typeface="Wingdings" panose="05000000000000000000" pitchFamily="2" charset="2"/>
              <a:buChar char="ü"/>
            </a:pPr>
            <a:r>
              <a:rPr lang="en-US" sz="750" b="1">
                <a:solidFill>
                  <a:prstClr val="white"/>
                </a:solidFill>
              </a:rPr>
              <a:t>Suitable for post extraction data transformation and validation requirements</a:t>
            </a:r>
          </a:p>
          <a:p>
            <a:pPr defTabSz="685800">
              <a:lnSpc>
                <a:spcPct val="106000"/>
              </a:lnSpc>
            </a:pPr>
            <a:endParaRPr lang="en-US" sz="750">
              <a:solidFill>
                <a:prstClr val="white"/>
              </a:solidFill>
            </a:endParaRPr>
          </a:p>
          <a:p>
            <a:pPr marL="128588" indent="-128588" defTabSz="685800">
              <a:lnSpc>
                <a:spcPct val="106000"/>
              </a:lnSpc>
              <a:buFont typeface="Wingdings" panose="05000000000000000000" pitchFamily="2" charset="2"/>
              <a:buChar char="ü"/>
            </a:pPr>
            <a:endParaRPr lang="en-US" sz="750">
              <a:solidFill>
                <a:prstClr val="white"/>
              </a:solidFill>
            </a:endParaRPr>
          </a:p>
        </p:txBody>
      </p:sp>
      <p:sp>
        <p:nvSpPr>
          <p:cNvPr id="135" name="Rectangle 134">
            <a:extLst>
              <a:ext uri="{FF2B5EF4-FFF2-40B4-BE49-F238E27FC236}">
                <a16:creationId xmlns:a16="http://schemas.microsoft.com/office/drawing/2014/main" id="{2D175F3C-08E2-4DBA-9D32-01CFEF596C58}"/>
              </a:ext>
            </a:extLst>
          </p:cNvPr>
          <p:cNvSpPr/>
          <p:nvPr/>
        </p:nvSpPr>
        <p:spPr bwMode="gray">
          <a:xfrm>
            <a:off x="4401209" y="2497270"/>
            <a:ext cx="2318716" cy="535806"/>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 and Reporting</a:t>
            </a:r>
          </a:p>
        </p:txBody>
      </p:sp>
      <p:sp>
        <p:nvSpPr>
          <p:cNvPr id="136" name="Cylinder 110">
            <a:extLst>
              <a:ext uri="{FF2B5EF4-FFF2-40B4-BE49-F238E27FC236}">
                <a16:creationId xmlns:a16="http://schemas.microsoft.com/office/drawing/2014/main" id="{E63D9E11-37A4-4909-9D61-3EA19F7B2512}"/>
              </a:ext>
            </a:extLst>
          </p:cNvPr>
          <p:cNvSpPr/>
          <p:nvPr/>
        </p:nvSpPr>
        <p:spPr>
          <a:xfrm>
            <a:off x="4681723" y="2674344"/>
            <a:ext cx="390191" cy="279207"/>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137" name="Freeform 701">
            <a:extLst>
              <a:ext uri="{FF2B5EF4-FFF2-40B4-BE49-F238E27FC236}">
                <a16:creationId xmlns:a16="http://schemas.microsoft.com/office/drawing/2014/main" id="{6E230EAB-ACC2-4F91-A1DE-2E55A51BF3CB}"/>
              </a:ext>
            </a:extLst>
          </p:cNvPr>
          <p:cNvSpPr>
            <a:spLocks noChangeAspect="1" noEditPoints="1"/>
          </p:cNvSpPr>
          <p:nvPr/>
        </p:nvSpPr>
        <p:spPr bwMode="auto">
          <a:xfrm>
            <a:off x="5451844" y="2717781"/>
            <a:ext cx="268660" cy="233328"/>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138" name="TextBox 137">
            <a:extLst>
              <a:ext uri="{FF2B5EF4-FFF2-40B4-BE49-F238E27FC236}">
                <a16:creationId xmlns:a16="http://schemas.microsoft.com/office/drawing/2014/main" id="{76FA1962-E284-42E4-81F7-A1361E1340B3}"/>
              </a:ext>
            </a:extLst>
          </p:cNvPr>
          <p:cNvSpPr txBox="1"/>
          <p:nvPr/>
        </p:nvSpPr>
        <p:spPr>
          <a:xfrm>
            <a:off x="5827332" y="2751163"/>
            <a:ext cx="882760" cy="115416"/>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139" name="Straight Arrow Connector 138">
            <a:extLst>
              <a:ext uri="{FF2B5EF4-FFF2-40B4-BE49-F238E27FC236}">
                <a16:creationId xmlns:a16="http://schemas.microsoft.com/office/drawing/2014/main" id="{032A260B-42EA-4E66-8560-F2BD45F56A0F}"/>
              </a:ext>
            </a:extLst>
          </p:cNvPr>
          <p:cNvCxnSpPr/>
          <p:nvPr/>
        </p:nvCxnSpPr>
        <p:spPr>
          <a:xfrm>
            <a:off x="5102354" y="2855803"/>
            <a:ext cx="288141"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D6FF801B-62A7-42A6-B52B-A6241EB18405}"/>
              </a:ext>
            </a:extLst>
          </p:cNvPr>
          <p:cNvSpPr txBox="1"/>
          <p:nvPr/>
        </p:nvSpPr>
        <p:spPr>
          <a:xfrm>
            <a:off x="7844008" y="2240960"/>
            <a:ext cx="1215927" cy="230832"/>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 (On Premise/Cloud)</a:t>
            </a:r>
          </a:p>
        </p:txBody>
      </p:sp>
      <p:cxnSp>
        <p:nvCxnSpPr>
          <p:cNvPr id="54" name="Straight Connector 53">
            <a:extLst>
              <a:ext uri="{FF2B5EF4-FFF2-40B4-BE49-F238E27FC236}">
                <a16:creationId xmlns:a16="http://schemas.microsoft.com/office/drawing/2014/main" id="{9BAEAD8D-A22B-43DC-A373-99ECFB307DA8}"/>
              </a:ext>
            </a:extLst>
          </p:cNvPr>
          <p:cNvCxnSpPr/>
          <p:nvPr/>
        </p:nvCxnSpPr>
        <p:spPr>
          <a:xfrm>
            <a:off x="469900" y="892235"/>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3ABB295B-8CA1-4C11-865D-0766C9971784}"/>
              </a:ext>
            </a:extLst>
          </p:cNvPr>
          <p:cNvSpPr txBox="1"/>
          <p:nvPr/>
        </p:nvSpPr>
        <p:spPr>
          <a:xfrm>
            <a:off x="380076" y="1036621"/>
            <a:ext cx="11031117" cy="461665"/>
          </a:xfrm>
          <a:prstGeom prst="rect">
            <a:avLst/>
          </a:prstGeom>
          <a:noFill/>
        </p:spPr>
        <p:txBody>
          <a:bodyPr wrap="square">
            <a:spAutoFit/>
          </a:bodyPr>
          <a:lstStyle/>
          <a:p>
            <a:r>
              <a:rPr lang="en-US" sz="1200">
                <a:solidFill>
                  <a:srgbClr val="000000"/>
                </a:solidFill>
                <a:ea typeface="MS PGothic" pitchFamily="34" charset="-128"/>
              </a:rPr>
              <a:t>Outbound integrations where middleware fetches ERP data using BI Publisher reports, transforms into output format expected by boundary systems, and exposes itself as invokable web service for boundary systems </a:t>
            </a:r>
            <a:endParaRPr lang="en-US" sz="1200" kern="0"/>
          </a:p>
        </p:txBody>
      </p:sp>
      <p:pic>
        <p:nvPicPr>
          <p:cNvPr id="56" name="Picture 55">
            <a:extLst>
              <a:ext uri="{FF2B5EF4-FFF2-40B4-BE49-F238E27FC236}">
                <a16:creationId xmlns:a16="http://schemas.microsoft.com/office/drawing/2014/main" id="{BDABA7A3-1EF4-4386-A0A5-503F6DD3935D}"/>
              </a:ext>
            </a:extLst>
          </p:cNvPr>
          <p:cNvPicPr>
            <a:picLocks noChangeAspect="1"/>
          </p:cNvPicPr>
          <p:nvPr/>
        </p:nvPicPr>
        <p:blipFill>
          <a:blip r:embed="rId8"/>
          <a:stretch>
            <a:fillRect/>
          </a:stretch>
        </p:blipFill>
        <p:spPr>
          <a:xfrm>
            <a:off x="7242331" y="2571377"/>
            <a:ext cx="407457" cy="406581"/>
          </a:xfrm>
          <a:prstGeom prst="rect">
            <a:avLst/>
          </a:prstGeom>
        </p:spPr>
      </p:pic>
      <p:pic>
        <p:nvPicPr>
          <p:cNvPr id="57" name="Picture 56">
            <a:extLst>
              <a:ext uri="{FF2B5EF4-FFF2-40B4-BE49-F238E27FC236}">
                <a16:creationId xmlns:a16="http://schemas.microsoft.com/office/drawing/2014/main" id="{43B5F630-3909-435F-9764-CE97FC25A7F0}"/>
              </a:ext>
            </a:extLst>
          </p:cNvPr>
          <p:cNvPicPr>
            <a:picLocks noChangeAspect="1"/>
          </p:cNvPicPr>
          <p:nvPr/>
        </p:nvPicPr>
        <p:blipFill>
          <a:blip r:embed="rId6"/>
          <a:stretch>
            <a:fillRect/>
          </a:stretch>
        </p:blipFill>
        <p:spPr>
          <a:xfrm>
            <a:off x="7232579" y="3499642"/>
            <a:ext cx="461226" cy="374644"/>
          </a:xfrm>
          <a:prstGeom prst="rect">
            <a:avLst/>
          </a:prstGeom>
        </p:spPr>
      </p:pic>
    </p:spTree>
    <p:extLst>
      <p:ext uri="{BB962C8B-B14F-4D97-AF65-F5344CB8AC3E}">
        <p14:creationId xmlns:p14="http://schemas.microsoft.com/office/powerpoint/2010/main" val="256088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3 – Webservice Based Integration</a:t>
            </a:r>
          </a:p>
        </p:txBody>
      </p:sp>
      <p:sp>
        <p:nvSpPr>
          <p:cNvPr id="54" name="Freeform 30">
            <a:extLst>
              <a:ext uri="{FF2B5EF4-FFF2-40B4-BE49-F238E27FC236}">
                <a16:creationId xmlns:a16="http://schemas.microsoft.com/office/drawing/2014/main" id="{8F500533-BF5C-4AAD-B998-A66D93A64A28}"/>
              </a:ext>
            </a:extLst>
          </p:cNvPr>
          <p:cNvSpPr>
            <a:spLocks noChangeAspect="1" noEditPoints="1"/>
          </p:cNvSpPr>
          <p:nvPr/>
        </p:nvSpPr>
        <p:spPr bwMode="auto">
          <a:xfrm>
            <a:off x="1632386" y="1537605"/>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55" name="Straight Connector 54">
            <a:extLst>
              <a:ext uri="{FF2B5EF4-FFF2-40B4-BE49-F238E27FC236}">
                <a16:creationId xmlns:a16="http://schemas.microsoft.com/office/drawing/2014/main" id="{C8B22E45-9885-4429-9FEF-E5637F360907}"/>
              </a:ext>
            </a:extLst>
          </p:cNvPr>
          <p:cNvCxnSpPr/>
          <p:nvPr/>
        </p:nvCxnSpPr>
        <p:spPr>
          <a:xfrm flipV="1">
            <a:off x="8406132" y="2553073"/>
            <a:ext cx="835410" cy="342900"/>
          </a:xfrm>
          <a:prstGeom prst="line">
            <a:avLst/>
          </a:prstGeom>
          <a:noFill/>
          <a:ln w="635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346D6EA1-29E3-413B-A25C-454F7124353F}"/>
              </a:ext>
            </a:extLst>
          </p:cNvPr>
          <p:cNvCxnSpPr/>
          <p:nvPr/>
        </p:nvCxnSpPr>
        <p:spPr>
          <a:xfrm flipV="1">
            <a:off x="9235932" y="1855403"/>
            <a:ext cx="835410" cy="342900"/>
          </a:xfrm>
          <a:prstGeom prst="line">
            <a:avLst/>
          </a:prstGeom>
          <a:noFill/>
          <a:ln w="6350" cap="flat" cmpd="sng" algn="ctr">
            <a:solidFill>
              <a:sysClr val="window" lastClr="FFFFFF"/>
            </a:solidFill>
            <a:prstDash val="solid"/>
            <a:miter lim="800000"/>
          </a:ln>
          <a:effectLst/>
        </p:spPr>
      </p:cxnSp>
      <p:sp>
        <p:nvSpPr>
          <p:cNvPr id="57" name="Rectangle 56">
            <a:extLst>
              <a:ext uri="{FF2B5EF4-FFF2-40B4-BE49-F238E27FC236}">
                <a16:creationId xmlns:a16="http://schemas.microsoft.com/office/drawing/2014/main" id="{0DA9FB80-7AA9-47B1-8505-26D1A7B4306B}"/>
              </a:ext>
            </a:extLst>
          </p:cNvPr>
          <p:cNvSpPr/>
          <p:nvPr/>
        </p:nvSpPr>
        <p:spPr bwMode="gray">
          <a:xfrm>
            <a:off x="919741" y="1855402"/>
            <a:ext cx="3100743" cy="132413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marR="310515" indent="-179705">
              <a:lnSpc>
                <a:spcPct val="106200"/>
              </a:lnSpc>
              <a:buFont typeface="Wingdings"/>
              <a:buChar char=""/>
              <a:tabLst>
                <a:tab pos="273685" algn="l"/>
              </a:tabLst>
            </a:pPr>
            <a:r>
              <a:rPr lang="en-US" sz="1100" spc="-5" dirty="0">
                <a:cs typeface="Arial" panose="020B0604020202020204" pitchFamily="34" charset="0"/>
              </a:rPr>
              <a:t>Create/us</a:t>
            </a:r>
            <a:r>
              <a:rPr lang="en-US" sz="1100" dirty="0">
                <a:cs typeface="Arial" panose="020B0604020202020204" pitchFamily="34" charset="0"/>
              </a:rPr>
              <a:t>e</a:t>
            </a:r>
            <a:r>
              <a:rPr lang="en-US" sz="1100" spc="-5" dirty="0">
                <a:cs typeface="Arial" panose="020B0604020202020204" pitchFamily="34" charset="0"/>
              </a:rPr>
              <a:t> preexistin</a:t>
            </a:r>
            <a:r>
              <a:rPr lang="en-US" sz="1100" dirty="0">
                <a:cs typeface="Arial" panose="020B0604020202020204" pitchFamily="34" charset="0"/>
              </a:rPr>
              <a:t>g</a:t>
            </a:r>
            <a:r>
              <a:rPr lang="en-US" sz="1100" spc="-5" dirty="0">
                <a:cs typeface="Arial" panose="020B0604020202020204" pitchFamily="34" charset="0"/>
              </a:rPr>
              <a:t> B</a:t>
            </a:r>
            <a:r>
              <a:rPr lang="en-US" sz="1100" dirty="0">
                <a:cs typeface="Arial" panose="020B0604020202020204" pitchFamily="34" charset="0"/>
              </a:rPr>
              <a:t>I</a:t>
            </a:r>
            <a:r>
              <a:rPr lang="en-US" sz="1100" spc="-5" dirty="0">
                <a:cs typeface="Arial" panose="020B0604020202020204" pitchFamily="34" charset="0"/>
              </a:rPr>
              <a:t> publisher </a:t>
            </a:r>
            <a:r>
              <a:rPr lang="en-US" sz="1100" dirty="0">
                <a:cs typeface="Arial" panose="020B0604020202020204" pitchFamily="34" charset="0"/>
              </a:rPr>
              <a:t>reports</a:t>
            </a:r>
          </a:p>
          <a:p>
            <a:pPr marL="273050" indent="-179705">
              <a:lnSpc>
                <a:spcPct val="100000"/>
              </a:lnSpc>
              <a:spcBef>
                <a:spcPts val="15"/>
              </a:spcBef>
              <a:buFont typeface="Wingdings"/>
              <a:buChar char=""/>
              <a:tabLst>
                <a:tab pos="273685" algn="l"/>
              </a:tabLst>
            </a:pPr>
            <a:r>
              <a:rPr lang="en-US" sz="1100" dirty="0">
                <a:cs typeface="Arial" panose="020B0604020202020204" pitchFamily="34" charset="0"/>
              </a:rPr>
              <a:t>Add parameters</a:t>
            </a:r>
            <a:r>
              <a:rPr lang="en-US" sz="1100" spc="-15" dirty="0">
                <a:cs typeface="Arial" panose="020B0604020202020204" pitchFamily="34" charset="0"/>
              </a:rPr>
              <a:t> </a:t>
            </a:r>
            <a:r>
              <a:rPr lang="en-US" sz="1100" dirty="0">
                <a:cs typeface="Arial" panose="020B0604020202020204" pitchFamily="34" charset="0"/>
              </a:rPr>
              <a:t>that</a:t>
            </a:r>
            <a:r>
              <a:rPr lang="en-US" sz="1100" spc="-10" dirty="0">
                <a:cs typeface="Arial" panose="020B0604020202020204" pitchFamily="34" charset="0"/>
              </a:rPr>
              <a:t> </a:t>
            </a:r>
            <a:r>
              <a:rPr lang="en-US" sz="1100" dirty="0">
                <a:cs typeface="Arial" panose="020B0604020202020204" pitchFamily="34" charset="0"/>
              </a:rPr>
              <a:t>enable delta</a:t>
            </a:r>
          </a:p>
          <a:p>
            <a:pPr marL="273050">
              <a:lnSpc>
                <a:spcPct val="100000"/>
              </a:lnSpc>
              <a:spcBef>
                <a:spcPts val="75"/>
              </a:spcBef>
            </a:pPr>
            <a:r>
              <a:rPr lang="en-US" sz="1100" dirty="0">
                <a:cs typeface="Arial" panose="020B0604020202020204" pitchFamily="34" charset="0"/>
              </a:rPr>
              <a:t>interface output</a:t>
            </a:r>
          </a:p>
          <a:p>
            <a:pPr marL="273050" marR="296545" indent="-179705">
              <a:lnSpc>
                <a:spcPct val="105700"/>
              </a:lnSpc>
              <a:spcBef>
                <a:spcPts val="5"/>
              </a:spcBef>
              <a:buFont typeface="Wingdings"/>
              <a:buChar char=""/>
              <a:tabLst>
                <a:tab pos="273685" algn="l"/>
              </a:tabLst>
            </a:pPr>
            <a:r>
              <a:rPr lang="en-US" sz="1100" spc="-5" dirty="0">
                <a:cs typeface="Arial" panose="020B0604020202020204" pitchFamily="34" charset="0"/>
              </a:rPr>
              <a:t>Configur</a:t>
            </a:r>
            <a:r>
              <a:rPr lang="en-US" sz="1100" dirty="0">
                <a:cs typeface="Arial" panose="020B0604020202020204" pitchFamily="34" charset="0"/>
              </a:rPr>
              <a:t>e</a:t>
            </a:r>
            <a:r>
              <a:rPr lang="en-US" sz="1100" spc="5" dirty="0">
                <a:cs typeface="Arial" panose="020B0604020202020204" pitchFamily="34" charset="0"/>
              </a:rPr>
              <a:t> </a:t>
            </a:r>
            <a:r>
              <a:rPr lang="en-US" sz="1100" spc="-5" dirty="0">
                <a:cs typeface="Arial" panose="020B0604020202020204" pitchFamily="34" charset="0"/>
              </a:rPr>
              <a:t>securit</a:t>
            </a:r>
            <a:r>
              <a:rPr lang="en-US" sz="1100" dirty="0">
                <a:cs typeface="Arial" panose="020B0604020202020204" pitchFamily="34" charset="0"/>
              </a:rPr>
              <a:t>y</a:t>
            </a:r>
            <a:r>
              <a:rPr lang="en-US" sz="1100" spc="-5" dirty="0">
                <a:cs typeface="Arial" panose="020B0604020202020204" pitchFamily="34" charset="0"/>
              </a:rPr>
              <a:t> fo</a:t>
            </a:r>
            <a:r>
              <a:rPr lang="en-US" sz="1100" dirty="0">
                <a:cs typeface="Arial" panose="020B0604020202020204" pitchFamily="34" charset="0"/>
              </a:rPr>
              <a:t>r</a:t>
            </a:r>
            <a:r>
              <a:rPr lang="en-US" sz="1100" spc="-5" dirty="0">
                <a:cs typeface="Arial" panose="020B0604020202020204" pitchFamily="34" charset="0"/>
              </a:rPr>
              <a:t> ES</a:t>
            </a:r>
            <a:r>
              <a:rPr lang="en-US" sz="1100" dirty="0">
                <a:cs typeface="Arial" panose="020B0604020202020204" pitchFamily="34" charset="0"/>
              </a:rPr>
              <a:t>S</a:t>
            </a:r>
            <a:r>
              <a:rPr lang="en-US" sz="1100" spc="20" dirty="0">
                <a:cs typeface="Arial" panose="020B0604020202020204" pitchFamily="34" charset="0"/>
              </a:rPr>
              <a:t> </a:t>
            </a:r>
            <a:r>
              <a:rPr lang="en-US" sz="1100" spc="-5" dirty="0">
                <a:cs typeface="Arial" panose="020B0604020202020204" pitchFamily="34" charset="0"/>
              </a:rPr>
              <a:t>job</a:t>
            </a:r>
            <a:r>
              <a:rPr lang="en-US" sz="1100" dirty="0">
                <a:cs typeface="Arial" panose="020B0604020202020204" pitchFamily="34" charset="0"/>
              </a:rPr>
              <a:t>,</a:t>
            </a:r>
            <a:r>
              <a:rPr lang="en-US" sz="1100" spc="-10" dirty="0">
                <a:cs typeface="Arial" panose="020B0604020202020204" pitchFamily="34" charset="0"/>
              </a:rPr>
              <a:t> </a:t>
            </a:r>
            <a:r>
              <a:rPr lang="en-US" sz="1100" dirty="0">
                <a:cs typeface="Arial" panose="020B0604020202020204" pitchFamily="34" charset="0"/>
              </a:rPr>
              <a:t>W</a:t>
            </a:r>
            <a:r>
              <a:rPr lang="en-US" sz="1100" spc="-5" dirty="0">
                <a:cs typeface="Arial" panose="020B0604020202020204" pitchFamily="34" charset="0"/>
              </a:rPr>
              <a:t>eb Service</a:t>
            </a:r>
            <a:r>
              <a:rPr lang="en-US" sz="1100" dirty="0">
                <a:cs typeface="Arial" panose="020B0604020202020204" pitchFamily="34" charset="0"/>
              </a:rPr>
              <a:t>s</a:t>
            </a:r>
            <a:r>
              <a:rPr lang="en-US" sz="1100" spc="20" dirty="0">
                <a:cs typeface="Arial" panose="020B0604020202020204" pitchFamily="34" charset="0"/>
              </a:rPr>
              <a:t> </a:t>
            </a:r>
            <a:r>
              <a:rPr lang="en-US" sz="1100" dirty="0">
                <a:cs typeface="Arial" panose="020B0604020202020204" pitchFamily="34" charset="0"/>
              </a:rPr>
              <a:t>a</a:t>
            </a:r>
            <a:r>
              <a:rPr lang="en-US" sz="1100" spc="-5" dirty="0">
                <a:cs typeface="Arial" panose="020B0604020202020204" pitchFamily="34" charset="0"/>
              </a:rPr>
              <a:t>n</a:t>
            </a:r>
            <a:r>
              <a:rPr lang="en-US" sz="1100" dirty="0">
                <a:cs typeface="Arial" panose="020B0604020202020204" pitchFamily="34" charset="0"/>
              </a:rPr>
              <a:t>d</a:t>
            </a:r>
            <a:r>
              <a:rPr lang="en-US" sz="1100" spc="-10" dirty="0">
                <a:cs typeface="Arial" panose="020B0604020202020204" pitchFamily="34" charset="0"/>
              </a:rPr>
              <a:t> </a:t>
            </a:r>
            <a:r>
              <a:rPr lang="en-US" sz="1100" spc="-5" dirty="0">
                <a:cs typeface="Arial" panose="020B0604020202020204" pitchFamily="34" charset="0"/>
              </a:rPr>
              <a:t>servic</a:t>
            </a:r>
            <a:r>
              <a:rPr lang="en-US" sz="1100" dirty="0">
                <a:cs typeface="Arial" panose="020B0604020202020204" pitchFamily="34" charset="0"/>
              </a:rPr>
              <a:t>e</a:t>
            </a:r>
            <a:r>
              <a:rPr lang="en-US" sz="1100" spc="10" dirty="0">
                <a:cs typeface="Arial" panose="020B0604020202020204" pitchFamily="34" charset="0"/>
              </a:rPr>
              <a:t> </a:t>
            </a:r>
            <a:r>
              <a:rPr lang="en-US" sz="1100" spc="-5" dirty="0">
                <a:cs typeface="Arial" panose="020B0604020202020204" pitchFamily="34" charset="0"/>
              </a:rPr>
              <a:t>account</a:t>
            </a:r>
            <a:endParaRPr lang="en-US" sz="1100" dirty="0">
              <a:cs typeface="Arial" panose="020B0604020202020204" pitchFamily="34" charset="0"/>
            </a:endParaRP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58" name="Rectangle 57">
            <a:extLst>
              <a:ext uri="{FF2B5EF4-FFF2-40B4-BE49-F238E27FC236}">
                <a16:creationId xmlns:a16="http://schemas.microsoft.com/office/drawing/2014/main" id="{B52DEA3B-2460-4BC0-A4C9-65EE431E843C}"/>
              </a:ext>
            </a:extLst>
          </p:cNvPr>
          <p:cNvSpPr/>
          <p:nvPr/>
        </p:nvSpPr>
        <p:spPr bwMode="gray">
          <a:xfrm>
            <a:off x="8171514" y="1843975"/>
            <a:ext cx="3681940" cy="132413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indent="-179935" defTabSz="959653">
              <a:lnSpc>
                <a:spcPct val="106000"/>
              </a:lnSpc>
              <a:buFont typeface="Wingdings" panose="05000000000000000000" pitchFamily="2" charset="2"/>
              <a:buChar char="ü"/>
              <a:defRPr/>
            </a:pPr>
            <a:r>
              <a:rPr lang="en-US" sz="1100" kern="0" dirty="0">
                <a:cs typeface="Arial" panose="020B0604020202020204" pitchFamily="34" charset="0"/>
              </a:rPr>
              <a:t>Invokes OIC process exposed as REST service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Receive response payload and load transformed data</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Maintain a log of information received</a:t>
            </a:r>
          </a:p>
        </p:txBody>
      </p:sp>
      <p:sp>
        <p:nvSpPr>
          <p:cNvPr id="59" name="Rectangle 58">
            <a:extLst>
              <a:ext uri="{FF2B5EF4-FFF2-40B4-BE49-F238E27FC236}">
                <a16:creationId xmlns:a16="http://schemas.microsoft.com/office/drawing/2014/main" id="{2642B740-32A8-4744-9692-33BDFCB7F44C}"/>
              </a:ext>
            </a:extLst>
          </p:cNvPr>
          <p:cNvSpPr/>
          <p:nvPr/>
        </p:nvSpPr>
        <p:spPr bwMode="gray">
          <a:xfrm>
            <a:off x="4259969" y="1855403"/>
            <a:ext cx="3689262" cy="1313670"/>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indent="-179705">
              <a:lnSpc>
                <a:spcPct val="100000"/>
              </a:lnSpc>
              <a:buFont typeface="Wingdings"/>
              <a:buChar char=""/>
              <a:tabLst>
                <a:tab pos="273685" algn="l"/>
              </a:tabLst>
            </a:pPr>
            <a:r>
              <a:rPr lang="en-US" sz="1100" spc="-5" dirty="0">
                <a:cs typeface="Arial" panose="020B0604020202020204" pitchFamily="34" charset="0"/>
              </a:rPr>
              <a:t>Consum</a:t>
            </a:r>
            <a:r>
              <a:rPr lang="en-US" sz="1100" dirty="0">
                <a:cs typeface="Arial" panose="020B0604020202020204" pitchFamily="34" charset="0"/>
              </a:rPr>
              <a:t>e</a:t>
            </a:r>
            <a:r>
              <a:rPr lang="en-US" sz="1100" spc="-5" dirty="0">
                <a:cs typeface="Arial" panose="020B0604020202020204" pitchFamily="34" charset="0"/>
              </a:rPr>
              <a:t> SOAP/REST Web Service provided by Oracle </a:t>
            </a:r>
          </a:p>
          <a:p>
            <a:pPr marL="273050" indent="-179705">
              <a:lnSpc>
                <a:spcPct val="100000"/>
              </a:lnSpc>
              <a:buFont typeface="Wingdings"/>
              <a:buChar char=""/>
              <a:tabLst>
                <a:tab pos="273685" algn="l"/>
              </a:tabLst>
            </a:pPr>
            <a:r>
              <a:rPr lang="en-US" sz="1100" spc="-5" dirty="0">
                <a:cs typeface="Arial" panose="020B0604020202020204" pitchFamily="34" charset="0"/>
              </a:rPr>
              <a:t>Or call Repor</a:t>
            </a:r>
            <a:r>
              <a:rPr lang="en-US" sz="1100" dirty="0">
                <a:cs typeface="Arial" panose="020B0604020202020204" pitchFamily="34" charset="0"/>
              </a:rPr>
              <a:t>t</a:t>
            </a:r>
            <a:r>
              <a:rPr lang="en-US" sz="1100" spc="-10" dirty="0">
                <a:cs typeface="Arial" panose="020B0604020202020204" pitchFamily="34" charset="0"/>
              </a:rPr>
              <a:t> </a:t>
            </a:r>
            <a:r>
              <a:rPr lang="en-US" sz="1100" spc="-5" dirty="0">
                <a:cs typeface="Arial" panose="020B0604020202020204" pitchFamily="34" charset="0"/>
              </a:rPr>
              <a:t>We</a:t>
            </a:r>
            <a:r>
              <a:rPr lang="en-US" sz="1100" dirty="0">
                <a:cs typeface="Arial" panose="020B0604020202020204" pitchFamily="34" charset="0"/>
              </a:rPr>
              <a:t>b</a:t>
            </a:r>
            <a:r>
              <a:rPr lang="en-US" sz="1100" spc="-5" dirty="0">
                <a:cs typeface="Arial" panose="020B0604020202020204" pitchFamily="34" charset="0"/>
              </a:rPr>
              <a:t> Service to reques</a:t>
            </a:r>
            <a:r>
              <a:rPr lang="en-US" sz="1100" dirty="0">
                <a:cs typeface="Arial" panose="020B0604020202020204" pitchFamily="34" charset="0"/>
              </a:rPr>
              <a:t>t</a:t>
            </a:r>
            <a:r>
              <a:rPr lang="en-US" sz="1100" spc="5" dirty="0">
                <a:cs typeface="Arial" panose="020B0604020202020204" pitchFamily="34" charset="0"/>
              </a:rPr>
              <a:t> </a:t>
            </a:r>
            <a:r>
              <a:rPr lang="en-US" sz="1100" spc="-5" dirty="0">
                <a:cs typeface="Arial" panose="020B0604020202020204" pitchFamily="34" charset="0"/>
              </a:rPr>
              <a:t>B</a:t>
            </a:r>
            <a:r>
              <a:rPr lang="en-US" sz="1100" dirty="0">
                <a:cs typeface="Arial" panose="020B0604020202020204" pitchFamily="34" charset="0"/>
              </a:rPr>
              <a:t>I</a:t>
            </a:r>
            <a:r>
              <a:rPr lang="en-US" sz="1100" spc="-5" dirty="0">
                <a:cs typeface="Arial" panose="020B0604020202020204" pitchFamily="34" charset="0"/>
              </a:rPr>
              <a:t> repor</a:t>
            </a:r>
            <a:r>
              <a:rPr lang="en-US" sz="1100" dirty="0">
                <a:cs typeface="Arial" panose="020B0604020202020204" pitchFamily="34" charset="0"/>
              </a:rPr>
              <a:t>t</a:t>
            </a:r>
            <a:r>
              <a:rPr lang="en-US" sz="1100" spc="-10" dirty="0">
                <a:cs typeface="Arial" panose="020B0604020202020204" pitchFamily="34" charset="0"/>
              </a:rPr>
              <a:t> </a:t>
            </a:r>
            <a:r>
              <a:rPr lang="en-US" sz="1100" spc="-5" dirty="0">
                <a:cs typeface="Arial" panose="020B0604020202020204" pitchFamily="34" charset="0"/>
              </a:rPr>
              <a:t>outpu</a:t>
            </a:r>
            <a:r>
              <a:rPr lang="en-US" sz="1100" dirty="0">
                <a:cs typeface="Arial" panose="020B0604020202020204" pitchFamily="34" charset="0"/>
              </a:rPr>
              <a:t>t</a:t>
            </a:r>
            <a:r>
              <a:rPr lang="en-US" sz="1100" spc="-20" dirty="0">
                <a:cs typeface="Arial" panose="020B0604020202020204" pitchFamily="34" charset="0"/>
              </a:rPr>
              <a:t> </a:t>
            </a:r>
            <a:r>
              <a:rPr lang="en-US" sz="1100" dirty="0">
                <a:cs typeface="Arial" panose="020B0604020202020204" pitchFamily="34" charset="0"/>
              </a:rPr>
              <a:t>by</a:t>
            </a:r>
            <a:r>
              <a:rPr lang="en-US" sz="1100" spc="-5" dirty="0">
                <a:cs typeface="Arial" panose="020B0604020202020204" pitchFamily="34" charset="0"/>
              </a:rPr>
              <a:t> passing </a:t>
            </a:r>
            <a:r>
              <a:rPr lang="en-US" sz="1100" dirty="0">
                <a:cs typeface="Arial" panose="020B0604020202020204" pitchFamily="34" charset="0"/>
              </a:rPr>
              <a:t>required</a:t>
            </a:r>
            <a:r>
              <a:rPr lang="en-US" sz="1100" spc="-10" dirty="0">
                <a:cs typeface="Arial" panose="020B0604020202020204" pitchFamily="34" charset="0"/>
              </a:rPr>
              <a:t> </a:t>
            </a:r>
            <a:r>
              <a:rPr lang="en-US" sz="1100" dirty="0">
                <a:cs typeface="Arial" panose="020B0604020202020204" pitchFamily="34" charset="0"/>
              </a:rPr>
              <a:t>parameters</a:t>
            </a:r>
          </a:p>
          <a:p>
            <a:pPr marL="273050" indent="-179705">
              <a:lnSpc>
                <a:spcPct val="100000"/>
              </a:lnSpc>
              <a:spcBef>
                <a:spcPts val="75"/>
              </a:spcBef>
              <a:buFont typeface="Wingdings"/>
              <a:buChar char=""/>
              <a:tabLst>
                <a:tab pos="273685" algn="l"/>
              </a:tabLst>
            </a:pPr>
            <a:r>
              <a:rPr lang="en-US" sz="1100" spc="-5" dirty="0">
                <a:cs typeface="Arial" panose="020B0604020202020204" pitchFamily="34" charset="0"/>
              </a:rPr>
              <a:t>Stag</a:t>
            </a:r>
            <a:r>
              <a:rPr lang="en-US" sz="1100" dirty="0">
                <a:cs typeface="Arial" panose="020B0604020202020204" pitchFamily="34" charset="0"/>
              </a:rPr>
              <a:t>e</a:t>
            </a:r>
            <a:r>
              <a:rPr lang="en-US" sz="1100" spc="5" dirty="0">
                <a:cs typeface="Arial" panose="020B0604020202020204" pitchFamily="34" charset="0"/>
              </a:rPr>
              <a:t> </a:t>
            </a:r>
            <a:r>
              <a:rPr lang="en-US" sz="1100" spc="-5" dirty="0">
                <a:cs typeface="Arial" panose="020B0604020202020204" pitchFamily="34" charset="0"/>
              </a:rPr>
              <a:t>an</a:t>
            </a:r>
            <a:r>
              <a:rPr lang="en-US" sz="1100" dirty="0">
                <a:cs typeface="Arial" panose="020B0604020202020204" pitchFamily="34" charset="0"/>
              </a:rPr>
              <a:t>d</a:t>
            </a:r>
            <a:r>
              <a:rPr lang="en-US" sz="1100" spc="-5" dirty="0">
                <a:cs typeface="Arial" panose="020B0604020202020204" pitchFamily="34" charset="0"/>
              </a:rPr>
              <a:t> transfor</a:t>
            </a:r>
            <a:r>
              <a:rPr lang="en-US" sz="1100" dirty="0">
                <a:cs typeface="Arial" panose="020B0604020202020204" pitchFamily="34" charset="0"/>
              </a:rPr>
              <a:t>m</a:t>
            </a:r>
            <a:r>
              <a:rPr lang="en-US" sz="1100" spc="-10" dirty="0">
                <a:cs typeface="Arial" panose="020B0604020202020204" pitchFamily="34" charset="0"/>
              </a:rPr>
              <a:t> </a:t>
            </a:r>
            <a:r>
              <a:rPr lang="en-US" sz="1100" dirty="0">
                <a:cs typeface="Arial" panose="020B0604020202020204" pitchFamily="34" charset="0"/>
              </a:rPr>
              <a:t>d</a:t>
            </a:r>
            <a:r>
              <a:rPr lang="en-US" sz="1100" spc="-5" dirty="0">
                <a:cs typeface="Arial" panose="020B0604020202020204" pitchFamily="34" charset="0"/>
              </a:rPr>
              <a:t>ata</a:t>
            </a:r>
          </a:p>
        </p:txBody>
      </p:sp>
      <p:sp>
        <p:nvSpPr>
          <p:cNvPr id="60" name="Rectangle 59">
            <a:extLst>
              <a:ext uri="{FF2B5EF4-FFF2-40B4-BE49-F238E27FC236}">
                <a16:creationId xmlns:a16="http://schemas.microsoft.com/office/drawing/2014/main" id="{1EDC8493-4E08-43AA-A941-779A1D58165F}"/>
              </a:ext>
            </a:extLst>
          </p:cNvPr>
          <p:cNvSpPr/>
          <p:nvPr/>
        </p:nvSpPr>
        <p:spPr bwMode="gray">
          <a:xfrm>
            <a:off x="919741" y="3216624"/>
            <a:ext cx="3100743"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notifications on ESS jobs for on error and success scenarios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Regenerate/Resend delta extracts using the BI publisher parameters</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1" name="Rectangle 60">
            <a:extLst>
              <a:ext uri="{FF2B5EF4-FFF2-40B4-BE49-F238E27FC236}">
                <a16:creationId xmlns:a16="http://schemas.microsoft.com/office/drawing/2014/main" id="{5C1DD742-B399-4195-ABF9-30F3212FAC25}"/>
              </a:ext>
            </a:extLst>
          </p:cNvPr>
          <p:cNvSpPr/>
          <p:nvPr/>
        </p:nvSpPr>
        <p:spPr bwMode="gray">
          <a:xfrm>
            <a:off x="8171514" y="3216247"/>
            <a:ext cx="3681940"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methods to reprocess the error rows as applicable to an entity</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downtimes boundary application</a:t>
            </a:r>
          </a:p>
        </p:txBody>
      </p:sp>
      <p:sp>
        <p:nvSpPr>
          <p:cNvPr id="62" name="Rectangle 61">
            <a:extLst>
              <a:ext uri="{FF2B5EF4-FFF2-40B4-BE49-F238E27FC236}">
                <a16:creationId xmlns:a16="http://schemas.microsoft.com/office/drawing/2014/main" id="{5C3138D4-AE86-4630-9B03-2DC85715290E}"/>
              </a:ext>
            </a:extLst>
          </p:cNvPr>
          <p:cNvSpPr/>
          <p:nvPr/>
        </p:nvSpPr>
        <p:spPr bwMode="gray">
          <a:xfrm>
            <a:off x="4259969" y="3216247"/>
            <a:ext cx="3689262"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 SFTP server, Oracle Cloud and boundary application downtimes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BI based delta extract reports to reprocess error data pushed from ERP Cloud to BI</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3" name="Rectangle 62">
            <a:extLst>
              <a:ext uri="{FF2B5EF4-FFF2-40B4-BE49-F238E27FC236}">
                <a16:creationId xmlns:a16="http://schemas.microsoft.com/office/drawing/2014/main" id="{4E9F7F7F-176C-4926-8D62-43D26062DCDC}"/>
              </a:ext>
            </a:extLst>
          </p:cNvPr>
          <p:cNvSpPr/>
          <p:nvPr/>
        </p:nvSpPr>
        <p:spPr bwMode="gray">
          <a:xfrm>
            <a:off x="919741" y="1507943"/>
            <a:ext cx="3100743"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4" name="Rectangle 63">
            <a:extLst>
              <a:ext uri="{FF2B5EF4-FFF2-40B4-BE49-F238E27FC236}">
                <a16:creationId xmlns:a16="http://schemas.microsoft.com/office/drawing/2014/main" id="{DA650148-077C-4586-80E9-62ECDA60503C}"/>
              </a:ext>
            </a:extLst>
          </p:cNvPr>
          <p:cNvSpPr/>
          <p:nvPr/>
        </p:nvSpPr>
        <p:spPr bwMode="gray">
          <a:xfrm>
            <a:off x="8171515" y="1512168"/>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noProof="0">
              <a:ln>
                <a:noFill/>
              </a:ln>
              <a:effectLst/>
              <a:uLnTx/>
              <a:uFillTx/>
              <a:cs typeface="Arial" panose="020B0604020202020204" pitchFamily="34" charset="0"/>
            </a:endParaRPr>
          </a:p>
        </p:txBody>
      </p:sp>
      <p:sp>
        <p:nvSpPr>
          <p:cNvPr id="65" name="Rectangle 64">
            <a:extLst>
              <a:ext uri="{FF2B5EF4-FFF2-40B4-BE49-F238E27FC236}">
                <a16:creationId xmlns:a16="http://schemas.microsoft.com/office/drawing/2014/main" id="{AAABC4D8-BD15-4497-9930-5BD09515B32E}"/>
              </a:ext>
            </a:extLst>
          </p:cNvPr>
          <p:cNvSpPr/>
          <p:nvPr/>
        </p:nvSpPr>
        <p:spPr bwMode="gray">
          <a:xfrm>
            <a:off x="4259969" y="1507943"/>
            <a:ext cx="3672061"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6" name="Rectangle 65">
            <a:extLst>
              <a:ext uri="{FF2B5EF4-FFF2-40B4-BE49-F238E27FC236}">
                <a16:creationId xmlns:a16="http://schemas.microsoft.com/office/drawing/2014/main" id="{951BD4B3-2539-40A7-A1D7-6B9ABD3B0F26}"/>
              </a:ext>
            </a:extLst>
          </p:cNvPr>
          <p:cNvSpPr/>
          <p:nvPr/>
        </p:nvSpPr>
        <p:spPr bwMode="gray">
          <a:xfrm>
            <a:off x="466814" y="1821403"/>
            <a:ext cx="354734" cy="1346706"/>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7" name="Rectangle 66">
            <a:extLst>
              <a:ext uri="{FF2B5EF4-FFF2-40B4-BE49-F238E27FC236}">
                <a16:creationId xmlns:a16="http://schemas.microsoft.com/office/drawing/2014/main" id="{6BBCEC4F-7D00-4DE9-BB3D-7FEE6E5832DA}"/>
              </a:ext>
            </a:extLst>
          </p:cNvPr>
          <p:cNvSpPr/>
          <p:nvPr/>
        </p:nvSpPr>
        <p:spPr bwMode="gray">
          <a:xfrm>
            <a:off x="466813" y="3215870"/>
            <a:ext cx="353273" cy="1106714"/>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cxnSp>
        <p:nvCxnSpPr>
          <p:cNvPr id="21" name="Straight Connector 20">
            <a:extLst>
              <a:ext uri="{FF2B5EF4-FFF2-40B4-BE49-F238E27FC236}">
                <a16:creationId xmlns:a16="http://schemas.microsoft.com/office/drawing/2014/main" id="{68846E7F-AB48-4AEF-A05D-422FE2CF48DD}"/>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4150A8B-90F9-40F7-88E8-6D663A3F3BF6}"/>
              </a:ext>
            </a:extLst>
          </p:cNvPr>
          <p:cNvSpPr/>
          <p:nvPr/>
        </p:nvSpPr>
        <p:spPr bwMode="gray">
          <a:xfrm>
            <a:off x="466813" y="4652056"/>
            <a:ext cx="1403551"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dirty="0"/>
              <a:t>Applicability Examples</a:t>
            </a:r>
          </a:p>
        </p:txBody>
      </p:sp>
      <p:sp>
        <p:nvSpPr>
          <p:cNvPr id="23" name="Rectangle 22">
            <a:extLst>
              <a:ext uri="{FF2B5EF4-FFF2-40B4-BE49-F238E27FC236}">
                <a16:creationId xmlns:a16="http://schemas.microsoft.com/office/drawing/2014/main" id="{F939F2FD-9C4C-4148-94DC-AEF0BAD6B25F}"/>
              </a:ext>
            </a:extLst>
          </p:cNvPr>
          <p:cNvSpPr/>
          <p:nvPr/>
        </p:nvSpPr>
        <p:spPr bwMode="gray">
          <a:xfrm>
            <a:off x="1970956" y="4652056"/>
            <a:ext cx="9882498"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a:t>Payment Information from Oracle to boundary system</a:t>
            </a:r>
          </a:p>
        </p:txBody>
      </p:sp>
      <p:sp>
        <p:nvSpPr>
          <p:cNvPr id="25" name="TextBox 24">
            <a:extLst>
              <a:ext uri="{FF2B5EF4-FFF2-40B4-BE49-F238E27FC236}">
                <a16:creationId xmlns:a16="http://schemas.microsoft.com/office/drawing/2014/main" id="{54318692-3B19-4EDB-9738-1915E8A1C29C}"/>
              </a:ext>
            </a:extLst>
          </p:cNvPr>
          <p:cNvSpPr txBox="1"/>
          <p:nvPr/>
        </p:nvSpPr>
        <p:spPr>
          <a:xfrm>
            <a:off x="466813" y="1009113"/>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1666299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4 – Real Time Event Based Integration</a:t>
            </a:r>
          </a:p>
        </p:txBody>
      </p:sp>
      <p:sp>
        <p:nvSpPr>
          <p:cNvPr id="54" name="Rectangle 53">
            <a:extLst>
              <a:ext uri="{FF2B5EF4-FFF2-40B4-BE49-F238E27FC236}">
                <a16:creationId xmlns:a16="http://schemas.microsoft.com/office/drawing/2014/main" id="{B8B26C8A-1E74-4D85-90F1-A429E1EF8E30}"/>
              </a:ext>
            </a:extLst>
          </p:cNvPr>
          <p:cNvSpPr/>
          <p:nvPr/>
        </p:nvSpPr>
        <p:spPr bwMode="gray">
          <a:xfrm>
            <a:off x="469900" y="2142670"/>
            <a:ext cx="1416838" cy="257266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55" name="Straight Arrow Connector 54">
            <a:extLst>
              <a:ext uri="{FF2B5EF4-FFF2-40B4-BE49-F238E27FC236}">
                <a16:creationId xmlns:a16="http://schemas.microsoft.com/office/drawing/2014/main" id="{3D849478-C68E-4FEA-8B55-16AC9B3D4F1B}"/>
              </a:ext>
            </a:extLst>
          </p:cNvPr>
          <p:cNvCxnSpPr>
            <a:cxnSpLocks/>
          </p:cNvCxnSpPr>
          <p:nvPr/>
        </p:nvCxnSpPr>
        <p:spPr>
          <a:xfrm flipH="1">
            <a:off x="6557796" y="3350652"/>
            <a:ext cx="781899" cy="0"/>
          </a:xfrm>
          <a:prstGeom prst="straightConnector1">
            <a:avLst/>
          </a:prstGeom>
          <a:noFill/>
          <a:ln w="38100" cap="flat" cmpd="sng" algn="ctr">
            <a:solidFill>
              <a:srgbClr val="313131"/>
            </a:solidFill>
            <a:prstDash val="solid"/>
            <a:headEnd type="triangle"/>
            <a:tailEnd type="none"/>
          </a:ln>
          <a:effectLst/>
        </p:spPr>
      </p:cxnSp>
      <p:sp>
        <p:nvSpPr>
          <p:cNvPr id="56" name="TextBox 55">
            <a:extLst>
              <a:ext uri="{FF2B5EF4-FFF2-40B4-BE49-F238E27FC236}">
                <a16:creationId xmlns:a16="http://schemas.microsoft.com/office/drawing/2014/main" id="{0618A10B-41FF-4FB0-9827-BDD8A1BF94A6}"/>
              </a:ext>
            </a:extLst>
          </p:cNvPr>
          <p:cNvSpPr txBox="1"/>
          <p:nvPr/>
        </p:nvSpPr>
        <p:spPr>
          <a:xfrm>
            <a:off x="699579" y="1960087"/>
            <a:ext cx="1394278" cy="116423"/>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57" name="TextBox 56">
            <a:extLst>
              <a:ext uri="{FF2B5EF4-FFF2-40B4-BE49-F238E27FC236}">
                <a16:creationId xmlns:a16="http://schemas.microsoft.com/office/drawing/2014/main" id="{F59CEC26-28BC-4518-91AC-3448FFB92CA7}"/>
              </a:ext>
            </a:extLst>
          </p:cNvPr>
          <p:cNvSpPr txBox="1"/>
          <p:nvPr/>
        </p:nvSpPr>
        <p:spPr>
          <a:xfrm>
            <a:off x="4184877" y="3933689"/>
            <a:ext cx="51318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Get Additional Details</a:t>
            </a:r>
          </a:p>
        </p:txBody>
      </p:sp>
      <p:sp>
        <p:nvSpPr>
          <p:cNvPr id="59" name="Rectangle 58">
            <a:extLst>
              <a:ext uri="{FF2B5EF4-FFF2-40B4-BE49-F238E27FC236}">
                <a16:creationId xmlns:a16="http://schemas.microsoft.com/office/drawing/2014/main" id="{25AD3C5D-C29C-4EA7-80A9-94350486B4E4}"/>
              </a:ext>
            </a:extLst>
          </p:cNvPr>
          <p:cNvSpPr/>
          <p:nvPr/>
        </p:nvSpPr>
        <p:spPr bwMode="gray">
          <a:xfrm>
            <a:off x="3038972" y="1979689"/>
            <a:ext cx="3455420"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0" name="Rectangle 59">
            <a:extLst>
              <a:ext uri="{FF2B5EF4-FFF2-40B4-BE49-F238E27FC236}">
                <a16:creationId xmlns:a16="http://schemas.microsoft.com/office/drawing/2014/main" id="{6474A674-F2A4-416A-B601-F10F626638A6}"/>
              </a:ext>
            </a:extLst>
          </p:cNvPr>
          <p:cNvSpPr/>
          <p:nvPr/>
        </p:nvSpPr>
        <p:spPr>
          <a:xfrm>
            <a:off x="3561110" y="2016696"/>
            <a:ext cx="2581935" cy="207749"/>
          </a:xfrm>
          <a:prstGeom prst="rect">
            <a:avLst/>
          </a:prstGeom>
        </p:spPr>
        <p:txBody>
          <a:bodyPr wrap="square">
            <a:spAutoFit/>
          </a:bodyPr>
          <a:lstStyle/>
          <a:p>
            <a:pPr algn="ctr" defTabSz="685800">
              <a:buSzPct val="100000"/>
              <a:defRPr/>
            </a:pPr>
            <a:r>
              <a:rPr lang="en-US" sz="750" b="1" kern="0" dirty="0">
                <a:solidFill>
                  <a:srgbClr val="002776"/>
                </a:solidFill>
              </a:rPr>
              <a:t>OIC</a:t>
            </a:r>
          </a:p>
        </p:txBody>
      </p:sp>
      <p:sp>
        <p:nvSpPr>
          <p:cNvPr id="62" name="Rectangle 61">
            <a:extLst>
              <a:ext uri="{FF2B5EF4-FFF2-40B4-BE49-F238E27FC236}">
                <a16:creationId xmlns:a16="http://schemas.microsoft.com/office/drawing/2014/main" id="{6E564972-0E32-44CA-8C4F-B051B491DC04}"/>
              </a:ext>
            </a:extLst>
          </p:cNvPr>
          <p:cNvSpPr/>
          <p:nvPr/>
        </p:nvSpPr>
        <p:spPr bwMode="gray">
          <a:xfrm>
            <a:off x="3167927" y="2217997"/>
            <a:ext cx="3167289"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63" name="Group 62">
            <a:extLst>
              <a:ext uri="{FF2B5EF4-FFF2-40B4-BE49-F238E27FC236}">
                <a16:creationId xmlns:a16="http://schemas.microsoft.com/office/drawing/2014/main" id="{CD508838-E5CD-4818-8776-4FB0ADDEB5A6}"/>
              </a:ext>
            </a:extLst>
          </p:cNvPr>
          <p:cNvGrpSpPr/>
          <p:nvPr/>
        </p:nvGrpSpPr>
        <p:grpSpPr>
          <a:xfrm>
            <a:off x="4312533" y="3383313"/>
            <a:ext cx="380779" cy="491664"/>
            <a:chOff x="7404414" y="3257458"/>
            <a:chExt cx="648463" cy="798976"/>
          </a:xfrm>
        </p:grpSpPr>
        <p:sp>
          <p:nvSpPr>
            <p:cNvPr id="64" name="Rectangle 63">
              <a:extLst>
                <a:ext uri="{FF2B5EF4-FFF2-40B4-BE49-F238E27FC236}">
                  <a16:creationId xmlns:a16="http://schemas.microsoft.com/office/drawing/2014/main" id="{23916B81-0C34-4663-B0CD-2F2F8C6F68A5}"/>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grpSp>
          <p:nvGrpSpPr>
            <p:cNvPr id="65" name="Group 64">
              <a:extLst>
                <a:ext uri="{FF2B5EF4-FFF2-40B4-BE49-F238E27FC236}">
                  <a16:creationId xmlns:a16="http://schemas.microsoft.com/office/drawing/2014/main" id="{BC54640B-5ADD-4CD7-8324-F8206ED7E353}"/>
                </a:ext>
              </a:extLst>
            </p:cNvPr>
            <p:cNvGrpSpPr/>
            <p:nvPr/>
          </p:nvGrpSpPr>
          <p:grpSpPr>
            <a:xfrm>
              <a:off x="7480852" y="3318613"/>
              <a:ext cx="460925" cy="625232"/>
              <a:chOff x="7707275" y="3538174"/>
              <a:chExt cx="588928" cy="850675"/>
            </a:xfrm>
            <a:solidFill>
              <a:sysClr val="window" lastClr="FFFFFF"/>
            </a:solidFill>
          </p:grpSpPr>
          <p:sp>
            <p:nvSpPr>
              <p:cNvPr id="66" name="Freeform 15">
                <a:extLst>
                  <a:ext uri="{FF2B5EF4-FFF2-40B4-BE49-F238E27FC236}">
                    <a16:creationId xmlns:a16="http://schemas.microsoft.com/office/drawing/2014/main" id="{EC838620-327E-433C-A142-69ADF5EEAFF5}"/>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67" name="Freeform 89">
                <a:extLst>
                  <a:ext uri="{FF2B5EF4-FFF2-40B4-BE49-F238E27FC236}">
                    <a16:creationId xmlns:a16="http://schemas.microsoft.com/office/drawing/2014/main" id="{BE932466-4D64-4E4D-B5A1-12DA10055B69}"/>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grpSp>
      <p:grpSp>
        <p:nvGrpSpPr>
          <p:cNvPr id="68" name="Group 67">
            <a:extLst>
              <a:ext uri="{FF2B5EF4-FFF2-40B4-BE49-F238E27FC236}">
                <a16:creationId xmlns:a16="http://schemas.microsoft.com/office/drawing/2014/main" id="{AF1DCD81-FDC2-4EFF-8F17-C9A1865230D3}"/>
              </a:ext>
            </a:extLst>
          </p:cNvPr>
          <p:cNvGrpSpPr/>
          <p:nvPr/>
        </p:nvGrpSpPr>
        <p:grpSpPr>
          <a:xfrm>
            <a:off x="5052328" y="3351868"/>
            <a:ext cx="381677" cy="493613"/>
            <a:chOff x="5579585" y="1691091"/>
            <a:chExt cx="648463" cy="798976"/>
          </a:xfrm>
        </p:grpSpPr>
        <p:sp>
          <p:nvSpPr>
            <p:cNvPr id="69" name="Rectangle 68">
              <a:extLst>
                <a:ext uri="{FF2B5EF4-FFF2-40B4-BE49-F238E27FC236}">
                  <a16:creationId xmlns:a16="http://schemas.microsoft.com/office/drawing/2014/main" id="{124FE4D8-358C-4778-8F74-1C4106783F1B}"/>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0" name="Freeform 145">
              <a:extLst>
                <a:ext uri="{FF2B5EF4-FFF2-40B4-BE49-F238E27FC236}">
                  <a16:creationId xmlns:a16="http://schemas.microsoft.com/office/drawing/2014/main" id="{C10F9F93-FFFB-4E1A-B6FB-03C06B9E6DD5}"/>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71" name="Rectangle 70">
            <a:extLst>
              <a:ext uri="{FF2B5EF4-FFF2-40B4-BE49-F238E27FC236}">
                <a16:creationId xmlns:a16="http://schemas.microsoft.com/office/drawing/2014/main" id="{2D481E18-7BB1-4376-A683-8A912E2AE1F9}"/>
              </a:ext>
            </a:extLst>
          </p:cNvPr>
          <p:cNvSpPr/>
          <p:nvPr/>
        </p:nvSpPr>
        <p:spPr bwMode="gray">
          <a:xfrm>
            <a:off x="3407913" y="2345861"/>
            <a:ext cx="273513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a:t>
            </a:r>
          </a:p>
        </p:txBody>
      </p:sp>
      <p:sp>
        <p:nvSpPr>
          <p:cNvPr id="72" name="TextBox 71">
            <a:extLst>
              <a:ext uri="{FF2B5EF4-FFF2-40B4-BE49-F238E27FC236}">
                <a16:creationId xmlns:a16="http://schemas.microsoft.com/office/drawing/2014/main" id="{B5FD5E63-1321-4149-9389-4CB1A197C475}"/>
              </a:ext>
            </a:extLst>
          </p:cNvPr>
          <p:cNvSpPr txBox="1"/>
          <p:nvPr/>
        </p:nvSpPr>
        <p:spPr>
          <a:xfrm>
            <a:off x="4953017" y="3901290"/>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cxnSp>
        <p:nvCxnSpPr>
          <p:cNvPr id="73" name="Straight Arrow Connector 72">
            <a:extLst>
              <a:ext uri="{FF2B5EF4-FFF2-40B4-BE49-F238E27FC236}">
                <a16:creationId xmlns:a16="http://schemas.microsoft.com/office/drawing/2014/main" id="{B975BB00-9F4B-4697-B5E2-EA6275A8A657}"/>
              </a:ext>
            </a:extLst>
          </p:cNvPr>
          <p:cNvCxnSpPr/>
          <p:nvPr/>
        </p:nvCxnSpPr>
        <p:spPr>
          <a:xfrm flipH="1">
            <a:off x="4761976" y="3628171"/>
            <a:ext cx="187912" cy="974"/>
          </a:xfrm>
          <a:prstGeom prst="straightConnector1">
            <a:avLst/>
          </a:prstGeom>
          <a:noFill/>
          <a:ln w="19050" cap="flat" cmpd="sng" algn="ctr">
            <a:solidFill>
              <a:srgbClr val="00A1DE"/>
            </a:solidFill>
            <a:prstDash val="solid"/>
            <a:headEnd type="triangle"/>
            <a:tailEnd type="none"/>
          </a:ln>
          <a:effectLst/>
        </p:spPr>
      </p:cxnSp>
      <p:pic>
        <p:nvPicPr>
          <p:cNvPr id="83" name="Picture 82">
            <a:extLst>
              <a:ext uri="{FF2B5EF4-FFF2-40B4-BE49-F238E27FC236}">
                <a16:creationId xmlns:a16="http://schemas.microsoft.com/office/drawing/2014/main" id="{BE88ED55-2D7F-466C-8A4B-029CC3817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5297" y="3189822"/>
            <a:ext cx="1231906" cy="923930"/>
          </a:xfrm>
          <a:prstGeom prst="rect">
            <a:avLst/>
          </a:prstGeom>
        </p:spPr>
      </p:pic>
      <p:pic>
        <p:nvPicPr>
          <p:cNvPr id="84" name="Picture 10" descr="http://static1.squarespace.com/static/53e3c70ce4b00000fd13b376/t/540f5ce5e4b069785f25ec86/1410292965874/webcast_icon.png">
            <a:extLst>
              <a:ext uri="{FF2B5EF4-FFF2-40B4-BE49-F238E27FC236}">
                <a16:creationId xmlns:a16="http://schemas.microsoft.com/office/drawing/2014/main" id="{C59AE786-FDE3-46E3-85E3-0CF690ED07F2}"/>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573165" y="2704710"/>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88C5B1D7-2F34-45EA-A83B-B555172B28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86461" y="2889685"/>
            <a:ext cx="283708" cy="200072"/>
          </a:xfrm>
          <a:prstGeom prst="rect">
            <a:avLst/>
          </a:prstGeom>
        </p:spPr>
      </p:pic>
      <p:sp>
        <p:nvSpPr>
          <p:cNvPr id="86" name="TextBox 85">
            <a:extLst>
              <a:ext uri="{FF2B5EF4-FFF2-40B4-BE49-F238E27FC236}">
                <a16:creationId xmlns:a16="http://schemas.microsoft.com/office/drawing/2014/main" id="{CE98190D-E85F-4CC8-8196-F0915847B3C8}"/>
              </a:ext>
            </a:extLst>
          </p:cNvPr>
          <p:cNvSpPr txBox="1"/>
          <p:nvPr/>
        </p:nvSpPr>
        <p:spPr>
          <a:xfrm>
            <a:off x="7339695" y="2509530"/>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a:t>
            </a:r>
          </a:p>
        </p:txBody>
      </p:sp>
      <p:grpSp>
        <p:nvGrpSpPr>
          <p:cNvPr id="87" name="Group 86">
            <a:extLst>
              <a:ext uri="{FF2B5EF4-FFF2-40B4-BE49-F238E27FC236}">
                <a16:creationId xmlns:a16="http://schemas.microsoft.com/office/drawing/2014/main" id="{3A60DE66-D87E-419A-A021-A261837C0422}"/>
              </a:ext>
            </a:extLst>
          </p:cNvPr>
          <p:cNvGrpSpPr/>
          <p:nvPr/>
        </p:nvGrpSpPr>
        <p:grpSpPr>
          <a:xfrm>
            <a:off x="3549116" y="3380649"/>
            <a:ext cx="387909" cy="491664"/>
            <a:chOff x="7404414" y="3257458"/>
            <a:chExt cx="648463" cy="798976"/>
          </a:xfrm>
        </p:grpSpPr>
        <p:sp>
          <p:nvSpPr>
            <p:cNvPr id="88" name="Rectangle 87">
              <a:extLst>
                <a:ext uri="{FF2B5EF4-FFF2-40B4-BE49-F238E27FC236}">
                  <a16:creationId xmlns:a16="http://schemas.microsoft.com/office/drawing/2014/main" id="{7F9B3021-D563-4B6E-BA24-D9D067DC0105}"/>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89" name="Freeform 89">
              <a:extLst>
                <a:ext uri="{FF2B5EF4-FFF2-40B4-BE49-F238E27FC236}">
                  <a16:creationId xmlns:a16="http://schemas.microsoft.com/office/drawing/2014/main" id="{21DB72CE-1655-4A0F-90D1-C8D9A6BF44D4}"/>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93" name="Oval 9">
            <a:extLst>
              <a:ext uri="{FF2B5EF4-FFF2-40B4-BE49-F238E27FC236}">
                <a16:creationId xmlns:a16="http://schemas.microsoft.com/office/drawing/2014/main" id="{920339C0-5486-4C24-BEF2-1E19E45A831D}"/>
              </a:ext>
            </a:extLst>
          </p:cNvPr>
          <p:cNvSpPr>
            <a:spLocks noChangeArrowheads="1"/>
          </p:cNvSpPr>
          <p:nvPr/>
        </p:nvSpPr>
        <p:spPr bwMode="gray">
          <a:xfrm>
            <a:off x="3635860" y="3521005"/>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94" name="TextBox 93">
            <a:extLst>
              <a:ext uri="{FF2B5EF4-FFF2-40B4-BE49-F238E27FC236}">
                <a16:creationId xmlns:a16="http://schemas.microsoft.com/office/drawing/2014/main" id="{30698305-3ECD-4AD9-ACC7-FF5894AB5EBE}"/>
              </a:ext>
            </a:extLst>
          </p:cNvPr>
          <p:cNvSpPr txBox="1"/>
          <p:nvPr/>
        </p:nvSpPr>
        <p:spPr>
          <a:xfrm>
            <a:off x="3462542" y="3888811"/>
            <a:ext cx="58645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Subscribe Business Events</a:t>
            </a:r>
          </a:p>
        </p:txBody>
      </p:sp>
      <p:cxnSp>
        <p:nvCxnSpPr>
          <p:cNvPr id="141" name="Straight Arrow Connector 140">
            <a:extLst>
              <a:ext uri="{FF2B5EF4-FFF2-40B4-BE49-F238E27FC236}">
                <a16:creationId xmlns:a16="http://schemas.microsoft.com/office/drawing/2014/main" id="{28D2A1AE-6F28-47AD-9DE2-650CAE454B03}"/>
              </a:ext>
            </a:extLst>
          </p:cNvPr>
          <p:cNvCxnSpPr/>
          <p:nvPr/>
        </p:nvCxnSpPr>
        <p:spPr>
          <a:xfrm flipH="1">
            <a:off x="3993316" y="3635298"/>
            <a:ext cx="187912" cy="974"/>
          </a:xfrm>
          <a:prstGeom prst="straightConnector1">
            <a:avLst/>
          </a:prstGeom>
          <a:noFill/>
          <a:ln w="19050" cap="flat" cmpd="sng" algn="ctr">
            <a:solidFill>
              <a:srgbClr val="00A1DE"/>
            </a:solidFill>
            <a:prstDash val="solid"/>
            <a:headEnd type="triangle"/>
            <a:tailEnd type="none"/>
          </a:ln>
          <a:effectLst/>
        </p:spPr>
      </p:cxnSp>
      <p:sp>
        <p:nvSpPr>
          <p:cNvPr id="142" name="TextBox 141">
            <a:extLst>
              <a:ext uri="{FF2B5EF4-FFF2-40B4-BE49-F238E27FC236}">
                <a16:creationId xmlns:a16="http://schemas.microsoft.com/office/drawing/2014/main" id="{D9882C1E-7CA4-48FD-8FA3-5ADF96EB15EB}"/>
              </a:ext>
            </a:extLst>
          </p:cNvPr>
          <p:cNvSpPr txBox="1"/>
          <p:nvPr/>
        </p:nvSpPr>
        <p:spPr>
          <a:xfrm>
            <a:off x="10001043" y="2029423"/>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143" name="Cylinder 110">
            <a:extLst>
              <a:ext uri="{FF2B5EF4-FFF2-40B4-BE49-F238E27FC236}">
                <a16:creationId xmlns:a16="http://schemas.microsoft.com/office/drawing/2014/main" id="{35FB51B7-56CA-4390-A6F9-73F2D07C172E}"/>
              </a:ext>
            </a:extLst>
          </p:cNvPr>
          <p:cNvSpPr/>
          <p:nvPr/>
        </p:nvSpPr>
        <p:spPr>
          <a:xfrm>
            <a:off x="3872417" y="2624370"/>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144" name="Freeform 701">
            <a:extLst>
              <a:ext uri="{FF2B5EF4-FFF2-40B4-BE49-F238E27FC236}">
                <a16:creationId xmlns:a16="http://schemas.microsoft.com/office/drawing/2014/main" id="{C6F5A9F7-089D-4558-AA37-3376D4E39DD6}"/>
              </a:ext>
            </a:extLst>
          </p:cNvPr>
          <p:cNvSpPr>
            <a:spLocks noChangeAspect="1" noEditPoints="1"/>
          </p:cNvSpPr>
          <p:nvPr/>
        </p:nvSpPr>
        <p:spPr bwMode="auto">
          <a:xfrm>
            <a:off x="4671387" y="2615532"/>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145" name="TextBox 144">
            <a:extLst>
              <a:ext uri="{FF2B5EF4-FFF2-40B4-BE49-F238E27FC236}">
                <a16:creationId xmlns:a16="http://schemas.microsoft.com/office/drawing/2014/main" id="{64A2355D-AF9B-4DF8-9771-D5F2A0DA3C64}"/>
              </a:ext>
            </a:extLst>
          </p:cNvPr>
          <p:cNvSpPr txBox="1"/>
          <p:nvPr/>
        </p:nvSpPr>
        <p:spPr>
          <a:xfrm>
            <a:off x="5129355" y="2639083"/>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146" name="Straight Arrow Connector 145">
            <a:extLst>
              <a:ext uri="{FF2B5EF4-FFF2-40B4-BE49-F238E27FC236}">
                <a16:creationId xmlns:a16="http://schemas.microsoft.com/office/drawing/2014/main" id="{4A9F37EE-B7D8-462C-AA41-E96201E43B7E}"/>
              </a:ext>
            </a:extLst>
          </p:cNvPr>
          <p:cNvCxnSpPr/>
          <p:nvPr/>
        </p:nvCxnSpPr>
        <p:spPr>
          <a:xfrm>
            <a:off x="4302533" y="2753555"/>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A056F7F-3C30-41C3-8912-D213E43C9DF4}"/>
              </a:ext>
            </a:extLst>
          </p:cNvPr>
          <p:cNvSpPr/>
          <p:nvPr/>
        </p:nvSpPr>
        <p:spPr bwMode="gray">
          <a:xfrm>
            <a:off x="9124330" y="2192798"/>
            <a:ext cx="2729850"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148" name="Group 147">
            <a:extLst>
              <a:ext uri="{FF2B5EF4-FFF2-40B4-BE49-F238E27FC236}">
                <a16:creationId xmlns:a16="http://schemas.microsoft.com/office/drawing/2014/main" id="{C65DA320-9B99-4948-B02E-F5816EE3EA1B}"/>
              </a:ext>
            </a:extLst>
          </p:cNvPr>
          <p:cNvGrpSpPr/>
          <p:nvPr/>
        </p:nvGrpSpPr>
        <p:grpSpPr>
          <a:xfrm>
            <a:off x="974319" y="2256378"/>
            <a:ext cx="594672" cy="313452"/>
            <a:chOff x="27789" y="2310329"/>
            <a:chExt cx="1115629" cy="570756"/>
          </a:xfrm>
          <a:solidFill>
            <a:sysClr val="window" lastClr="FFFFFF"/>
          </a:solidFill>
        </p:grpSpPr>
        <p:sp>
          <p:nvSpPr>
            <p:cNvPr id="149" name="Freeform 80">
              <a:extLst>
                <a:ext uri="{FF2B5EF4-FFF2-40B4-BE49-F238E27FC236}">
                  <a16:creationId xmlns:a16="http://schemas.microsoft.com/office/drawing/2014/main" id="{BE9139D7-37A5-44EE-9905-1B455710D6B9}"/>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150" name="Freeform 67">
              <a:extLst>
                <a:ext uri="{FF2B5EF4-FFF2-40B4-BE49-F238E27FC236}">
                  <a16:creationId xmlns:a16="http://schemas.microsoft.com/office/drawing/2014/main" id="{0AF828DF-A328-4735-AF07-8318A72F1D5B}"/>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151" name="Freeform 67">
              <a:extLst>
                <a:ext uri="{FF2B5EF4-FFF2-40B4-BE49-F238E27FC236}">
                  <a16:creationId xmlns:a16="http://schemas.microsoft.com/office/drawing/2014/main" id="{70AB45A7-114C-4047-B8DD-9F91B7D32C35}"/>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153" name="Straight Arrow Connector 152">
            <a:extLst>
              <a:ext uri="{FF2B5EF4-FFF2-40B4-BE49-F238E27FC236}">
                <a16:creationId xmlns:a16="http://schemas.microsoft.com/office/drawing/2014/main" id="{83167665-C5CC-465B-96CC-4153D2B1A1DE}"/>
              </a:ext>
            </a:extLst>
          </p:cNvPr>
          <p:cNvCxnSpPr>
            <a:cxnSpLocks/>
          </p:cNvCxnSpPr>
          <p:nvPr/>
        </p:nvCxnSpPr>
        <p:spPr>
          <a:xfrm flipH="1" flipV="1">
            <a:off x="2031686" y="3015388"/>
            <a:ext cx="966240" cy="1257"/>
          </a:xfrm>
          <a:prstGeom prst="straightConnector1">
            <a:avLst/>
          </a:prstGeom>
          <a:noFill/>
          <a:ln w="38100" cap="flat" cmpd="sng" algn="ctr">
            <a:solidFill>
              <a:srgbClr val="313131"/>
            </a:solidFill>
            <a:prstDash val="solid"/>
            <a:headEnd type="triangle"/>
            <a:tailEnd type="none"/>
          </a:ln>
          <a:effectLst/>
        </p:spPr>
      </p:cxnSp>
      <p:pic>
        <p:nvPicPr>
          <p:cNvPr id="154" name="Picture 153">
            <a:extLst>
              <a:ext uri="{FF2B5EF4-FFF2-40B4-BE49-F238E27FC236}">
                <a16:creationId xmlns:a16="http://schemas.microsoft.com/office/drawing/2014/main" id="{D5400DA3-E074-4D2D-BE70-B551FC188277}"/>
              </a:ext>
            </a:extLst>
          </p:cNvPr>
          <p:cNvPicPr>
            <a:picLocks noChangeAspect="1"/>
          </p:cNvPicPr>
          <p:nvPr/>
        </p:nvPicPr>
        <p:blipFill>
          <a:blip r:embed="rId6"/>
          <a:stretch>
            <a:fillRect/>
          </a:stretch>
        </p:blipFill>
        <p:spPr>
          <a:xfrm>
            <a:off x="2479122" y="2633764"/>
            <a:ext cx="350062" cy="284348"/>
          </a:xfrm>
          <a:prstGeom prst="rect">
            <a:avLst/>
          </a:prstGeom>
        </p:spPr>
      </p:pic>
      <p:sp>
        <p:nvSpPr>
          <p:cNvPr id="155" name="TextBox 154">
            <a:extLst>
              <a:ext uri="{FF2B5EF4-FFF2-40B4-BE49-F238E27FC236}">
                <a16:creationId xmlns:a16="http://schemas.microsoft.com/office/drawing/2014/main" id="{6A43F372-F362-47F1-8A07-A0A9BCB29DEB}"/>
              </a:ext>
            </a:extLst>
          </p:cNvPr>
          <p:cNvSpPr txBox="1"/>
          <p:nvPr/>
        </p:nvSpPr>
        <p:spPr>
          <a:xfrm>
            <a:off x="1968335" y="2651841"/>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Business Events</a:t>
            </a:r>
          </a:p>
        </p:txBody>
      </p:sp>
      <p:sp>
        <p:nvSpPr>
          <p:cNvPr id="156" name="TextBox 155">
            <a:extLst>
              <a:ext uri="{FF2B5EF4-FFF2-40B4-BE49-F238E27FC236}">
                <a16:creationId xmlns:a16="http://schemas.microsoft.com/office/drawing/2014/main" id="{956214D7-8449-4526-8F82-7BF5F62CF583}"/>
              </a:ext>
            </a:extLst>
          </p:cNvPr>
          <p:cNvSpPr txBox="1"/>
          <p:nvPr/>
        </p:nvSpPr>
        <p:spPr>
          <a:xfrm>
            <a:off x="9321019" y="2288717"/>
            <a:ext cx="2079204" cy="1685013"/>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Real time event can be captured and  transferred to boundary systems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Suitable for complex extraction requirements such as computed columns</a:t>
            </a:r>
          </a:p>
          <a:p>
            <a:pPr marL="128588" indent="-128588" defTabSz="685800">
              <a:lnSpc>
                <a:spcPct val="106000"/>
              </a:lnSpc>
              <a:buFont typeface="Wingdings" panose="05000000000000000000" pitchFamily="2" charset="2"/>
              <a:buChar char="ü"/>
            </a:pPr>
            <a:endParaRPr lang="en-US" sz="800" b="1">
              <a:solidFill>
                <a:prstClr val="white"/>
              </a:solidFill>
            </a:endParaRPr>
          </a:p>
          <a:p>
            <a:pPr defTabSz="685800">
              <a:lnSpc>
                <a:spcPct val="106000"/>
              </a:lnSpc>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Easy configuration and compatibility with Non – Oracle Systems</a:t>
            </a:r>
          </a:p>
        </p:txBody>
      </p:sp>
      <p:sp>
        <p:nvSpPr>
          <p:cNvPr id="157" name="Rectangle 156">
            <a:extLst>
              <a:ext uri="{FF2B5EF4-FFF2-40B4-BE49-F238E27FC236}">
                <a16:creationId xmlns:a16="http://schemas.microsoft.com/office/drawing/2014/main" id="{DA5E7BBC-5781-4635-B442-57ADFE175AB5}"/>
              </a:ext>
            </a:extLst>
          </p:cNvPr>
          <p:cNvSpPr/>
          <p:nvPr/>
        </p:nvSpPr>
        <p:spPr bwMode="gray">
          <a:xfrm>
            <a:off x="3268373" y="3260777"/>
            <a:ext cx="2874672" cy="1110397"/>
          </a:xfrm>
          <a:prstGeom prst="rect">
            <a:avLst/>
          </a:prstGeom>
          <a:noFill/>
          <a:ln w="38100" algn="ctr">
            <a:solidFill>
              <a:srgbClr val="00A1DE"/>
            </a:solidFill>
            <a:prstDash val="dash"/>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158" name="Rectangle 157">
            <a:extLst>
              <a:ext uri="{FF2B5EF4-FFF2-40B4-BE49-F238E27FC236}">
                <a16:creationId xmlns:a16="http://schemas.microsoft.com/office/drawing/2014/main" id="{E246B676-3494-4527-A67A-DFD2A766C6B9}"/>
              </a:ext>
            </a:extLst>
          </p:cNvPr>
          <p:cNvSpPr/>
          <p:nvPr/>
        </p:nvSpPr>
        <p:spPr>
          <a:xfrm>
            <a:off x="3370607" y="3073108"/>
            <a:ext cx="2581935" cy="207749"/>
          </a:xfrm>
          <a:prstGeom prst="rect">
            <a:avLst/>
          </a:prstGeom>
        </p:spPr>
        <p:txBody>
          <a:bodyPr wrap="square">
            <a:spAutoFit/>
          </a:bodyPr>
          <a:lstStyle/>
          <a:p>
            <a:pPr algn="ctr" defTabSz="685800">
              <a:buSzPct val="100000"/>
              <a:defRPr/>
            </a:pPr>
            <a:r>
              <a:rPr lang="en-US" sz="750" b="1" kern="0">
                <a:solidFill>
                  <a:srgbClr val="002776"/>
                </a:solidFill>
              </a:rPr>
              <a:t>OIC Event Handling Process</a:t>
            </a:r>
          </a:p>
        </p:txBody>
      </p:sp>
      <p:sp>
        <p:nvSpPr>
          <p:cNvPr id="161" name="Cylinder 110">
            <a:extLst>
              <a:ext uri="{FF2B5EF4-FFF2-40B4-BE49-F238E27FC236}">
                <a16:creationId xmlns:a16="http://schemas.microsoft.com/office/drawing/2014/main" id="{4D3900A6-E5B7-49FF-85ED-87915C145907}"/>
              </a:ext>
            </a:extLst>
          </p:cNvPr>
          <p:cNvSpPr/>
          <p:nvPr/>
        </p:nvSpPr>
        <p:spPr>
          <a:xfrm>
            <a:off x="626987" y="2652081"/>
            <a:ext cx="619882" cy="381874"/>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Transaction</a:t>
            </a:r>
          </a:p>
        </p:txBody>
      </p:sp>
      <p:sp>
        <p:nvSpPr>
          <p:cNvPr id="162" name="Cylinder 110">
            <a:extLst>
              <a:ext uri="{FF2B5EF4-FFF2-40B4-BE49-F238E27FC236}">
                <a16:creationId xmlns:a16="http://schemas.microsoft.com/office/drawing/2014/main" id="{27B0BC98-3CC2-46CA-9BEF-F6049D1A6D7C}"/>
              </a:ext>
            </a:extLst>
          </p:cNvPr>
          <p:cNvSpPr/>
          <p:nvPr/>
        </p:nvSpPr>
        <p:spPr>
          <a:xfrm>
            <a:off x="665086" y="3417547"/>
            <a:ext cx="619882" cy="381874"/>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Business Event</a:t>
            </a:r>
          </a:p>
        </p:txBody>
      </p:sp>
      <p:cxnSp>
        <p:nvCxnSpPr>
          <p:cNvPr id="163" name="Straight Arrow Connector 162">
            <a:extLst>
              <a:ext uri="{FF2B5EF4-FFF2-40B4-BE49-F238E27FC236}">
                <a16:creationId xmlns:a16="http://schemas.microsoft.com/office/drawing/2014/main" id="{5C85A4D4-1032-4280-BFD2-62204AADE247}"/>
              </a:ext>
            </a:extLst>
          </p:cNvPr>
          <p:cNvCxnSpPr>
            <a:cxnSpLocks/>
            <a:endCxn id="162" idx="1"/>
          </p:cNvCxnSpPr>
          <p:nvPr/>
        </p:nvCxnSpPr>
        <p:spPr>
          <a:xfrm>
            <a:off x="972984" y="3067929"/>
            <a:ext cx="2043" cy="34961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F04626C6-F039-484C-ADD9-B2F399F72626}"/>
              </a:ext>
            </a:extLst>
          </p:cNvPr>
          <p:cNvCxnSpPr>
            <a:cxnSpLocks/>
          </p:cNvCxnSpPr>
          <p:nvPr/>
        </p:nvCxnSpPr>
        <p:spPr>
          <a:xfrm>
            <a:off x="2031686" y="3898341"/>
            <a:ext cx="809020" cy="0"/>
          </a:xfrm>
          <a:prstGeom prst="straightConnector1">
            <a:avLst/>
          </a:prstGeom>
          <a:noFill/>
          <a:ln w="38100" cap="flat" cmpd="sng" algn="ctr">
            <a:solidFill>
              <a:srgbClr val="313131"/>
            </a:solidFill>
            <a:prstDash val="solid"/>
            <a:headEnd type="triangle"/>
            <a:tailEnd type="none"/>
          </a:ln>
          <a:effectLst/>
        </p:spPr>
      </p:cxnSp>
      <p:pic>
        <p:nvPicPr>
          <p:cNvPr id="165" name="Graphic 164" descr="Blog with solid fill">
            <a:extLst>
              <a:ext uri="{FF2B5EF4-FFF2-40B4-BE49-F238E27FC236}">
                <a16:creationId xmlns:a16="http://schemas.microsoft.com/office/drawing/2014/main" id="{ACCD1EAB-5DB3-440A-B178-1614452A42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0133" y="3903155"/>
            <a:ext cx="660414" cy="660414"/>
          </a:xfrm>
          <a:prstGeom prst="rect">
            <a:avLst/>
          </a:prstGeom>
        </p:spPr>
      </p:pic>
      <p:sp>
        <p:nvSpPr>
          <p:cNvPr id="166" name="TextBox 165">
            <a:extLst>
              <a:ext uri="{FF2B5EF4-FFF2-40B4-BE49-F238E27FC236}">
                <a16:creationId xmlns:a16="http://schemas.microsoft.com/office/drawing/2014/main" id="{625E6CB2-2BB9-481B-B762-A25035D47CE3}"/>
              </a:ext>
            </a:extLst>
          </p:cNvPr>
          <p:cNvSpPr txBox="1"/>
          <p:nvPr/>
        </p:nvSpPr>
        <p:spPr>
          <a:xfrm>
            <a:off x="1102428" y="4487572"/>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BIP Report</a:t>
            </a:r>
          </a:p>
        </p:txBody>
      </p:sp>
      <p:sp>
        <p:nvSpPr>
          <p:cNvPr id="167" name="TextBox 166">
            <a:extLst>
              <a:ext uri="{FF2B5EF4-FFF2-40B4-BE49-F238E27FC236}">
                <a16:creationId xmlns:a16="http://schemas.microsoft.com/office/drawing/2014/main" id="{1A50EE3C-3E12-464E-A089-BF52647B20ED}"/>
              </a:ext>
            </a:extLst>
          </p:cNvPr>
          <p:cNvSpPr txBox="1"/>
          <p:nvPr/>
        </p:nvSpPr>
        <p:spPr>
          <a:xfrm>
            <a:off x="2120735" y="4103103"/>
            <a:ext cx="708449" cy="346249"/>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Standard Oracle Webservice</a:t>
            </a:r>
          </a:p>
        </p:txBody>
      </p:sp>
      <p:sp>
        <p:nvSpPr>
          <p:cNvPr id="169" name="TextBox 168">
            <a:extLst>
              <a:ext uri="{FF2B5EF4-FFF2-40B4-BE49-F238E27FC236}">
                <a16:creationId xmlns:a16="http://schemas.microsoft.com/office/drawing/2014/main" id="{7F96D667-5F14-4D68-A9F6-E5583661D74A}"/>
              </a:ext>
            </a:extLst>
          </p:cNvPr>
          <p:cNvSpPr txBox="1"/>
          <p:nvPr/>
        </p:nvSpPr>
        <p:spPr>
          <a:xfrm>
            <a:off x="6678874" y="2998201"/>
            <a:ext cx="636423"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Call SOAP/REST</a:t>
            </a:r>
          </a:p>
        </p:txBody>
      </p:sp>
      <p:cxnSp>
        <p:nvCxnSpPr>
          <p:cNvPr id="170" name="Straight Connector 169">
            <a:extLst>
              <a:ext uri="{FF2B5EF4-FFF2-40B4-BE49-F238E27FC236}">
                <a16:creationId xmlns:a16="http://schemas.microsoft.com/office/drawing/2014/main" id="{8B7ECABA-518C-4E99-803D-476B65A66B04}"/>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D02459FC-AC11-4201-ADF4-876B316AD48E}"/>
              </a:ext>
            </a:extLst>
          </p:cNvPr>
          <p:cNvSpPr/>
          <p:nvPr/>
        </p:nvSpPr>
        <p:spPr bwMode="gray">
          <a:xfrm>
            <a:off x="5645873" y="3381262"/>
            <a:ext cx="391870"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175" name="Straight Arrow Connector 174">
            <a:extLst>
              <a:ext uri="{FF2B5EF4-FFF2-40B4-BE49-F238E27FC236}">
                <a16:creationId xmlns:a16="http://schemas.microsoft.com/office/drawing/2014/main" id="{4D125FFC-D1C9-4044-A621-4DFAA6880BEE}"/>
              </a:ext>
            </a:extLst>
          </p:cNvPr>
          <p:cNvCxnSpPr>
            <a:cxnSpLocks/>
            <a:stCxn id="174" idx="1"/>
          </p:cNvCxnSpPr>
          <p:nvPr/>
        </p:nvCxnSpPr>
        <p:spPr>
          <a:xfrm flipH="1" flipV="1">
            <a:off x="5337613" y="3609067"/>
            <a:ext cx="308260" cy="19332"/>
          </a:xfrm>
          <a:prstGeom prst="straightConnector1">
            <a:avLst/>
          </a:prstGeom>
          <a:noFill/>
          <a:ln w="19050" cap="flat" cmpd="sng" algn="ctr">
            <a:solidFill>
              <a:srgbClr val="00A1DE"/>
            </a:solidFill>
            <a:prstDash val="solid"/>
            <a:headEnd type="triangle"/>
            <a:tailEnd type="none"/>
          </a:ln>
          <a:effectLst/>
        </p:spPr>
      </p:cxnSp>
      <p:grpSp>
        <p:nvGrpSpPr>
          <p:cNvPr id="176" name="Group 175">
            <a:extLst>
              <a:ext uri="{FF2B5EF4-FFF2-40B4-BE49-F238E27FC236}">
                <a16:creationId xmlns:a16="http://schemas.microsoft.com/office/drawing/2014/main" id="{CE11A33C-7A59-42D6-8C88-C22C574D9524}"/>
              </a:ext>
            </a:extLst>
          </p:cNvPr>
          <p:cNvGrpSpPr/>
          <p:nvPr/>
        </p:nvGrpSpPr>
        <p:grpSpPr>
          <a:xfrm>
            <a:off x="5701176" y="3469350"/>
            <a:ext cx="275855" cy="270534"/>
            <a:chOff x="9520341" y="3925879"/>
            <a:chExt cx="1173867" cy="1181122"/>
          </a:xfrm>
          <a:solidFill>
            <a:schemeClr val="bg1"/>
          </a:solidFill>
        </p:grpSpPr>
        <p:sp>
          <p:nvSpPr>
            <p:cNvPr id="177" name="Rectangle 5">
              <a:extLst>
                <a:ext uri="{FF2B5EF4-FFF2-40B4-BE49-F238E27FC236}">
                  <a16:creationId xmlns:a16="http://schemas.microsoft.com/office/drawing/2014/main" id="{0DDFE23D-E6B8-4D51-B022-D909254C79B1}"/>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178" name="Rectangle 6">
              <a:extLst>
                <a:ext uri="{FF2B5EF4-FFF2-40B4-BE49-F238E27FC236}">
                  <a16:creationId xmlns:a16="http://schemas.microsoft.com/office/drawing/2014/main" id="{57B0DFA2-467A-4578-8744-E21EA9E40228}"/>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179" name="Rectangle 7">
              <a:extLst>
                <a:ext uri="{FF2B5EF4-FFF2-40B4-BE49-F238E27FC236}">
                  <a16:creationId xmlns:a16="http://schemas.microsoft.com/office/drawing/2014/main" id="{14F6D7A3-1812-4944-BB57-40BC35CEB2A1}"/>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180" name="Rectangle 8">
              <a:extLst>
                <a:ext uri="{FF2B5EF4-FFF2-40B4-BE49-F238E27FC236}">
                  <a16:creationId xmlns:a16="http://schemas.microsoft.com/office/drawing/2014/main" id="{68A2B256-CCFE-4D5C-9D33-DD5DE9A0B85A}"/>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181" name="Oval 9">
              <a:extLst>
                <a:ext uri="{FF2B5EF4-FFF2-40B4-BE49-F238E27FC236}">
                  <a16:creationId xmlns:a16="http://schemas.microsoft.com/office/drawing/2014/main" id="{CCAA529C-E02F-45E2-BF88-3CE4F4BBC731}"/>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182" name="Oval 10">
              <a:extLst>
                <a:ext uri="{FF2B5EF4-FFF2-40B4-BE49-F238E27FC236}">
                  <a16:creationId xmlns:a16="http://schemas.microsoft.com/office/drawing/2014/main" id="{768009F3-EB71-47F3-8534-B0A235AE34A9}"/>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183" name="TextBox 182">
            <a:extLst>
              <a:ext uri="{FF2B5EF4-FFF2-40B4-BE49-F238E27FC236}">
                <a16:creationId xmlns:a16="http://schemas.microsoft.com/office/drawing/2014/main" id="{B5E5B06B-42B7-41C0-BD16-4779E2558A6D}"/>
              </a:ext>
            </a:extLst>
          </p:cNvPr>
          <p:cNvSpPr txBox="1"/>
          <p:nvPr/>
        </p:nvSpPr>
        <p:spPr>
          <a:xfrm>
            <a:off x="5489198" y="3929514"/>
            <a:ext cx="653847"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Call SOAP/REST</a:t>
            </a:r>
          </a:p>
        </p:txBody>
      </p:sp>
      <p:sp>
        <p:nvSpPr>
          <p:cNvPr id="184" name="TextBox 183">
            <a:extLst>
              <a:ext uri="{FF2B5EF4-FFF2-40B4-BE49-F238E27FC236}">
                <a16:creationId xmlns:a16="http://schemas.microsoft.com/office/drawing/2014/main" id="{FE1B31F6-ACBF-4D77-B387-F1559FFEB625}"/>
              </a:ext>
            </a:extLst>
          </p:cNvPr>
          <p:cNvSpPr txBox="1"/>
          <p:nvPr/>
        </p:nvSpPr>
        <p:spPr>
          <a:xfrm>
            <a:off x="469900" y="1036661"/>
            <a:ext cx="11031117" cy="609013"/>
          </a:xfrm>
          <a:prstGeom prst="rect">
            <a:avLst/>
          </a:prstGeom>
          <a:noFill/>
        </p:spPr>
        <p:txBody>
          <a:bodyPr wrap="square">
            <a:spAutoFit/>
          </a:bodyPr>
          <a:lstStyle/>
          <a:p>
            <a:pPr>
              <a:lnSpc>
                <a:spcPct val="150000"/>
              </a:lnSpc>
            </a:pPr>
            <a:r>
              <a:rPr lang="en-US" sz="1200">
                <a:solidFill>
                  <a:srgbClr val="000000"/>
                </a:solidFill>
                <a:ea typeface="MS PGothic" pitchFamily="34" charset="-128"/>
              </a:rPr>
              <a:t>Outbound integrations specific to OIC where OIC act as listener to standard business events, fetches additional data using BI Publisher reports, transforms into output payload and invokes boundary system web service directly</a:t>
            </a:r>
            <a:endParaRPr lang="en-US" sz="1200" kern="0" dirty="0"/>
          </a:p>
        </p:txBody>
      </p:sp>
    </p:spTree>
    <p:extLst>
      <p:ext uri="{BB962C8B-B14F-4D97-AF65-F5344CB8AC3E}">
        <p14:creationId xmlns:p14="http://schemas.microsoft.com/office/powerpoint/2010/main" val="3910669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4 – Real Time Event Based Integration</a:t>
            </a:r>
          </a:p>
        </p:txBody>
      </p:sp>
      <p:sp>
        <p:nvSpPr>
          <p:cNvPr id="54" name="Freeform 30">
            <a:extLst>
              <a:ext uri="{FF2B5EF4-FFF2-40B4-BE49-F238E27FC236}">
                <a16:creationId xmlns:a16="http://schemas.microsoft.com/office/drawing/2014/main" id="{8F500533-BF5C-4AAD-B998-A66D93A64A28}"/>
              </a:ext>
            </a:extLst>
          </p:cNvPr>
          <p:cNvSpPr>
            <a:spLocks noChangeAspect="1" noEditPoints="1"/>
          </p:cNvSpPr>
          <p:nvPr/>
        </p:nvSpPr>
        <p:spPr bwMode="auto">
          <a:xfrm>
            <a:off x="1632386" y="1688902"/>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55" name="Straight Connector 54">
            <a:extLst>
              <a:ext uri="{FF2B5EF4-FFF2-40B4-BE49-F238E27FC236}">
                <a16:creationId xmlns:a16="http://schemas.microsoft.com/office/drawing/2014/main" id="{C8B22E45-9885-4429-9FEF-E5637F360907}"/>
              </a:ext>
            </a:extLst>
          </p:cNvPr>
          <p:cNvCxnSpPr/>
          <p:nvPr/>
        </p:nvCxnSpPr>
        <p:spPr>
          <a:xfrm flipV="1">
            <a:off x="8406132" y="2704370"/>
            <a:ext cx="835410" cy="342900"/>
          </a:xfrm>
          <a:prstGeom prst="line">
            <a:avLst/>
          </a:prstGeom>
          <a:noFill/>
          <a:ln w="635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346D6EA1-29E3-413B-A25C-454F7124353F}"/>
              </a:ext>
            </a:extLst>
          </p:cNvPr>
          <p:cNvCxnSpPr/>
          <p:nvPr/>
        </p:nvCxnSpPr>
        <p:spPr>
          <a:xfrm flipV="1">
            <a:off x="9235932" y="2006700"/>
            <a:ext cx="835410" cy="342900"/>
          </a:xfrm>
          <a:prstGeom prst="line">
            <a:avLst/>
          </a:prstGeom>
          <a:noFill/>
          <a:ln w="6350" cap="flat" cmpd="sng" algn="ctr">
            <a:solidFill>
              <a:sysClr val="window" lastClr="FFFFFF"/>
            </a:solidFill>
            <a:prstDash val="solid"/>
            <a:miter lim="800000"/>
          </a:ln>
          <a:effectLst/>
        </p:spPr>
      </p:cxnSp>
      <p:sp>
        <p:nvSpPr>
          <p:cNvPr id="57" name="Rectangle 56">
            <a:extLst>
              <a:ext uri="{FF2B5EF4-FFF2-40B4-BE49-F238E27FC236}">
                <a16:creationId xmlns:a16="http://schemas.microsoft.com/office/drawing/2014/main" id="{0DA9FB80-7AA9-47B1-8505-26D1A7B4306B}"/>
              </a:ext>
            </a:extLst>
          </p:cNvPr>
          <p:cNvSpPr/>
          <p:nvPr/>
        </p:nvSpPr>
        <p:spPr bwMode="gray">
          <a:xfrm>
            <a:off x="919741" y="1972991"/>
            <a:ext cx="2893455" cy="125245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marR="310515" indent="-179705">
              <a:lnSpc>
                <a:spcPct val="106200"/>
              </a:lnSpc>
              <a:buFont typeface="Wingdings"/>
              <a:buChar char=""/>
              <a:tabLst>
                <a:tab pos="273685" algn="l"/>
              </a:tabLst>
            </a:pPr>
            <a:r>
              <a:rPr lang="en-US" sz="1100" spc="-5" dirty="0">
                <a:cs typeface="Arial" panose="020B0604020202020204" pitchFamily="34" charset="0"/>
              </a:rPr>
              <a:t>Business transaction generates business event</a:t>
            </a:r>
          </a:p>
          <a:p>
            <a:pPr marL="273050" marR="310515" indent="-179705">
              <a:lnSpc>
                <a:spcPct val="106200"/>
              </a:lnSpc>
              <a:buFont typeface="Wingdings"/>
              <a:buChar char=""/>
              <a:tabLst>
                <a:tab pos="273685" algn="l"/>
              </a:tabLst>
            </a:pPr>
            <a:r>
              <a:rPr kumimoji="0" lang="en-US" sz="1100" b="0" i="0" u="none" strike="noStrike" kern="0" cap="none" spc="-5" normalizeH="0" baseline="0" noProof="0" dirty="0">
                <a:ln>
                  <a:noFill/>
                </a:ln>
                <a:effectLst/>
                <a:uLnTx/>
                <a:uFillTx/>
                <a:cs typeface="Arial" panose="020B0604020202020204" pitchFamily="34" charset="0"/>
              </a:rPr>
              <a:t>Additional data fetched through Oracle SOAP</a:t>
            </a:r>
            <a:r>
              <a:rPr lang="en-US" sz="1100" kern="0" spc="-5" dirty="0">
                <a:cs typeface="Arial" panose="020B0604020202020204" pitchFamily="34" charset="0"/>
              </a:rPr>
              <a:t>/REST service or BIP reports</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58" name="Rectangle 57">
            <a:extLst>
              <a:ext uri="{FF2B5EF4-FFF2-40B4-BE49-F238E27FC236}">
                <a16:creationId xmlns:a16="http://schemas.microsoft.com/office/drawing/2014/main" id="{B52DEA3B-2460-4BC0-A4C9-65EE431E843C}"/>
              </a:ext>
            </a:extLst>
          </p:cNvPr>
          <p:cNvSpPr/>
          <p:nvPr/>
        </p:nvSpPr>
        <p:spPr bwMode="gray">
          <a:xfrm>
            <a:off x="7721682" y="1972700"/>
            <a:ext cx="3681938" cy="125245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Security policy share details with Middleware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Return success or failure response</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Consume request payload sent from OIC</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Maintain a log of information received</a:t>
            </a:r>
          </a:p>
        </p:txBody>
      </p:sp>
      <p:sp>
        <p:nvSpPr>
          <p:cNvPr id="59" name="Rectangle 58">
            <a:extLst>
              <a:ext uri="{FF2B5EF4-FFF2-40B4-BE49-F238E27FC236}">
                <a16:creationId xmlns:a16="http://schemas.microsoft.com/office/drawing/2014/main" id="{2642B740-32A8-4744-9692-33BDFCB7F44C}"/>
              </a:ext>
            </a:extLst>
          </p:cNvPr>
          <p:cNvSpPr/>
          <p:nvPr/>
        </p:nvSpPr>
        <p:spPr bwMode="gray">
          <a:xfrm>
            <a:off x="3931408" y="1973072"/>
            <a:ext cx="3672061" cy="1275006"/>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indent="-179705">
              <a:lnSpc>
                <a:spcPct val="100000"/>
              </a:lnSpc>
              <a:buFont typeface="Wingdings"/>
              <a:buChar char=""/>
              <a:tabLst>
                <a:tab pos="273685" algn="l"/>
              </a:tabLst>
            </a:pPr>
            <a:r>
              <a:rPr lang="en-US" sz="1100" spc="-5">
                <a:cs typeface="Arial" panose="020B0604020202020204" pitchFamily="34" charset="0"/>
              </a:rPr>
              <a:t>Call SOAP/REST Web Service or BIP reports to fetch additional data</a:t>
            </a:r>
          </a:p>
          <a:p>
            <a:pPr marL="273050" indent="-179705">
              <a:lnSpc>
                <a:spcPct val="100000"/>
              </a:lnSpc>
              <a:spcBef>
                <a:spcPts val="75"/>
              </a:spcBef>
              <a:buFont typeface="Wingdings"/>
              <a:buChar char=""/>
              <a:tabLst>
                <a:tab pos="273685" algn="l"/>
              </a:tabLst>
            </a:pPr>
            <a:r>
              <a:rPr lang="en-US" sz="1100" spc="-5">
                <a:cs typeface="Arial" panose="020B0604020202020204" pitchFamily="34" charset="0"/>
              </a:rPr>
              <a:t>Stag</a:t>
            </a:r>
            <a:r>
              <a:rPr lang="en-US" sz="1100">
                <a:cs typeface="Arial" panose="020B0604020202020204" pitchFamily="34" charset="0"/>
              </a:rPr>
              <a:t>e</a:t>
            </a:r>
            <a:r>
              <a:rPr lang="en-US" sz="1100" spc="5">
                <a:cs typeface="Arial" panose="020B0604020202020204" pitchFamily="34" charset="0"/>
              </a:rPr>
              <a:t> </a:t>
            </a:r>
            <a:r>
              <a:rPr lang="en-US" sz="1100" spc="-5">
                <a:cs typeface="Arial" panose="020B0604020202020204" pitchFamily="34" charset="0"/>
              </a:rPr>
              <a:t>an</a:t>
            </a:r>
            <a:r>
              <a:rPr lang="en-US" sz="1100">
                <a:cs typeface="Arial" panose="020B0604020202020204" pitchFamily="34" charset="0"/>
              </a:rPr>
              <a:t>d</a:t>
            </a:r>
            <a:r>
              <a:rPr lang="en-US" sz="1100" spc="-5">
                <a:cs typeface="Arial" panose="020B0604020202020204" pitchFamily="34" charset="0"/>
              </a:rPr>
              <a:t> transfor</a:t>
            </a:r>
            <a:r>
              <a:rPr lang="en-US" sz="1100">
                <a:cs typeface="Arial" panose="020B0604020202020204" pitchFamily="34" charset="0"/>
              </a:rPr>
              <a:t>m</a:t>
            </a:r>
            <a:r>
              <a:rPr lang="en-US" sz="1100" spc="-10">
                <a:cs typeface="Arial" panose="020B0604020202020204" pitchFamily="34" charset="0"/>
              </a:rPr>
              <a:t> </a:t>
            </a:r>
            <a:r>
              <a:rPr lang="en-US" sz="1100">
                <a:cs typeface="Arial" panose="020B0604020202020204" pitchFamily="34" charset="0"/>
              </a:rPr>
              <a:t>d</a:t>
            </a:r>
            <a:r>
              <a:rPr lang="en-US" sz="1100" spc="-5">
                <a:cs typeface="Arial" panose="020B0604020202020204" pitchFamily="34" charset="0"/>
              </a:rPr>
              <a:t>ata</a:t>
            </a:r>
          </a:p>
          <a:p>
            <a:pPr marL="273050" indent="-179705">
              <a:lnSpc>
                <a:spcPct val="100000"/>
              </a:lnSpc>
              <a:spcBef>
                <a:spcPts val="75"/>
              </a:spcBef>
              <a:buFont typeface="Wingdings"/>
              <a:buChar char=""/>
              <a:tabLst>
                <a:tab pos="273685" algn="l"/>
              </a:tabLst>
            </a:pPr>
            <a:r>
              <a:rPr lang="en-US" sz="1100" spc="-5">
                <a:cs typeface="Arial" panose="020B0604020202020204" pitchFamily="34" charset="0"/>
              </a:rPr>
              <a:t>Invoke </a:t>
            </a:r>
            <a:r>
              <a:rPr lang="en-US" sz="1100" b="1" spc="-5">
                <a:cs typeface="Arial" panose="020B0604020202020204" pitchFamily="34" charset="0"/>
              </a:rPr>
              <a:t>3</a:t>
            </a:r>
            <a:r>
              <a:rPr lang="en-US" sz="1100" b="1" spc="-5" baseline="30000">
                <a:cs typeface="Arial" panose="020B0604020202020204" pitchFamily="34" charset="0"/>
              </a:rPr>
              <a:t>rd</a:t>
            </a:r>
            <a:r>
              <a:rPr lang="en-US" sz="1100" b="1" spc="-5">
                <a:cs typeface="Arial" panose="020B0604020202020204" pitchFamily="34" charset="0"/>
              </a:rPr>
              <a:t> Party Web Service</a:t>
            </a:r>
            <a:r>
              <a:rPr lang="en-US" sz="1100" spc="-5">
                <a:cs typeface="Arial" panose="020B0604020202020204" pitchFamily="34" charset="0"/>
              </a:rPr>
              <a:t> using SOAP/REST Adapter to send data</a:t>
            </a:r>
          </a:p>
        </p:txBody>
      </p:sp>
      <p:sp>
        <p:nvSpPr>
          <p:cNvPr id="60" name="Rectangle 59">
            <a:extLst>
              <a:ext uri="{FF2B5EF4-FFF2-40B4-BE49-F238E27FC236}">
                <a16:creationId xmlns:a16="http://schemas.microsoft.com/office/drawing/2014/main" id="{1EDC8493-4E08-43AA-A941-779A1D58165F}"/>
              </a:ext>
            </a:extLst>
          </p:cNvPr>
          <p:cNvSpPr/>
          <p:nvPr/>
        </p:nvSpPr>
        <p:spPr bwMode="gray">
          <a:xfrm>
            <a:off x="919742" y="3330833"/>
            <a:ext cx="2893454" cy="1143048"/>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notifications on ESS jobs for on error and success scenarios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Regenerate/Resend delta extracts using the BI publisher parameters</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1" name="Rectangle 60">
            <a:extLst>
              <a:ext uri="{FF2B5EF4-FFF2-40B4-BE49-F238E27FC236}">
                <a16:creationId xmlns:a16="http://schemas.microsoft.com/office/drawing/2014/main" id="{5C1DD742-B399-4195-ABF9-30F3212FAC25}"/>
              </a:ext>
            </a:extLst>
          </p:cNvPr>
          <p:cNvSpPr/>
          <p:nvPr/>
        </p:nvSpPr>
        <p:spPr bwMode="gray">
          <a:xfrm>
            <a:off x="7721682" y="3330833"/>
            <a:ext cx="3681938" cy="1143048"/>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Create methods to reprocess the error rows as applicable to an entity</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downtimes boundary application</a:t>
            </a:r>
          </a:p>
        </p:txBody>
      </p:sp>
      <p:sp>
        <p:nvSpPr>
          <p:cNvPr id="62" name="Rectangle 61">
            <a:extLst>
              <a:ext uri="{FF2B5EF4-FFF2-40B4-BE49-F238E27FC236}">
                <a16:creationId xmlns:a16="http://schemas.microsoft.com/office/drawing/2014/main" id="{5C3138D4-AE86-4630-9B03-2DC85715290E}"/>
              </a:ext>
            </a:extLst>
          </p:cNvPr>
          <p:cNvSpPr/>
          <p:nvPr/>
        </p:nvSpPr>
        <p:spPr bwMode="gray">
          <a:xfrm>
            <a:off x="3931408" y="3330833"/>
            <a:ext cx="3672061" cy="1143048"/>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Handle –Boundary application downtimes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BI based delta extract reports to reprocess error data pushed from ERP Cloud to BI</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Notify processing status</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3" name="Rectangle 62">
            <a:extLst>
              <a:ext uri="{FF2B5EF4-FFF2-40B4-BE49-F238E27FC236}">
                <a16:creationId xmlns:a16="http://schemas.microsoft.com/office/drawing/2014/main" id="{4E9F7F7F-176C-4926-8D62-43D26062DCDC}"/>
              </a:ext>
            </a:extLst>
          </p:cNvPr>
          <p:cNvSpPr/>
          <p:nvPr/>
        </p:nvSpPr>
        <p:spPr bwMode="gray">
          <a:xfrm>
            <a:off x="919741" y="1640151"/>
            <a:ext cx="2893455" cy="265383"/>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4" name="Rectangle 63">
            <a:extLst>
              <a:ext uri="{FF2B5EF4-FFF2-40B4-BE49-F238E27FC236}">
                <a16:creationId xmlns:a16="http://schemas.microsoft.com/office/drawing/2014/main" id="{DA650148-077C-4586-80E9-62ECDA60503C}"/>
              </a:ext>
            </a:extLst>
          </p:cNvPr>
          <p:cNvSpPr/>
          <p:nvPr/>
        </p:nvSpPr>
        <p:spPr bwMode="gray">
          <a:xfrm>
            <a:off x="7721681" y="1640151"/>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noProof="0">
              <a:ln>
                <a:noFill/>
              </a:ln>
              <a:effectLst/>
              <a:uLnTx/>
              <a:uFillTx/>
              <a:cs typeface="Arial" panose="020B0604020202020204" pitchFamily="34" charset="0"/>
            </a:endParaRPr>
          </a:p>
        </p:txBody>
      </p:sp>
      <p:sp>
        <p:nvSpPr>
          <p:cNvPr id="65" name="Rectangle 64">
            <a:extLst>
              <a:ext uri="{FF2B5EF4-FFF2-40B4-BE49-F238E27FC236}">
                <a16:creationId xmlns:a16="http://schemas.microsoft.com/office/drawing/2014/main" id="{AAABC4D8-BD15-4497-9930-5BD09515B32E}"/>
              </a:ext>
            </a:extLst>
          </p:cNvPr>
          <p:cNvSpPr/>
          <p:nvPr/>
        </p:nvSpPr>
        <p:spPr bwMode="gray">
          <a:xfrm>
            <a:off x="3931408" y="1648644"/>
            <a:ext cx="3672061"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6" name="Rectangle 65">
            <a:extLst>
              <a:ext uri="{FF2B5EF4-FFF2-40B4-BE49-F238E27FC236}">
                <a16:creationId xmlns:a16="http://schemas.microsoft.com/office/drawing/2014/main" id="{951BD4B3-2539-40A7-A1D7-6B9ABD3B0F26}"/>
              </a:ext>
            </a:extLst>
          </p:cNvPr>
          <p:cNvSpPr/>
          <p:nvPr/>
        </p:nvSpPr>
        <p:spPr bwMode="gray">
          <a:xfrm>
            <a:off x="466813" y="1961717"/>
            <a:ext cx="354734" cy="1275006"/>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7" name="Rectangle 66">
            <a:extLst>
              <a:ext uri="{FF2B5EF4-FFF2-40B4-BE49-F238E27FC236}">
                <a16:creationId xmlns:a16="http://schemas.microsoft.com/office/drawing/2014/main" id="{6BBCEC4F-7D00-4DE9-BB3D-7FEE6E5832DA}"/>
              </a:ext>
            </a:extLst>
          </p:cNvPr>
          <p:cNvSpPr/>
          <p:nvPr/>
        </p:nvSpPr>
        <p:spPr bwMode="gray">
          <a:xfrm>
            <a:off x="466813" y="3320370"/>
            <a:ext cx="353273" cy="1153511"/>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cxnSp>
        <p:nvCxnSpPr>
          <p:cNvPr id="21" name="Straight Connector 20">
            <a:extLst>
              <a:ext uri="{FF2B5EF4-FFF2-40B4-BE49-F238E27FC236}">
                <a16:creationId xmlns:a16="http://schemas.microsoft.com/office/drawing/2014/main" id="{722E72EF-89B7-40AF-B2B9-E5096DEA3173}"/>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5F54C2A2-7B57-4291-A68A-E30DAE7C827B}"/>
              </a:ext>
            </a:extLst>
          </p:cNvPr>
          <p:cNvSpPr/>
          <p:nvPr/>
        </p:nvSpPr>
        <p:spPr bwMode="gray">
          <a:xfrm>
            <a:off x="469261" y="4803353"/>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a:t>Applicability Examples</a:t>
            </a:r>
          </a:p>
        </p:txBody>
      </p:sp>
      <p:sp>
        <p:nvSpPr>
          <p:cNvPr id="23" name="Rectangle 22">
            <a:extLst>
              <a:ext uri="{FF2B5EF4-FFF2-40B4-BE49-F238E27FC236}">
                <a16:creationId xmlns:a16="http://schemas.microsoft.com/office/drawing/2014/main" id="{43AD6128-E5C1-49E9-959F-909269128A03}"/>
              </a:ext>
            </a:extLst>
          </p:cNvPr>
          <p:cNvSpPr/>
          <p:nvPr/>
        </p:nvSpPr>
        <p:spPr bwMode="gray">
          <a:xfrm>
            <a:off x="2033302" y="4803353"/>
            <a:ext cx="9370318"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endParaRPr lang="en-US" sz="1100" kern="0"/>
          </a:p>
        </p:txBody>
      </p:sp>
      <p:sp>
        <p:nvSpPr>
          <p:cNvPr id="25" name="TextBox 24">
            <a:extLst>
              <a:ext uri="{FF2B5EF4-FFF2-40B4-BE49-F238E27FC236}">
                <a16:creationId xmlns:a16="http://schemas.microsoft.com/office/drawing/2014/main" id="{B5664D44-3ABA-4B7A-862B-4CB527DC0AA5}"/>
              </a:ext>
            </a:extLst>
          </p:cNvPr>
          <p:cNvSpPr txBox="1"/>
          <p:nvPr/>
        </p:nvSpPr>
        <p:spPr>
          <a:xfrm>
            <a:off x="466813" y="1017762"/>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141252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48474"/>
            <a:ext cx="11252200" cy="334102"/>
          </a:xfrm>
        </p:spPr>
        <p:txBody>
          <a:bodyPr/>
          <a:lstStyle/>
          <a:p>
            <a:r>
              <a:rPr lang="en-US" noProof="0"/>
              <a:t>Objectives</a:t>
            </a:r>
          </a:p>
        </p:txBody>
      </p:sp>
      <p:sp>
        <p:nvSpPr>
          <p:cNvPr id="37" name="TextBox 36">
            <a:extLst>
              <a:ext uri="{FF2B5EF4-FFF2-40B4-BE49-F238E27FC236}">
                <a16:creationId xmlns:a16="http://schemas.microsoft.com/office/drawing/2014/main" id="{1D39793A-27BF-490F-BED8-4E37C25A5922}"/>
              </a:ext>
            </a:extLst>
          </p:cNvPr>
          <p:cNvSpPr txBox="1"/>
          <p:nvPr/>
        </p:nvSpPr>
        <p:spPr>
          <a:xfrm>
            <a:off x="431880" y="989738"/>
            <a:ext cx="11384280" cy="886012"/>
          </a:xfrm>
          <a:prstGeom prst="rect">
            <a:avLst/>
          </a:prstGeom>
          <a:noFill/>
        </p:spPr>
        <p:txBody>
          <a:bodyPr wrap="square">
            <a:spAutoFit/>
          </a:bodyPr>
          <a:lstStyle/>
          <a:p>
            <a:pPr>
              <a:lnSpc>
                <a:spcPct val="150000"/>
              </a:lnSpc>
            </a:pPr>
            <a:r>
              <a:rPr lang="en-US" sz="1200">
                <a:ea typeface="Verdana" panose="020B0604030504040204" pitchFamily="34" charset="0"/>
                <a:cs typeface="Verdana" panose="020B0604030504040204" pitchFamily="34" charset="0"/>
              </a:rPr>
              <a:t>Integration strategy and approach document provides a </a:t>
            </a:r>
            <a:r>
              <a:rPr lang="en-US" sz="1200" dirty="0">
                <a:ea typeface="Verdana" panose="020B0604030504040204" pitchFamily="34" charset="0"/>
                <a:cs typeface="Verdana" panose="020B0604030504040204" pitchFamily="34" charset="0"/>
              </a:rPr>
              <a:t>high-level </a:t>
            </a:r>
            <a:r>
              <a:rPr lang="en-US" sz="1200">
                <a:ea typeface="Verdana" panose="020B0604030504040204" pitchFamily="34" charset="0"/>
                <a:cs typeface="Verdana" panose="020B0604030504040204" pitchFamily="34" charset="0"/>
              </a:rPr>
              <a:t>blueprint and our approach towards the data integration solution. The Integration Strategy proposes different integrations types/patterns to be used and recommends that all the integrations to Cloud ERP use a</a:t>
            </a:r>
            <a:endParaRPr lang="en-US" sz="1200" dirty="0">
              <a:ea typeface="Verdana" panose="020B0604030504040204" pitchFamily="34" charset="0"/>
              <a:cs typeface="Verdana" panose="020B0604030504040204" pitchFamily="34" charset="0"/>
            </a:endParaRPr>
          </a:p>
          <a:p>
            <a:pPr>
              <a:lnSpc>
                <a:spcPct val="150000"/>
              </a:lnSpc>
            </a:pPr>
            <a:r>
              <a:rPr lang="en-US" sz="1200">
                <a:ea typeface="Verdana" panose="020B0604030504040204" pitchFamily="34" charset="0"/>
                <a:cs typeface="Verdana" panose="020B0604030504040204" pitchFamily="34" charset="0"/>
              </a:rPr>
              <a:t>standard approach.</a:t>
            </a:r>
            <a:r>
              <a:rPr lang="en-US" sz="1200" dirty="0">
                <a:ea typeface="Verdana" panose="020B0604030504040204" pitchFamily="34" charset="0"/>
                <a:cs typeface="Verdana" panose="020B0604030504040204" pitchFamily="34" charset="0"/>
              </a:rPr>
              <a:t> </a:t>
            </a:r>
          </a:p>
        </p:txBody>
      </p:sp>
      <p:sp>
        <p:nvSpPr>
          <p:cNvPr id="38" name="Oval 37">
            <a:extLst>
              <a:ext uri="{FF2B5EF4-FFF2-40B4-BE49-F238E27FC236}">
                <a16:creationId xmlns:a16="http://schemas.microsoft.com/office/drawing/2014/main" id="{36E94B75-DC11-4878-9ED7-01B9F2E88145}"/>
              </a:ext>
            </a:extLst>
          </p:cNvPr>
          <p:cNvSpPr/>
          <p:nvPr/>
        </p:nvSpPr>
        <p:spPr>
          <a:xfrm>
            <a:off x="5411693" y="2030821"/>
            <a:ext cx="1262916" cy="1145829"/>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39" name="Donut 30">
            <a:extLst>
              <a:ext uri="{FF2B5EF4-FFF2-40B4-BE49-F238E27FC236}">
                <a16:creationId xmlns:a16="http://schemas.microsoft.com/office/drawing/2014/main" id="{468592AA-D091-40C7-A454-B0C878E5D3B6}"/>
              </a:ext>
            </a:extLst>
          </p:cNvPr>
          <p:cNvSpPr/>
          <p:nvPr/>
        </p:nvSpPr>
        <p:spPr>
          <a:xfrm>
            <a:off x="5179987" y="1818024"/>
            <a:ext cx="1732000" cy="1571422"/>
          </a:xfrm>
          <a:prstGeom prst="donut">
            <a:avLst>
              <a:gd name="adj" fmla="val 10860"/>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0" name="Rectangle 39">
            <a:extLst>
              <a:ext uri="{FF2B5EF4-FFF2-40B4-BE49-F238E27FC236}">
                <a16:creationId xmlns:a16="http://schemas.microsoft.com/office/drawing/2014/main" id="{B418559F-A1B7-4784-9ABD-E4F076487BC2}"/>
              </a:ext>
            </a:extLst>
          </p:cNvPr>
          <p:cNvSpPr/>
          <p:nvPr/>
        </p:nvSpPr>
        <p:spPr>
          <a:xfrm>
            <a:off x="5541910" y="2434658"/>
            <a:ext cx="1060427" cy="307777"/>
          </a:xfrm>
          <a:prstGeom prst="rect">
            <a:avLst/>
          </a:prstGeom>
        </p:spPr>
        <p:txBody>
          <a:bodyPr wrap="square" lIns="0" tIns="0" rIns="0" bIns="0">
            <a:spAutoFit/>
          </a:bodyPr>
          <a:lstStyle/>
          <a:p>
            <a:pPr algn="ctr"/>
            <a:r>
              <a:rPr lang="en-US" sz="1000" b="1"/>
              <a:t>Integration Architecture</a:t>
            </a:r>
            <a:r>
              <a:rPr lang="en-US" sz="1000"/>
              <a:t> </a:t>
            </a:r>
          </a:p>
        </p:txBody>
      </p:sp>
      <p:sp>
        <p:nvSpPr>
          <p:cNvPr id="41" name="Flowchart: Process 40">
            <a:extLst>
              <a:ext uri="{FF2B5EF4-FFF2-40B4-BE49-F238E27FC236}">
                <a16:creationId xmlns:a16="http://schemas.microsoft.com/office/drawing/2014/main" id="{F44A92FE-C8F0-4552-AB3F-6A1141C4E90F}"/>
              </a:ext>
            </a:extLst>
          </p:cNvPr>
          <p:cNvSpPr/>
          <p:nvPr/>
        </p:nvSpPr>
        <p:spPr>
          <a:xfrm>
            <a:off x="5967213" y="3311174"/>
            <a:ext cx="174119" cy="3218543"/>
          </a:xfrm>
          <a:prstGeom prst="flowChartProcess">
            <a:avLst/>
          </a:prstGeom>
          <a:solidFill>
            <a:srgbClr val="0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2" name="Oval 41">
            <a:extLst>
              <a:ext uri="{FF2B5EF4-FFF2-40B4-BE49-F238E27FC236}">
                <a16:creationId xmlns:a16="http://schemas.microsoft.com/office/drawing/2014/main" id="{48C12942-FB9F-4BE4-B26F-811E001787BE}"/>
              </a:ext>
            </a:extLst>
          </p:cNvPr>
          <p:cNvSpPr/>
          <p:nvPr/>
        </p:nvSpPr>
        <p:spPr>
          <a:xfrm>
            <a:off x="6692549" y="3465662"/>
            <a:ext cx="1262916" cy="1145829"/>
          </a:xfrm>
          <a:prstGeom prst="ellipse">
            <a:avLst/>
          </a:prstGeom>
          <a:noFill/>
          <a:ln w="9525">
            <a:solidFill>
              <a:srgbClr val="6A6A65"/>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3" name="Donut 34">
            <a:extLst>
              <a:ext uri="{FF2B5EF4-FFF2-40B4-BE49-F238E27FC236}">
                <a16:creationId xmlns:a16="http://schemas.microsoft.com/office/drawing/2014/main" id="{1D15C5DD-10AA-444B-BA18-95FFB3568FD9}"/>
              </a:ext>
            </a:extLst>
          </p:cNvPr>
          <p:cNvSpPr/>
          <p:nvPr/>
        </p:nvSpPr>
        <p:spPr>
          <a:xfrm>
            <a:off x="6460843" y="3252866"/>
            <a:ext cx="1732000" cy="1571422"/>
          </a:xfrm>
          <a:prstGeom prst="donut">
            <a:avLst>
              <a:gd name="adj" fmla="val 10860"/>
            </a:avLst>
          </a:prstGeom>
          <a:solidFill>
            <a:srgbClr val="6A6A6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4" name="Rectangle 43">
            <a:extLst>
              <a:ext uri="{FF2B5EF4-FFF2-40B4-BE49-F238E27FC236}">
                <a16:creationId xmlns:a16="http://schemas.microsoft.com/office/drawing/2014/main" id="{D54F01CE-F608-4E32-8E61-C147E9FF508C}"/>
              </a:ext>
            </a:extLst>
          </p:cNvPr>
          <p:cNvSpPr/>
          <p:nvPr/>
        </p:nvSpPr>
        <p:spPr>
          <a:xfrm>
            <a:off x="6855546" y="3884686"/>
            <a:ext cx="1060427" cy="307777"/>
          </a:xfrm>
          <a:prstGeom prst="rect">
            <a:avLst/>
          </a:prstGeom>
        </p:spPr>
        <p:txBody>
          <a:bodyPr wrap="square" lIns="0" tIns="0" rIns="0" bIns="0">
            <a:spAutoFit/>
          </a:bodyPr>
          <a:lstStyle/>
          <a:p>
            <a:pPr algn="ctr"/>
            <a:r>
              <a:rPr lang="en-US" sz="1000" b="1"/>
              <a:t>Integration Patterns</a:t>
            </a:r>
            <a:endParaRPr lang="en-US" sz="1000"/>
          </a:p>
        </p:txBody>
      </p:sp>
      <p:sp>
        <p:nvSpPr>
          <p:cNvPr id="45" name="Flowchart: Process 44">
            <a:extLst>
              <a:ext uri="{FF2B5EF4-FFF2-40B4-BE49-F238E27FC236}">
                <a16:creationId xmlns:a16="http://schemas.microsoft.com/office/drawing/2014/main" id="{260D93E3-3483-4C16-AA9B-931061EA9F0A}"/>
              </a:ext>
            </a:extLst>
          </p:cNvPr>
          <p:cNvSpPr/>
          <p:nvPr/>
        </p:nvSpPr>
        <p:spPr>
          <a:xfrm>
            <a:off x="6462116" y="4066540"/>
            <a:ext cx="177110" cy="2463176"/>
          </a:xfrm>
          <a:prstGeom prst="flowChartProcess">
            <a:avLst/>
          </a:prstGeom>
          <a:solidFill>
            <a:srgbClr val="6A6A65"/>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6" name="Oval 45">
            <a:extLst>
              <a:ext uri="{FF2B5EF4-FFF2-40B4-BE49-F238E27FC236}">
                <a16:creationId xmlns:a16="http://schemas.microsoft.com/office/drawing/2014/main" id="{9612E0FB-1B15-4A28-B2EC-C6ED92C7707E}"/>
              </a:ext>
            </a:extLst>
          </p:cNvPr>
          <p:cNvSpPr/>
          <p:nvPr/>
        </p:nvSpPr>
        <p:spPr>
          <a:xfrm>
            <a:off x="4130836" y="3465662"/>
            <a:ext cx="1262916" cy="1145829"/>
          </a:xfrm>
          <a:prstGeom prst="ellipse">
            <a:avLst/>
          </a:prstGeom>
          <a:noFill/>
          <a:ln w="952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7" name="Donut 38">
            <a:extLst>
              <a:ext uri="{FF2B5EF4-FFF2-40B4-BE49-F238E27FC236}">
                <a16:creationId xmlns:a16="http://schemas.microsoft.com/office/drawing/2014/main" id="{D5FD8FF1-1056-466B-8612-9E481EE2BD4A}"/>
              </a:ext>
            </a:extLst>
          </p:cNvPr>
          <p:cNvSpPr/>
          <p:nvPr/>
        </p:nvSpPr>
        <p:spPr>
          <a:xfrm>
            <a:off x="3899130" y="3252866"/>
            <a:ext cx="1732000" cy="1571422"/>
          </a:xfrm>
          <a:prstGeom prst="donut">
            <a:avLst>
              <a:gd name="adj" fmla="val 10860"/>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48" name="Rectangle 47">
            <a:extLst>
              <a:ext uri="{FF2B5EF4-FFF2-40B4-BE49-F238E27FC236}">
                <a16:creationId xmlns:a16="http://schemas.microsoft.com/office/drawing/2014/main" id="{1F3E509F-B026-4E8D-8DEF-6383A9663317}"/>
              </a:ext>
            </a:extLst>
          </p:cNvPr>
          <p:cNvSpPr/>
          <p:nvPr/>
        </p:nvSpPr>
        <p:spPr>
          <a:xfrm>
            <a:off x="4208531" y="3884687"/>
            <a:ext cx="1060427" cy="461665"/>
          </a:xfrm>
          <a:prstGeom prst="rect">
            <a:avLst/>
          </a:prstGeom>
        </p:spPr>
        <p:txBody>
          <a:bodyPr wrap="square" lIns="0" tIns="0" rIns="0" bIns="0">
            <a:spAutoFit/>
          </a:bodyPr>
          <a:lstStyle/>
          <a:p>
            <a:pPr algn="ctr"/>
            <a:r>
              <a:rPr lang="en-US" sz="1000" b="1">
                <a:solidFill>
                  <a:schemeClr val="accent6"/>
                </a:solidFill>
              </a:rPr>
              <a:t>Integration Mechanism Selection</a:t>
            </a:r>
          </a:p>
        </p:txBody>
      </p:sp>
      <p:sp>
        <p:nvSpPr>
          <p:cNvPr id="49" name="Flowchart: Process 48">
            <a:extLst>
              <a:ext uri="{FF2B5EF4-FFF2-40B4-BE49-F238E27FC236}">
                <a16:creationId xmlns:a16="http://schemas.microsoft.com/office/drawing/2014/main" id="{0812F494-4C84-4A8E-B972-E0233CFCE169}"/>
              </a:ext>
            </a:extLst>
          </p:cNvPr>
          <p:cNvSpPr/>
          <p:nvPr/>
        </p:nvSpPr>
        <p:spPr>
          <a:xfrm>
            <a:off x="5454020" y="4066540"/>
            <a:ext cx="177110" cy="2463176"/>
          </a:xfrm>
          <a:prstGeom prst="flowChartProcess">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0" name="Oval 49">
            <a:extLst>
              <a:ext uri="{FF2B5EF4-FFF2-40B4-BE49-F238E27FC236}">
                <a16:creationId xmlns:a16="http://schemas.microsoft.com/office/drawing/2014/main" id="{3C20E9AA-A2F4-49F9-8AB6-C98FCE3B1E69}"/>
              </a:ext>
            </a:extLst>
          </p:cNvPr>
          <p:cNvSpPr/>
          <p:nvPr/>
        </p:nvSpPr>
        <p:spPr>
          <a:xfrm>
            <a:off x="3539507" y="5173846"/>
            <a:ext cx="1262916" cy="1145829"/>
          </a:xfrm>
          <a:prstGeom prst="ellipse">
            <a:avLst/>
          </a:prstGeom>
          <a:noFill/>
          <a:ln w="9525">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1" name="Donut 42">
            <a:extLst>
              <a:ext uri="{FF2B5EF4-FFF2-40B4-BE49-F238E27FC236}">
                <a16:creationId xmlns:a16="http://schemas.microsoft.com/office/drawing/2014/main" id="{87F8E191-9498-4D72-B0DE-50254DD3985E}"/>
              </a:ext>
            </a:extLst>
          </p:cNvPr>
          <p:cNvSpPr/>
          <p:nvPr/>
        </p:nvSpPr>
        <p:spPr>
          <a:xfrm>
            <a:off x="3307801" y="4961049"/>
            <a:ext cx="1732000" cy="1571422"/>
          </a:xfrm>
          <a:prstGeom prst="donut">
            <a:avLst>
              <a:gd name="adj" fmla="val 10860"/>
            </a:avLst>
          </a:prstGeom>
          <a:solidFill>
            <a:srgbClr val="FFCD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2" name="Rectangle 51">
            <a:extLst>
              <a:ext uri="{FF2B5EF4-FFF2-40B4-BE49-F238E27FC236}">
                <a16:creationId xmlns:a16="http://schemas.microsoft.com/office/drawing/2014/main" id="{C55A5781-0236-4CC8-A9D7-31C7AEE82400}"/>
              </a:ext>
            </a:extLst>
          </p:cNvPr>
          <p:cNvSpPr/>
          <p:nvPr/>
        </p:nvSpPr>
        <p:spPr>
          <a:xfrm>
            <a:off x="3640751" y="5667061"/>
            <a:ext cx="1060427" cy="153888"/>
          </a:xfrm>
          <a:prstGeom prst="rect">
            <a:avLst/>
          </a:prstGeom>
        </p:spPr>
        <p:txBody>
          <a:bodyPr wrap="square" lIns="0" tIns="0" rIns="0" bIns="0">
            <a:spAutoFit/>
          </a:bodyPr>
          <a:lstStyle/>
          <a:p>
            <a:pPr algn="ctr"/>
            <a:r>
              <a:rPr lang="en-US" sz="1000" b="1"/>
              <a:t>Error Handling</a:t>
            </a:r>
            <a:endParaRPr lang="en-US" sz="1000"/>
          </a:p>
        </p:txBody>
      </p:sp>
      <p:sp>
        <p:nvSpPr>
          <p:cNvPr id="53" name="Flowchart: Process 52">
            <a:extLst>
              <a:ext uri="{FF2B5EF4-FFF2-40B4-BE49-F238E27FC236}">
                <a16:creationId xmlns:a16="http://schemas.microsoft.com/office/drawing/2014/main" id="{E85D7D7E-781A-4455-AC2C-694958ECEC61}"/>
              </a:ext>
            </a:extLst>
          </p:cNvPr>
          <p:cNvSpPr/>
          <p:nvPr/>
        </p:nvSpPr>
        <p:spPr>
          <a:xfrm>
            <a:off x="4862691" y="5725355"/>
            <a:ext cx="177110" cy="804360"/>
          </a:xfrm>
          <a:prstGeom prst="flowChartProcess">
            <a:avLst/>
          </a:prstGeom>
          <a:solidFill>
            <a:srgbClr val="FFCD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4" name="Oval 53">
            <a:extLst>
              <a:ext uri="{FF2B5EF4-FFF2-40B4-BE49-F238E27FC236}">
                <a16:creationId xmlns:a16="http://schemas.microsoft.com/office/drawing/2014/main" id="{2E6FED83-FCE7-4480-9C6A-07419F054DF3}"/>
              </a:ext>
            </a:extLst>
          </p:cNvPr>
          <p:cNvSpPr/>
          <p:nvPr/>
        </p:nvSpPr>
        <p:spPr>
          <a:xfrm>
            <a:off x="7284516" y="5171091"/>
            <a:ext cx="1262916" cy="1145829"/>
          </a:xfrm>
          <a:prstGeom prst="ellipse">
            <a:avLst/>
          </a:prstGeom>
          <a:noFill/>
          <a:ln w="9525">
            <a:solidFill>
              <a:srgbClr val="FFCD00"/>
            </a:solid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5" name="Donut 46">
            <a:extLst>
              <a:ext uri="{FF2B5EF4-FFF2-40B4-BE49-F238E27FC236}">
                <a16:creationId xmlns:a16="http://schemas.microsoft.com/office/drawing/2014/main" id="{6C897E4B-1738-4B6A-B641-270923D3E6BA}"/>
              </a:ext>
            </a:extLst>
          </p:cNvPr>
          <p:cNvSpPr/>
          <p:nvPr/>
        </p:nvSpPr>
        <p:spPr>
          <a:xfrm>
            <a:off x="7052809" y="4958294"/>
            <a:ext cx="1732000" cy="1571422"/>
          </a:xfrm>
          <a:prstGeom prst="donut">
            <a:avLst>
              <a:gd name="adj" fmla="val 10860"/>
            </a:avLst>
          </a:prstGeom>
          <a:solidFill>
            <a:srgbClr val="FFCD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sp>
        <p:nvSpPr>
          <p:cNvPr id="56" name="Rectangle 55">
            <a:extLst>
              <a:ext uri="{FF2B5EF4-FFF2-40B4-BE49-F238E27FC236}">
                <a16:creationId xmlns:a16="http://schemas.microsoft.com/office/drawing/2014/main" id="{F1E88681-6CB4-4557-9711-4D0F6617CA78}"/>
              </a:ext>
            </a:extLst>
          </p:cNvPr>
          <p:cNvSpPr/>
          <p:nvPr/>
        </p:nvSpPr>
        <p:spPr>
          <a:xfrm>
            <a:off x="7425251" y="5568612"/>
            <a:ext cx="1060427" cy="153888"/>
          </a:xfrm>
          <a:prstGeom prst="rect">
            <a:avLst/>
          </a:prstGeom>
        </p:spPr>
        <p:txBody>
          <a:bodyPr wrap="square" lIns="0" tIns="0" rIns="0" bIns="0">
            <a:spAutoFit/>
          </a:bodyPr>
          <a:lstStyle/>
          <a:p>
            <a:pPr algn="ctr"/>
            <a:r>
              <a:rPr lang="en-US" sz="1000" b="1"/>
              <a:t>Security</a:t>
            </a:r>
            <a:endParaRPr lang="en-US" sz="1000"/>
          </a:p>
        </p:txBody>
      </p:sp>
      <p:sp>
        <p:nvSpPr>
          <p:cNvPr id="57" name="Flowchart: Process 56">
            <a:extLst>
              <a:ext uri="{FF2B5EF4-FFF2-40B4-BE49-F238E27FC236}">
                <a16:creationId xmlns:a16="http://schemas.microsoft.com/office/drawing/2014/main" id="{FFBE7EEB-77F3-4158-83A9-B835F7E46267}"/>
              </a:ext>
            </a:extLst>
          </p:cNvPr>
          <p:cNvSpPr/>
          <p:nvPr/>
        </p:nvSpPr>
        <p:spPr>
          <a:xfrm>
            <a:off x="7052810" y="5725355"/>
            <a:ext cx="177110" cy="804360"/>
          </a:xfrm>
          <a:prstGeom prst="flowChartProcess">
            <a:avLst/>
          </a:prstGeom>
          <a:solidFill>
            <a:srgbClr val="FFCD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noAutofit/>
          </a:bodyPr>
          <a:lstStyle/>
          <a:p>
            <a:pPr algn="ctr"/>
            <a:endParaRPr lang="en-US" sz="1400">
              <a:solidFill>
                <a:schemeClr val="tx2"/>
              </a:solidFill>
            </a:endParaRPr>
          </a:p>
        </p:txBody>
      </p:sp>
      <p:cxnSp>
        <p:nvCxnSpPr>
          <p:cNvPr id="58" name="Straight Connector 57">
            <a:extLst>
              <a:ext uri="{FF2B5EF4-FFF2-40B4-BE49-F238E27FC236}">
                <a16:creationId xmlns:a16="http://schemas.microsoft.com/office/drawing/2014/main" id="{AF26DCEF-7F79-4C6A-8C7A-54E7E010D7E6}"/>
              </a:ext>
            </a:extLst>
          </p:cNvPr>
          <p:cNvCxnSpPr>
            <a:cxnSpLocks/>
          </p:cNvCxnSpPr>
          <p:nvPr/>
        </p:nvCxnSpPr>
        <p:spPr>
          <a:xfrm>
            <a:off x="431879"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38560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5 – Near Real Time Boundary System Web Service Based</a:t>
            </a:r>
          </a:p>
        </p:txBody>
      </p:sp>
      <p:sp>
        <p:nvSpPr>
          <p:cNvPr id="54" name="Rectangle 53">
            <a:extLst>
              <a:ext uri="{FF2B5EF4-FFF2-40B4-BE49-F238E27FC236}">
                <a16:creationId xmlns:a16="http://schemas.microsoft.com/office/drawing/2014/main" id="{B8B26C8A-1E74-4D85-90F1-A429E1EF8E30}"/>
              </a:ext>
            </a:extLst>
          </p:cNvPr>
          <p:cNvSpPr/>
          <p:nvPr/>
        </p:nvSpPr>
        <p:spPr bwMode="gray">
          <a:xfrm>
            <a:off x="469900" y="2178208"/>
            <a:ext cx="1416838" cy="257266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55" name="Straight Arrow Connector 54">
            <a:extLst>
              <a:ext uri="{FF2B5EF4-FFF2-40B4-BE49-F238E27FC236}">
                <a16:creationId xmlns:a16="http://schemas.microsoft.com/office/drawing/2014/main" id="{3D849478-C68E-4FEA-8B55-16AC9B3D4F1B}"/>
              </a:ext>
            </a:extLst>
          </p:cNvPr>
          <p:cNvCxnSpPr>
            <a:cxnSpLocks/>
          </p:cNvCxnSpPr>
          <p:nvPr/>
        </p:nvCxnSpPr>
        <p:spPr>
          <a:xfrm flipH="1">
            <a:off x="6514885" y="3656152"/>
            <a:ext cx="779631" cy="0"/>
          </a:xfrm>
          <a:prstGeom prst="straightConnector1">
            <a:avLst/>
          </a:prstGeom>
          <a:noFill/>
          <a:ln w="38100" cap="flat" cmpd="sng" algn="ctr">
            <a:solidFill>
              <a:srgbClr val="313131"/>
            </a:solidFill>
            <a:prstDash val="solid"/>
            <a:headEnd type="triangle"/>
            <a:tailEnd type="none"/>
          </a:ln>
          <a:effectLst/>
        </p:spPr>
      </p:cxnSp>
      <p:sp>
        <p:nvSpPr>
          <p:cNvPr id="56" name="TextBox 55">
            <a:extLst>
              <a:ext uri="{FF2B5EF4-FFF2-40B4-BE49-F238E27FC236}">
                <a16:creationId xmlns:a16="http://schemas.microsoft.com/office/drawing/2014/main" id="{0618A10B-41FF-4FB0-9827-BDD8A1BF94A6}"/>
              </a:ext>
            </a:extLst>
          </p:cNvPr>
          <p:cNvSpPr txBox="1"/>
          <p:nvPr/>
        </p:nvSpPr>
        <p:spPr>
          <a:xfrm>
            <a:off x="699579" y="1995625"/>
            <a:ext cx="1394278" cy="116423"/>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57" name="TextBox 56">
            <a:extLst>
              <a:ext uri="{FF2B5EF4-FFF2-40B4-BE49-F238E27FC236}">
                <a16:creationId xmlns:a16="http://schemas.microsoft.com/office/drawing/2014/main" id="{F59CEC26-28BC-4518-91AC-3448FFB92CA7}"/>
              </a:ext>
            </a:extLst>
          </p:cNvPr>
          <p:cNvSpPr txBox="1"/>
          <p:nvPr/>
        </p:nvSpPr>
        <p:spPr>
          <a:xfrm>
            <a:off x="3686109" y="3969227"/>
            <a:ext cx="513183" cy="230832"/>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Fetch Data</a:t>
            </a:r>
          </a:p>
        </p:txBody>
      </p:sp>
      <p:sp>
        <p:nvSpPr>
          <p:cNvPr id="59" name="Rectangle 58">
            <a:extLst>
              <a:ext uri="{FF2B5EF4-FFF2-40B4-BE49-F238E27FC236}">
                <a16:creationId xmlns:a16="http://schemas.microsoft.com/office/drawing/2014/main" id="{25AD3C5D-C29C-4EA7-80A9-94350486B4E4}"/>
              </a:ext>
            </a:extLst>
          </p:cNvPr>
          <p:cNvSpPr/>
          <p:nvPr/>
        </p:nvSpPr>
        <p:spPr bwMode="gray">
          <a:xfrm>
            <a:off x="3038972" y="2015227"/>
            <a:ext cx="3455420"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0" name="Rectangle 59">
            <a:extLst>
              <a:ext uri="{FF2B5EF4-FFF2-40B4-BE49-F238E27FC236}">
                <a16:creationId xmlns:a16="http://schemas.microsoft.com/office/drawing/2014/main" id="{6474A674-F2A4-416A-B601-F10F626638A6}"/>
              </a:ext>
            </a:extLst>
          </p:cNvPr>
          <p:cNvSpPr/>
          <p:nvPr/>
        </p:nvSpPr>
        <p:spPr>
          <a:xfrm>
            <a:off x="3561110" y="2052234"/>
            <a:ext cx="2581935" cy="207749"/>
          </a:xfrm>
          <a:prstGeom prst="rect">
            <a:avLst/>
          </a:prstGeom>
        </p:spPr>
        <p:txBody>
          <a:bodyPr wrap="square">
            <a:spAutoFit/>
          </a:bodyPr>
          <a:lstStyle/>
          <a:p>
            <a:pPr algn="ctr" defTabSz="685800">
              <a:buSzPct val="100000"/>
              <a:defRPr/>
            </a:pPr>
            <a:r>
              <a:rPr lang="en-US" sz="750" b="1" kern="0" dirty="0">
                <a:solidFill>
                  <a:srgbClr val="002776"/>
                </a:solidFill>
              </a:rPr>
              <a:t>OIC</a:t>
            </a:r>
          </a:p>
        </p:txBody>
      </p:sp>
      <p:sp>
        <p:nvSpPr>
          <p:cNvPr id="61" name="Rectangle 60">
            <a:extLst>
              <a:ext uri="{FF2B5EF4-FFF2-40B4-BE49-F238E27FC236}">
                <a16:creationId xmlns:a16="http://schemas.microsoft.com/office/drawing/2014/main" id="{D1E7F88C-1FB8-4C05-95EA-62D2E58C1810}"/>
              </a:ext>
            </a:extLst>
          </p:cNvPr>
          <p:cNvSpPr/>
          <p:nvPr/>
        </p:nvSpPr>
        <p:spPr bwMode="gray">
          <a:xfrm>
            <a:off x="5323752" y="3406409"/>
            <a:ext cx="391870"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2" name="Rectangle 61">
            <a:extLst>
              <a:ext uri="{FF2B5EF4-FFF2-40B4-BE49-F238E27FC236}">
                <a16:creationId xmlns:a16="http://schemas.microsoft.com/office/drawing/2014/main" id="{6E564972-0E32-44CA-8C4F-B051B491DC04}"/>
              </a:ext>
            </a:extLst>
          </p:cNvPr>
          <p:cNvSpPr/>
          <p:nvPr/>
        </p:nvSpPr>
        <p:spPr bwMode="gray">
          <a:xfrm>
            <a:off x="3167927" y="2253535"/>
            <a:ext cx="3167289"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63" name="Group 62">
            <a:extLst>
              <a:ext uri="{FF2B5EF4-FFF2-40B4-BE49-F238E27FC236}">
                <a16:creationId xmlns:a16="http://schemas.microsoft.com/office/drawing/2014/main" id="{CD508838-E5CD-4818-8776-4FB0ADDEB5A6}"/>
              </a:ext>
            </a:extLst>
          </p:cNvPr>
          <p:cNvGrpSpPr/>
          <p:nvPr/>
        </p:nvGrpSpPr>
        <p:grpSpPr>
          <a:xfrm>
            <a:off x="3813765" y="3418851"/>
            <a:ext cx="380779" cy="491664"/>
            <a:chOff x="7404414" y="3257458"/>
            <a:chExt cx="648463" cy="798976"/>
          </a:xfrm>
        </p:grpSpPr>
        <p:sp>
          <p:nvSpPr>
            <p:cNvPr id="64" name="Rectangle 63">
              <a:extLst>
                <a:ext uri="{FF2B5EF4-FFF2-40B4-BE49-F238E27FC236}">
                  <a16:creationId xmlns:a16="http://schemas.microsoft.com/office/drawing/2014/main" id="{23916B81-0C34-4663-B0CD-2F2F8C6F68A5}"/>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grpSp>
          <p:nvGrpSpPr>
            <p:cNvPr id="65" name="Group 64">
              <a:extLst>
                <a:ext uri="{FF2B5EF4-FFF2-40B4-BE49-F238E27FC236}">
                  <a16:creationId xmlns:a16="http://schemas.microsoft.com/office/drawing/2014/main" id="{BC54640B-5ADD-4CD7-8324-F8206ED7E353}"/>
                </a:ext>
              </a:extLst>
            </p:cNvPr>
            <p:cNvGrpSpPr/>
            <p:nvPr/>
          </p:nvGrpSpPr>
          <p:grpSpPr>
            <a:xfrm>
              <a:off x="7480852" y="3318613"/>
              <a:ext cx="460925" cy="625232"/>
              <a:chOff x="7707275" y="3538174"/>
              <a:chExt cx="588928" cy="850675"/>
            </a:xfrm>
            <a:solidFill>
              <a:sysClr val="window" lastClr="FFFFFF"/>
            </a:solidFill>
          </p:grpSpPr>
          <p:sp>
            <p:nvSpPr>
              <p:cNvPr id="66" name="Freeform 15">
                <a:extLst>
                  <a:ext uri="{FF2B5EF4-FFF2-40B4-BE49-F238E27FC236}">
                    <a16:creationId xmlns:a16="http://schemas.microsoft.com/office/drawing/2014/main" id="{EC838620-327E-433C-A142-69ADF5EEAFF5}"/>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67" name="Freeform 89">
                <a:extLst>
                  <a:ext uri="{FF2B5EF4-FFF2-40B4-BE49-F238E27FC236}">
                    <a16:creationId xmlns:a16="http://schemas.microsoft.com/office/drawing/2014/main" id="{BE932466-4D64-4E4D-B5A1-12DA10055B69}"/>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grpSp>
      <p:grpSp>
        <p:nvGrpSpPr>
          <p:cNvPr id="68" name="Group 67">
            <a:extLst>
              <a:ext uri="{FF2B5EF4-FFF2-40B4-BE49-F238E27FC236}">
                <a16:creationId xmlns:a16="http://schemas.microsoft.com/office/drawing/2014/main" id="{AF1DCD81-FDC2-4EFF-8F17-C9A1865230D3}"/>
              </a:ext>
            </a:extLst>
          </p:cNvPr>
          <p:cNvGrpSpPr/>
          <p:nvPr/>
        </p:nvGrpSpPr>
        <p:grpSpPr>
          <a:xfrm>
            <a:off x="4553560" y="3387406"/>
            <a:ext cx="381677" cy="493613"/>
            <a:chOff x="5579585" y="1691091"/>
            <a:chExt cx="648463" cy="798976"/>
          </a:xfrm>
        </p:grpSpPr>
        <p:sp>
          <p:nvSpPr>
            <p:cNvPr id="69" name="Rectangle 68">
              <a:extLst>
                <a:ext uri="{FF2B5EF4-FFF2-40B4-BE49-F238E27FC236}">
                  <a16:creationId xmlns:a16="http://schemas.microsoft.com/office/drawing/2014/main" id="{124FE4D8-358C-4778-8F74-1C4106783F1B}"/>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0" name="Freeform 145">
              <a:extLst>
                <a:ext uri="{FF2B5EF4-FFF2-40B4-BE49-F238E27FC236}">
                  <a16:creationId xmlns:a16="http://schemas.microsoft.com/office/drawing/2014/main" id="{C10F9F93-FFFB-4E1A-B6FB-03C06B9E6DD5}"/>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71" name="Rectangle 70">
            <a:extLst>
              <a:ext uri="{FF2B5EF4-FFF2-40B4-BE49-F238E27FC236}">
                <a16:creationId xmlns:a16="http://schemas.microsoft.com/office/drawing/2014/main" id="{2D481E18-7BB1-4376-A683-8A912E2AE1F9}"/>
              </a:ext>
            </a:extLst>
          </p:cNvPr>
          <p:cNvSpPr/>
          <p:nvPr/>
        </p:nvSpPr>
        <p:spPr bwMode="gray">
          <a:xfrm>
            <a:off x="3407913" y="2381399"/>
            <a:ext cx="273513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a:t>
            </a:r>
          </a:p>
        </p:txBody>
      </p:sp>
      <p:sp>
        <p:nvSpPr>
          <p:cNvPr id="72" name="TextBox 71">
            <a:extLst>
              <a:ext uri="{FF2B5EF4-FFF2-40B4-BE49-F238E27FC236}">
                <a16:creationId xmlns:a16="http://schemas.microsoft.com/office/drawing/2014/main" id="{B5FD5E63-1321-4149-9389-4CB1A197C475}"/>
              </a:ext>
            </a:extLst>
          </p:cNvPr>
          <p:cNvSpPr txBox="1"/>
          <p:nvPr/>
        </p:nvSpPr>
        <p:spPr>
          <a:xfrm>
            <a:off x="4454249" y="3936828"/>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cxnSp>
        <p:nvCxnSpPr>
          <p:cNvPr id="73" name="Straight Arrow Connector 72">
            <a:extLst>
              <a:ext uri="{FF2B5EF4-FFF2-40B4-BE49-F238E27FC236}">
                <a16:creationId xmlns:a16="http://schemas.microsoft.com/office/drawing/2014/main" id="{B975BB00-9F4B-4697-B5E2-EA6275A8A657}"/>
              </a:ext>
            </a:extLst>
          </p:cNvPr>
          <p:cNvCxnSpPr/>
          <p:nvPr/>
        </p:nvCxnSpPr>
        <p:spPr>
          <a:xfrm flipH="1">
            <a:off x="4263208" y="3663709"/>
            <a:ext cx="187912" cy="974"/>
          </a:xfrm>
          <a:prstGeom prst="straightConnector1">
            <a:avLst/>
          </a:prstGeom>
          <a:noFill/>
          <a:ln w="19050" cap="flat" cmpd="sng" algn="ctr">
            <a:solidFill>
              <a:srgbClr val="00A1DE"/>
            </a:solidFill>
            <a:prstDash val="solid"/>
            <a:headEnd type="triangle"/>
            <a:tailEnd type="none"/>
          </a:ln>
          <a:effectLst/>
        </p:spPr>
      </p:cxnSp>
      <p:cxnSp>
        <p:nvCxnSpPr>
          <p:cNvPr id="74" name="Straight Arrow Connector 73">
            <a:extLst>
              <a:ext uri="{FF2B5EF4-FFF2-40B4-BE49-F238E27FC236}">
                <a16:creationId xmlns:a16="http://schemas.microsoft.com/office/drawing/2014/main" id="{90C74A98-D913-4875-A2D0-6D6E1843C0ED}"/>
              </a:ext>
            </a:extLst>
          </p:cNvPr>
          <p:cNvCxnSpPr/>
          <p:nvPr/>
        </p:nvCxnSpPr>
        <p:spPr>
          <a:xfrm flipH="1">
            <a:off x="5015491" y="3633882"/>
            <a:ext cx="187912" cy="331"/>
          </a:xfrm>
          <a:prstGeom prst="straightConnector1">
            <a:avLst/>
          </a:prstGeom>
          <a:noFill/>
          <a:ln w="19050" cap="flat" cmpd="sng" algn="ctr">
            <a:solidFill>
              <a:srgbClr val="00A1DE"/>
            </a:solidFill>
            <a:prstDash val="solid"/>
            <a:headEnd type="triangle"/>
            <a:tailEnd type="none"/>
          </a:ln>
          <a:effectLst/>
        </p:spPr>
      </p:cxnSp>
      <p:grpSp>
        <p:nvGrpSpPr>
          <p:cNvPr id="75" name="Group 74">
            <a:extLst>
              <a:ext uri="{FF2B5EF4-FFF2-40B4-BE49-F238E27FC236}">
                <a16:creationId xmlns:a16="http://schemas.microsoft.com/office/drawing/2014/main" id="{719641C1-7352-47E2-9301-58554C5977BE}"/>
              </a:ext>
            </a:extLst>
          </p:cNvPr>
          <p:cNvGrpSpPr/>
          <p:nvPr/>
        </p:nvGrpSpPr>
        <p:grpSpPr>
          <a:xfrm>
            <a:off x="5379055" y="3494497"/>
            <a:ext cx="275855" cy="270534"/>
            <a:chOff x="9520341" y="3925879"/>
            <a:chExt cx="1173867" cy="1181122"/>
          </a:xfrm>
          <a:solidFill>
            <a:schemeClr val="bg1"/>
          </a:solidFill>
        </p:grpSpPr>
        <p:sp>
          <p:nvSpPr>
            <p:cNvPr id="76" name="Rectangle 5">
              <a:extLst>
                <a:ext uri="{FF2B5EF4-FFF2-40B4-BE49-F238E27FC236}">
                  <a16:creationId xmlns:a16="http://schemas.microsoft.com/office/drawing/2014/main" id="{EEDB37BD-9713-4176-B980-0F430012A0C3}"/>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77" name="Rectangle 6">
              <a:extLst>
                <a:ext uri="{FF2B5EF4-FFF2-40B4-BE49-F238E27FC236}">
                  <a16:creationId xmlns:a16="http://schemas.microsoft.com/office/drawing/2014/main" id="{C04F3816-08DD-42FA-90F2-E0A5A3D8BE1D}"/>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78" name="Rectangle 7">
              <a:extLst>
                <a:ext uri="{FF2B5EF4-FFF2-40B4-BE49-F238E27FC236}">
                  <a16:creationId xmlns:a16="http://schemas.microsoft.com/office/drawing/2014/main" id="{0920B767-A2BE-486D-9209-25EA232C7DE0}"/>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79" name="Rectangle 8">
              <a:extLst>
                <a:ext uri="{FF2B5EF4-FFF2-40B4-BE49-F238E27FC236}">
                  <a16:creationId xmlns:a16="http://schemas.microsoft.com/office/drawing/2014/main" id="{36E35588-BB0B-4BF5-BB64-84FE20F43ADC}"/>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80" name="Oval 9">
              <a:extLst>
                <a:ext uri="{FF2B5EF4-FFF2-40B4-BE49-F238E27FC236}">
                  <a16:creationId xmlns:a16="http://schemas.microsoft.com/office/drawing/2014/main" id="{841DCEFD-1DAE-45F0-9E0F-466A788722AA}"/>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81" name="Oval 10">
              <a:extLst>
                <a:ext uri="{FF2B5EF4-FFF2-40B4-BE49-F238E27FC236}">
                  <a16:creationId xmlns:a16="http://schemas.microsoft.com/office/drawing/2014/main" id="{05B16EE5-8C91-4544-9450-82D713780EAE}"/>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82" name="TextBox 81">
            <a:extLst>
              <a:ext uri="{FF2B5EF4-FFF2-40B4-BE49-F238E27FC236}">
                <a16:creationId xmlns:a16="http://schemas.microsoft.com/office/drawing/2014/main" id="{8A7342F3-6A6D-4C12-8135-8B97A8E9D2C8}"/>
              </a:ext>
            </a:extLst>
          </p:cNvPr>
          <p:cNvSpPr txBox="1"/>
          <p:nvPr/>
        </p:nvSpPr>
        <p:spPr>
          <a:xfrm>
            <a:off x="5167077" y="3933879"/>
            <a:ext cx="653847"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Call SOAP/REST</a:t>
            </a:r>
          </a:p>
        </p:txBody>
      </p:sp>
      <p:pic>
        <p:nvPicPr>
          <p:cNvPr id="83" name="Picture 82">
            <a:extLst>
              <a:ext uri="{FF2B5EF4-FFF2-40B4-BE49-F238E27FC236}">
                <a16:creationId xmlns:a16="http://schemas.microsoft.com/office/drawing/2014/main" id="{BE88ED55-2D7F-466C-8A4B-029CC3817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0771" y="3194187"/>
            <a:ext cx="1231906" cy="923930"/>
          </a:xfrm>
          <a:prstGeom prst="rect">
            <a:avLst/>
          </a:prstGeom>
        </p:spPr>
      </p:pic>
      <p:pic>
        <p:nvPicPr>
          <p:cNvPr id="84" name="Picture 10" descr="http://static1.squarespace.com/static/53e3c70ce4b00000fd13b376/t/540f5ce5e4b069785f25ec86/1410292965874/webcast_icon.png">
            <a:extLst>
              <a:ext uri="{FF2B5EF4-FFF2-40B4-BE49-F238E27FC236}">
                <a16:creationId xmlns:a16="http://schemas.microsoft.com/office/drawing/2014/main" id="{C59AE786-FDE3-46E3-85E3-0CF690ED07F2}"/>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718639" y="2709075"/>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88C5B1D7-2F34-45EA-A83B-B555172B28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935" y="2894050"/>
            <a:ext cx="283708" cy="200072"/>
          </a:xfrm>
          <a:prstGeom prst="rect">
            <a:avLst/>
          </a:prstGeom>
        </p:spPr>
      </p:pic>
      <p:sp>
        <p:nvSpPr>
          <p:cNvPr id="86" name="TextBox 85">
            <a:extLst>
              <a:ext uri="{FF2B5EF4-FFF2-40B4-BE49-F238E27FC236}">
                <a16:creationId xmlns:a16="http://schemas.microsoft.com/office/drawing/2014/main" id="{CE98190D-E85F-4CC8-8196-F0915847B3C8}"/>
              </a:ext>
            </a:extLst>
          </p:cNvPr>
          <p:cNvSpPr txBox="1"/>
          <p:nvPr/>
        </p:nvSpPr>
        <p:spPr>
          <a:xfrm>
            <a:off x="7485169" y="2513895"/>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Boundary Systems</a:t>
            </a:r>
          </a:p>
        </p:txBody>
      </p:sp>
      <p:sp>
        <p:nvSpPr>
          <p:cNvPr id="142" name="TextBox 141">
            <a:extLst>
              <a:ext uri="{FF2B5EF4-FFF2-40B4-BE49-F238E27FC236}">
                <a16:creationId xmlns:a16="http://schemas.microsoft.com/office/drawing/2014/main" id="{D9882C1E-7CA4-48FD-8FA3-5ADF96EB15EB}"/>
              </a:ext>
            </a:extLst>
          </p:cNvPr>
          <p:cNvSpPr txBox="1"/>
          <p:nvPr/>
        </p:nvSpPr>
        <p:spPr>
          <a:xfrm>
            <a:off x="9931400" y="2098400"/>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143" name="Cylinder 110">
            <a:extLst>
              <a:ext uri="{FF2B5EF4-FFF2-40B4-BE49-F238E27FC236}">
                <a16:creationId xmlns:a16="http://schemas.microsoft.com/office/drawing/2014/main" id="{35FB51B7-56CA-4390-A6F9-73F2D07C172E}"/>
              </a:ext>
            </a:extLst>
          </p:cNvPr>
          <p:cNvSpPr/>
          <p:nvPr/>
        </p:nvSpPr>
        <p:spPr>
          <a:xfrm>
            <a:off x="3872417" y="2659908"/>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144" name="Freeform 701">
            <a:extLst>
              <a:ext uri="{FF2B5EF4-FFF2-40B4-BE49-F238E27FC236}">
                <a16:creationId xmlns:a16="http://schemas.microsoft.com/office/drawing/2014/main" id="{C6F5A9F7-089D-4558-AA37-3376D4E39DD6}"/>
              </a:ext>
            </a:extLst>
          </p:cNvPr>
          <p:cNvSpPr>
            <a:spLocks noChangeAspect="1" noEditPoints="1"/>
          </p:cNvSpPr>
          <p:nvPr/>
        </p:nvSpPr>
        <p:spPr bwMode="auto">
          <a:xfrm>
            <a:off x="4671387" y="2651070"/>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145" name="TextBox 144">
            <a:extLst>
              <a:ext uri="{FF2B5EF4-FFF2-40B4-BE49-F238E27FC236}">
                <a16:creationId xmlns:a16="http://schemas.microsoft.com/office/drawing/2014/main" id="{64A2355D-AF9B-4DF8-9771-D5F2A0DA3C64}"/>
              </a:ext>
            </a:extLst>
          </p:cNvPr>
          <p:cNvSpPr txBox="1"/>
          <p:nvPr/>
        </p:nvSpPr>
        <p:spPr>
          <a:xfrm>
            <a:off x="5129355" y="2674621"/>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146" name="Straight Arrow Connector 145">
            <a:extLst>
              <a:ext uri="{FF2B5EF4-FFF2-40B4-BE49-F238E27FC236}">
                <a16:creationId xmlns:a16="http://schemas.microsoft.com/office/drawing/2014/main" id="{4A9F37EE-B7D8-462C-AA41-E96201E43B7E}"/>
              </a:ext>
            </a:extLst>
          </p:cNvPr>
          <p:cNvCxnSpPr/>
          <p:nvPr/>
        </p:nvCxnSpPr>
        <p:spPr>
          <a:xfrm>
            <a:off x="4302533" y="2789093"/>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A056F7F-3C30-41C3-8912-D213E43C9DF4}"/>
              </a:ext>
            </a:extLst>
          </p:cNvPr>
          <p:cNvSpPr/>
          <p:nvPr/>
        </p:nvSpPr>
        <p:spPr bwMode="gray">
          <a:xfrm>
            <a:off x="8985044" y="2229242"/>
            <a:ext cx="2869136"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148" name="Group 147">
            <a:extLst>
              <a:ext uri="{FF2B5EF4-FFF2-40B4-BE49-F238E27FC236}">
                <a16:creationId xmlns:a16="http://schemas.microsoft.com/office/drawing/2014/main" id="{C65DA320-9B99-4948-B02E-F5816EE3EA1B}"/>
              </a:ext>
            </a:extLst>
          </p:cNvPr>
          <p:cNvGrpSpPr/>
          <p:nvPr/>
        </p:nvGrpSpPr>
        <p:grpSpPr>
          <a:xfrm>
            <a:off x="974319" y="2291916"/>
            <a:ext cx="594672" cy="313452"/>
            <a:chOff x="27789" y="2310329"/>
            <a:chExt cx="1115629" cy="570756"/>
          </a:xfrm>
          <a:solidFill>
            <a:sysClr val="window" lastClr="FFFFFF"/>
          </a:solidFill>
        </p:grpSpPr>
        <p:sp>
          <p:nvSpPr>
            <p:cNvPr id="149" name="Freeform 80">
              <a:extLst>
                <a:ext uri="{FF2B5EF4-FFF2-40B4-BE49-F238E27FC236}">
                  <a16:creationId xmlns:a16="http://schemas.microsoft.com/office/drawing/2014/main" id="{BE9139D7-37A5-44EE-9905-1B455710D6B9}"/>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150" name="Freeform 67">
              <a:extLst>
                <a:ext uri="{FF2B5EF4-FFF2-40B4-BE49-F238E27FC236}">
                  <a16:creationId xmlns:a16="http://schemas.microsoft.com/office/drawing/2014/main" id="{0AF828DF-A328-4735-AF07-8318A72F1D5B}"/>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151" name="Freeform 67">
              <a:extLst>
                <a:ext uri="{FF2B5EF4-FFF2-40B4-BE49-F238E27FC236}">
                  <a16:creationId xmlns:a16="http://schemas.microsoft.com/office/drawing/2014/main" id="{70AB45A7-114C-4047-B8DD-9F91B7D32C35}"/>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153" name="Straight Arrow Connector 152">
            <a:extLst>
              <a:ext uri="{FF2B5EF4-FFF2-40B4-BE49-F238E27FC236}">
                <a16:creationId xmlns:a16="http://schemas.microsoft.com/office/drawing/2014/main" id="{83167665-C5CC-465B-96CC-4153D2B1A1DE}"/>
              </a:ext>
            </a:extLst>
          </p:cNvPr>
          <p:cNvCxnSpPr>
            <a:cxnSpLocks/>
          </p:cNvCxnSpPr>
          <p:nvPr/>
        </p:nvCxnSpPr>
        <p:spPr>
          <a:xfrm>
            <a:off x="1856690" y="3075430"/>
            <a:ext cx="1159253" cy="0"/>
          </a:xfrm>
          <a:prstGeom prst="straightConnector1">
            <a:avLst/>
          </a:prstGeom>
          <a:noFill/>
          <a:ln w="38100" cap="flat" cmpd="sng" algn="ctr">
            <a:solidFill>
              <a:srgbClr val="313131"/>
            </a:solidFill>
            <a:prstDash val="solid"/>
            <a:headEnd type="triangle"/>
            <a:tailEnd type="none"/>
          </a:ln>
          <a:effectLst/>
        </p:spPr>
      </p:cxnSp>
      <p:pic>
        <p:nvPicPr>
          <p:cNvPr id="154" name="Picture 153">
            <a:extLst>
              <a:ext uri="{FF2B5EF4-FFF2-40B4-BE49-F238E27FC236}">
                <a16:creationId xmlns:a16="http://schemas.microsoft.com/office/drawing/2014/main" id="{D5400DA3-E074-4D2D-BE70-B551FC188277}"/>
              </a:ext>
            </a:extLst>
          </p:cNvPr>
          <p:cNvPicPr>
            <a:picLocks noChangeAspect="1"/>
          </p:cNvPicPr>
          <p:nvPr/>
        </p:nvPicPr>
        <p:blipFill>
          <a:blip r:embed="rId6"/>
          <a:stretch>
            <a:fillRect/>
          </a:stretch>
        </p:blipFill>
        <p:spPr>
          <a:xfrm>
            <a:off x="2479122" y="2669302"/>
            <a:ext cx="350062" cy="284348"/>
          </a:xfrm>
          <a:prstGeom prst="rect">
            <a:avLst/>
          </a:prstGeom>
        </p:spPr>
      </p:pic>
      <p:sp>
        <p:nvSpPr>
          <p:cNvPr id="156" name="TextBox 155">
            <a:extLst>
              <a:ext uri="{FF2B5EF4-FFF2-40B4-BE49-F238E27FC236}">
                <a16:creationId xmlns:a16="http://schemas.microsoft.com/office/drawing/2014/main" id="{956214D7-8449-4526-8F82-7BF5F62CF583}"/>
              </a:ext>
            </a:extLst>
          </p:cNvPr>
          <p:cNvSpPr txBox="1"/>
          <p:nvPr/>
        </p:nvSpPr>
        <p:spPr>
          <a:xfrm>
            <a:off x="9144374" y="2324255"/>
            <a:ext cx="2079204" cy="1424044"/>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Near real time outbound to boundary systems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Suitable for complex extraction requirements such as computed columns</a:t>
            </a:r>
          </a:p>
          <a:p>
            <a:pPr marL="128588" indent="-128588" defTabSz="685800">
              <a:lnSpc>
                <a:spcPct val="106000"/>
              </a:lnSpc>
              <a:buFont typeface="Wingdings" panose="05000000000000000000" pitchFamily="2" charset="2"/>
              <a:buChar char="ü"/>
            </a:pPr>
            <a:endParaRPr lang="en-US" sz="800" b="1">
              <a:solidFill>
                <a:prstClr val="white"/>
              </a:solidFill>
            </a:endParaRPr>
          </a:p>
          <a:p>
            <a:pPr defTabSz="685800">
              <a:lnSpc>
                <a:spcPct val="106000"/>
              </a:lnSpc>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Direct connectivity to boundary systems</a:t>
            </a:r>
          </a:p>
        </p:txBody>
      </p:sp>
      <p:sp>
        <p:nvSpPr>
          <p:cNvPr id="157" name="Rectangle 156">
            <a:extLst>
              <a:ext uri="{FF2B5EF4-FFF2-40B4-BE49-F238E27FC236}">
                <a16:creationId xmlns:a16="http://schemas.microsoft.com/office/drawing/2014/main" id="{DA5E7BBC-5781-4635-B442-57ADFE175AB5}"/>
              </a:ext>
            </a:extLst>
          </p:cNvPr>
          <p:cNvSpPr/>
          <p:nvPr/>
        </p:nvSpPr>
        <p:spPr bwMode="gray">
          <a:xfrm>
            <a:off x="3268373" y="3296315"/>
            <a:ext cx="2874672" cy="1110397"/>
          </a:xfrm>
          <a:prstGeom prst="rect">
            <a:avLst/>
          </a:prstGeom>
          <a:noFill/>
          <a:ln w="38100" algn="ctr">
            <a:solidFill>
              <a:srgbClr val="00A1DE"/>
            </a:solidFill>
            <a:prstDash val="dash"/>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pic>
        <p:nvPicPr>
          <p:cNvPr id="165" name="Graphic 164" descr="Blog with solid fill">
            <a:extLst>
              <a:ext uri="{FF2B5EF4-FFF2-40B4-BE49-F238E27FC236}">
                <a16:creationId xmlns:a16="http://schemas.microsoft.com/office/drawing/2014/main" id="{ACCD1EAB-5DB3-440A-B178-1614452A425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2314" y="3647755"/>
            <a:ext cx="660414" cy="660414"/>
          </a:xfrm>
          <a:prstGeom prst="rect">
            <a:avLst/>
          </a:prstGeom>
        </p:spPr>
      </p:pic>
      <p:sp>
        <p:nvSpPr>
          <p:cNvPr id="166" name="TextBox 165">
            <a:extLst>
              <a:ext uri="{FF2B5EF4-FFF2-40B4-BE49-F238E27FC236}">
                <a16:creationId xmlns:a16="http://schemas.microsoft.com/office/drawing/2014/main" id="{625E6CB2-2BB9-481B-B762-A25035D47CE3}"/>
              </a:ext>
            </a:extLst>
          </p:cNvPr>
          <p:cNvSpPr txBox="1"/>
          <p:nvPr/>
        </p:nvSpPr>
        <p:spPr>
          <a:xfrm>
            <a:off x="894609" y="4232172"/>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BIP Report</a:t>
            </a:r>
          </a:p>
        </p:txBody>
      </p:sp>
      <p:sp>
        <p:nvSpPr>
          <p:cNvPr id="167" name="TextBox 166">
            <a:extLst>
              <a:ext uri="{FF2B5EF4-FFF2-40B4-BE49-F238E27FC236}">
                <a16:creationId xmlns:a16="http://schemas.microsoft.com/office/drawing/2014/main" id="{1A50EE3C-3E12-464E-A089-BF52647B20ED}"/>
              </a:ext>
            </a:extLst>
          </p:cNvPr>
          <p:cNvSpPr txBox="1"/>
          <p:nvPr/>
        </p:nvSpPr>
        <p:spPr>
          <a:xfrm>
            <a:off x="2120735" y="3224238"/>
            <a:ext cx="708449" cy="115416"/>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SOAP/REST</a:t>
            </a:r>
          </a:p>
        </p:txBody>
      </p:sp>
      <p:pic>
        <p:nvPicPr>
          <p:cNvPr id="90" name="Picture 89">
            <a:extLst>
              <a:ext uri="{FF2B5EF4-FFF2-40B4-BE49-F238E27FC236}">
                <a16:creationId xmlns:a16="http://schemas.microsoft.com/office/drawing/2014/main" id="{0D128F0A-28FD-4BF5-B419-A383680DDD30}"/>
              </a:ext>
            </a:extLst>
          </p:cNvPr>
          <p:cNvPicPr>
            <a:picLocks noChangeAspect="1"/>
          </p:cNvPicPr>
          <p:nvPr/>
        </p:nvPicPr>
        <p:blipFill>
          <a:blip r:embed="rId6"/>
          <a:stretch>
            <a:fillRect/>
          </a:stretch>
        </p:blipFill>
        <p:spPr>
          <a:xfrm>
            <a:off x="7047655" y="3299688"/>
            <a:ext cx="350062" cy="284348"/>
          </a:xfrm>
          <a:prstGeom prst="rect">
            <a:avLst/>
          </a:prstGeom>
        </p:spPr>
      </p:pic>
      <p:sp>
        <p:nvSpPr>
          <p:cNvPr id="91" name="TextBox 90">
            <a:extLst>
              <a:ext uri="{FF2B5EF4-FFF2-40B4-BE49-F238E27FC236}">
                <a16:creationId xmlns:a16="http://schemas.microsoft.com/office/drawing/2014/main" id="{F4570D3F-12C6-4EC4-8DE4-271182D36F53}"/>
              </a:ext>
            </a:extLst>
          </p:cNvPr>
          <p:cNvSpPr txBox="1"/>
          <p:nvPr/>
        </p:nvSpPr>
        <p:spPr>
          <a:xfrm>
            <a:off x="6474525" y="3403009"/>
            <a:ext cx="645290"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SOAP/REST Call</a:t>
            </a:r>
          </a:p>
        </p:txBody>
      </p:sp>
      <p:cxnSp>
        <p:nvCxnSpPr>
          <p:cNvPr id="92" name="Straight Connector 91">
            <a:extLst>
              <a:ext uri="{FF2B5EF4-FFF2-40B4-BE49-F238E27FC236}">
                <a16:creationId xmlns:a16="http://schemas.microsoft.com/office/drawing/2014/main" id="{A26EA278-A60E-4D01-93E7-A5BC1BAC0717}"/>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5" name="Cylinder 110">
            <a:extLst>
              <a:ext uri="{FF2B5EF4-FFF2-40B4-BE49-F238E27FC236}">
                <a16:creationId xmlns:a16="http://schemas.microsoft.com/office/drawing/2014/main" id="{800A6F20-A1CE-40DC-B60E-BB298CAB35D4}"/>
              </a:ext>
            </a:extLst>
          </p:cNvPr>
          <p:cNvSpPr/>
          <p:nvPr/>
        </p:nvSpPr>
        <p:spPr>
          <a:xfrm>
            <a:off x="907544" y="2874657"/>
            <a:ext cx="619882" cy="381874"/>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ERP Data</a:t>
            </a:r>
          </a:p>
        </p:txBody>
      </p:sp>
      <p:sp>
        <p:nvSpPr>
          <p:cNvPr id="96" name="TextBox 95">
            <a:extLst>
              <a:ext uri="{FF2B5EF4-FFF2-40B4-BE49-F238E27FC236}">
                <a16:creationId xmlns:a16="http://schemas.microsoft.com/office/drawing/2014/main" id="{5E7777AE-F9B5-4BC3-A6A9-2E9D91CF8D3C}"/>
              </a:ext>
            </a:extLst>
          </p:cNvPr>
          <p:cNvSpPr txBox="1"/>
          <p:nvPr/>
        </p:nvSpPr>
        <p:spPr>
          <a:xfrm>
            <a:off x="380076" y="1036621"/>
            <a:ext cx="11031117" cy="461665"/>
          </a:xfrm>
          <a:prstGeom prst="rect">
            <a:avLst/>
          </a:prstGeom>
          <a:noFill/>
        </p:spPr>
        <p:txBody>
          <a:bodyPr wrap="square">
            <a:spAutoFit/>
          </a:bodyPr>
          <a:lstStyle/>
          <a:p>
            <a:r>
              <a:rPr lang="en-US" sz="1200">
                <a:solidFill>
                  <a:srgbClr val="000000"/>
                </a:solidFill>
                <a:ea typeface="MS PGothic" pitchFamily="34" charset="-128"/>
              </a:rPr>
              <a:t>Outbound integrations specific to OIC where OIC fetches ERP data using standard Oracle SOAP/REST or BI Publisher reports, transforms into output payload and invokes boundary system web service directly</a:t>
            </a:r>
            <a:endParaRPr lang="en-US" sz="1200" kern="0"/>
          </a:p>
        </p:txBody>
      </p:sp>
      <p:cxnSp>
        <p:nvCxnSpPr>
          <p:cNvPr id="97" name="Straight Arrow Connector 96">
            <a:extLst>
              <a:ext uri="{FF2B5EF4-FFF2-40B4-BE49-F238E27FC236}">
                <a16:creationId xmlns:a16="http://schemas.microsoft.com/office/drawing/2014/main" id="{02D09515-BE20-4B40-8345-958E9F847C91}"/>
              </a:ext>
            </a:extLst>
          </p:cNvPr>
          <p:cNvCxnSpPr>
            <a:cxnSpLocks/>
          </p:cNvCxnSpPr>
          <p:nvPr/>
        </p:nvCxnSpPr>
        <p:spPr>
          <a:xfrm flipH="1">
            <a:off x="1914919" y="3708854"/>
            <a:ext cx="1123803" cy="0"/>
          </a:xfrm>
          <a:prstGeom prst="straightConnector1">
            <a:avLst/>
          </a:prstGeom>
          <a:noFill/>
          <a:ln w="38100" cap="flat" cmpd="sng" algn="ctr">
            <a:solidFill>
              <a:srgbClr val="313131"/>
            </a:solidFill>
            <a:prstDash val="solid"/>
            <a:headEnd type="triangle"/>
            <a:tailEnd type="none"/>
          </a:ln>
          <a:effectLst/>
        </p:spPr>
      </p:cxnSp>
      <p:sp>
        <p:nvSpPr>
          <p:cNvPr id="98" name="TextBox 97">
            <a:extLst>
              <a:ext uri="{FF2B5EF4-FFF2-40B4-BE49-F238E27FC236}">
                <a16:creationId xmlns:a16="http://schemas.microsoft.com/office/drawing/2014/main" id="{0976945D-BCA3-49C7-BC9C-CE4A713C7B79}"/>
              </a:ext>
            </a:extLst>
          </p:cNvPr>
          <p:cNvSpPr txBox="1"/>
          <p:nvPr/>
        </p:nvSpPr>
        <p:spPr>
          <a:xfrm>
            <a:off x="2138052" y="3802669"/>
            <a:ext cx="708449" cy="115416"/>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Response</a:t>
            </a:r>
          </a:p>
        </p:txBody>
      </p:sp>
    </p:spTree>
    <p:extLst>
      <p:ext uri="{BB962C8B-B14F-4D97-AF65-F5344CB8AC3E}">
        <p14:creationId xmlns:p14="http://schemas.microsoft.com/office/powerpoint/2010/main" val="267734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16888"/>
            <a:ext cx="11252200" cy="406171"/>
          </a:xfrm>
        </p:spPr>
        <p:txBody>
          <a:bodyPr/>
          <a:lstStyle/>
          <a:p>
            <a:r>
              <a:rPr lang="en-US"/>
              <a:t>Outbound Integration Pattern 5 – Real Time Boundary System Web Service Based</a:t>
            </a:r>
          </a:p>
        </p:txBody>
      </p:sp>
      <p:sp>
        <p:nvSpPr>
          <p:cNvPr id="54" name="Freeform 30">
            <a:extLst>
              <a:ext uri="{FF2B5EF4-FFF2-40B4-BE49-F238E27FC236}">
                <a16:creationId xmlns:a16="http://schemas.microsoft.com/office/drawing/2014/main" id="{8F500533-BF5C-4AAD-B998-A66D93A64A28}"/>
              </a:ext>
            </a:extLst>
          </p:cNvPr>
          <p:cNvSpPr>
            <a:spLocks noChangeAspect="1" noEditPoints="1"/>
          </p:cNvSpPr>
          <p:nvPr/>
        </p:nvSpPr>
        <p:spPr bwMode="auto">
          <a:xfrm>
            <a:off x="1632386" y="1537605"/>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55" name="Straight Connector 54">
            <a:extLst>
              <a:ext uri="{FF2B5EF4-FFF2-40B4-BE49-F238E27FC236}">
                <a16:creationId xmlns:a16="http://schemas.microsoft.com/office/drawing/2014/main" id="{C8B22E45-9885-4429-9FEF-E5637F360907}"/>
              </a:ext>
            </a:extLst>
          </p:cNvPr>
          <p:cNvCxnSpPr/>
          <p:nvPr/>
        </p:nvCxnSpPr>
        <p:spPr>
          <a:xfrm flipV="1">
            <a:off x="8406132" y="2553073"/>
            <a:ext cx="835410" cy="342900"/>
          </a:xfrm>
          <a:prstGeom prst="line">
            <a:avLst/>
          </a:prstGeom>
          <a:noFill/>
          <a:ln w="635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346D6EA1-29E3-413B-A25C-454F7124353F}"/>
              </a:ext>
            </a:extLst>
          </p:cNvPr>
          <p:cNvCxnSpPr/>
          <p:nvPr/>
        </p:nvCxnSpPr>
        <p:spPr>
          <a:xfrm flipV="1">
            <a:off x="9235932" y="1855403"/>
            <a:ext cx="835410" cy="342900"/>
          </a:xfrm>
          <a:prstGeom prst="line">
            <a:avLst/>
          </a:prstGeom>
          <a:noFill/>
          <a:ln w="6350" cap="flat" cmpd="sng" algn="ctr">
            <a:solidFill>
              <a:sysClr val="window" lastClr="FFFFFF"/>
            </a:solidFill>
            <a:prstDash val="solid"/>
            <a:miter lim="800000"/>
          </a:ln>
          <a:effectLst/>
        </p:spPr>
      </p:cxnSp>
      <p:sp>
        <p:nvSpPr>
          <p:cNvPr id="57" name="Rectangle 56">
            <a:extLst>
              <a:ext uri="{FF2B5EF4-FFF2-40B4-BE49-F238E27FC236}">
                <a16:creationId xmlns:a16="http://schemas.microsoft.com/office/drawing/2014/main" id="{0DA9FB80-7AA9-47B1-8505-26D1A7B4306B}"/>
              </a:ext>
            </a:extLst>
          </p:cNvPr>
          <p:cNvSpPr/>
          <p:nvPr/>
        </p:nvSpPr>
        <p:spPr bwMode="gray">
          <a:xfrm>
            <a:off x="919741" y="1818211"/>
            <a:ext cx="2893455" cy="125245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marR="310515" indent="-179705">
              <a:lnSpc>
                <a:spcPct val="106200"/>
              </a:lnSpc>
              <a:buFont typeface="Wingdings"/>
              <a:buChar char=""/>
              <a:tabLst>
                <a:tab pos="273685" algn="l"/>
              </a:tabLst>
            </a:pPr>
            <a:r>
              <a:rPr kumimoji="0" lang="en-US" sz="1100" b="0" i="0" u="none" strike="noStrike" kern="0" cap="none" spc="-5" normalizeH="0" baseline="0" noProof="0" dirty="0">
                <a:ln>
                  <a:noFill/>
                </a:ln>
                <a:effectLst/>
                <a:uLnTx/>
                <a:uFillTx/>
                <a:cs typeface="Arial" panose="020B0604020202020204" pitchFamily="34" charset="0"/>
              </a:rPr>
              <a:t>ERP data fetched through Oracle SOAP</a:t>
            </a:r>
            <a:r>
              <a:rPr lang="en-US" sz="1100" kern="0" spc="-5" dirty="0">
                <a:cs typeface="Arial" panose="020B0604020202020204" pitchFamily="34" charset="0"/>
              </a:rPr>
              <a:t>/REST service or BIP reports</a:t>
            </a: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58" name="Rectangle 57">
            <a:extLst>
              <a:ext uri="{FF2B5EF4-FFF2-40B4-BE49-F238E27FC236}">
                <a16:creationId xmlns:a16="http://schemas.microsoft.com/office/drawing/2014/main" id="{B52DEA3B-2460-4BC0-A4C9-65EE431E843C}"/>
              </a:ext>
            </a:extLst>
          </p:cNvPr>
          <p:cNvSpPr/>
          <p:nvPr/>
        </p:nvSpPr>
        <p:spPr bwMode="gray">
          <a:xfrm>
            <a:off x="7756874" y="1824144"/>
            <a:ext cx="3681939" cy="126952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Process webservice call from OIC</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Load transformed Cloud data</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Maintain a log of information received</a:t>
            </a:r>
          </a:p>
        </p:txBody>
      </p:sp>
      <p:sp>
        <p:nvSpPr>
          <p:cNvPr id="59" name="Rectangle 58">
            <a:extLst>
              <a:ext uri="{FF2B5EF4-FFF2-40B4-BE49-F238E27FC236}">
                <a16:creationId xmlns:a16="http://schemas.microsoft.com/office/drawing/2014/main" id="{2642B740-32A8-4744-9692-33BDFCB7F44C}"/>
              </a:ext>
            </a:extLst>
          </p:cNvPr>
          <p:cNvSpPr/>
          <p:nvPr/>
        </p:nvSpPr>
        <p:spPr bwMode="gray">
          <a:xfrm>
            <a:off x="3947689" y="1821403"/>
            <a:ext cx="3655780" cy="1275006"/>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indent="-179705">
              <a:lnSpc>
                <a:spcPct val="100000"/>
              </a:lnSpc>
              <a:buFont typeface="Wingdings"/>
              <a:buChar char=""/>
              <a:tabLst>
                <a:tab pos="273685" algn="l"/>
              </a:tabLst>
            </a:pPr>
            <a:r>
              <a:rPr lang="en-US" sz="1100" spc="-5">
                <a:cs typeface="Arial" panose="020B0604020202020204" pitchFamily="34" charset="0"/>
              </a:rPr>
              <a:t>Call SOAP/REST Web Service or BIP reports to fetch additional data</a:t>
            </a:r>
          </a:p>
          <a:p>
            <a:pPr marL="273050" indent="-179705">
              <a:lnSpc>
                <a:spcPct val="100000"/>
              </a:lnSpc>
              <a:spcBef>
                <a:spcPts val="75"/>
              </a:spcBef>
              <a:buFont typeface="Wingdings"/>
              <a:buChar char=""/>
              <a:tabLst>
                <a:tab pos="273685" algn="l"/>
              </a:tabLst>
            </a:pPr>
            <a:r>
              <a:rPr lang="en-US" sz="1100" spc="-5">
                <a:cs typeface="Arial" panose="020B0604020202020204" pitchFamily="34" charset="0"/>
              </a:rPr>
              <a:t>Stag</a:t>
            </a:r>
            <a:r>
              <a:rPr lang="en-US" sz="1100">
                <a:cs typeface="Arial" panose="020B0604020202020204" pitchFamily="34" charset="0"/>
              </a:rPr>
              <a:t>e</a:t>
            </a:r>
            <a:r>
              <a:rPr lang="en-US" sz="1100" spc="5">
                <a:cs typeface="Arial" panose="020B0604020202020204" pitchFamily="34" charset="0"/>
              </a:rPr>
              <a:t> </a:t>
            </a:r>
            <a:r>
              <a:rPr lang="en-US" sz="1100" spc="-5">
                <a:cs typeface="Arial" panose="020B0604020202020204" pitchFamily="34" charset="0"/>
              </a:rPr>
              <a:t>an</a:t>
            </a:r>
            <a:r>
              <a:rPr lang="en-US" sz="1100">
                <a:cs typeface="Arial" panose="020B0604020202020204" pitchFamily="34" charset="0"/>
              </a:rPr>
              <a:t>d</a:t>
            </a:r>
            <a:r>
              <a:rPr lang="en-US" sz="1100" spc="-5">
                <a:cs typeface="Arial" panose="020B0604020202020204" pitchFamily="34" charset="0"/>
              </a:rPr>
              <a:t> transfor</a:t>
            </a:r>
            <a:r>
              <a:rPr lang="en-US" sz="1100">
                <a:cs typeface="Arial" panose="020B0604020202020204" pitchFamily="34" charset="0"/>
              </a:rPr>
              <a:t>m</a:t>
            </a:r>
            <a:r>
              <a:rPr lang="en-US" sz="1100" spc="-10">
                <a:cs typeface="Arial" panose="020B0604020202020204" pitchFamily="34" charset="0"/>
              </a:rPr>
              <a:t> </a:t>
            </a:r>
            <a:r>
              <a:rPr lang="en-US" sz="1100">
                <a:cs typeface="Arial" panose="020B0604020202020204" pitchFamily="34" charset="0"/>
              </a:rPr>
              <a:t>d</a:t>
            </a:r>
            <a:r>
              <a:rPr lang="en-US" sz="1100" spc="-5">
                <a:cs typeface="Arial" panose="020B0604020202020204" pitchFamily="34" charset="0"/>
              </a:rPr>
              <a:t>ata</a:t>
            </a:r>
          </a:p>
          <a:p>
            <a:pPr marL="273050" indent="-179705">
              <a:lnSpc>
                <a:spcPct val="100000"/>
              </a:lnSpc>
              <a:spcBef>
                <a:spcPts val="75"/>
              </a:spcBef>
              <a:buFont typeface="Wingdings"/>
              <a:buChar char=""/>
              <a:tabLst>
                <a:tab pos="273685" algn="l"/>
              </a:tabLst>
            </a:pPr>
            <a:r>
              <a:rPr lang="en-US" sz="1100" b="1" spc="-5">
                <a:cs typeface="Arial" panose="020B0604020202020204" pitchFamily="34" charset="0"/>
              </a:rPr>
              <a:t>Invoke SOAP or REST services of boundary system</a:t>
            </a:r>
            <a:r>
              <a:rPr lang="en-US" sz="1100" spc="-5">
                <a:cs typeface="Arial" panose="020B0604020202020204" pitchFamily="34" charset="0"/>
              </a:rPr>
              <a:t> for direct connectivity</a:t>
            </a:r>
          </a:p>
        </p:txBody>
      </p:sp>
      <p:sp>
        <p:nvSpPr>
          <p:cNvPr id="60" name="Rectangle 59">
            <a:extLst>
              <a:ext uri="{FF2B5EF4-FFF2-40B4-BE49-F238E27FC236}">
                <a16:creationId xmlns:a16="http://schemas.microsoft.com/office/drawing/2014/main" id="{1EDC8493-4E08-43AA-A941-779A1D58165F}"/>
              </a:ext>
            </a:extLst>
          </p:cNvPr>
          <p:cNvSpPr/>
          <p:nvPr/>
        </p:nvSpPr>
        <p:spPr bwMode="gray">
          <a:xfrm>
            <a:off x="919742" y="3179536"/>
            <a:ext cx="2893456"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Configure notifications on ESS jobs for on error and success scenarios</a:t>
            </a:r>
          </a:p>
          <a:p>
            <a:pPr marL="179935" lvl="0" indent="-179935" defTabSz="959653">
              <a:lnSpc>
                <a:spcPct val="106000"/>
              </a:lnSpc>
              <a:buFont typeface="Wingdings" panose="05000000000000000000" pitchFamily="2" charset="2"/>
              <a:buChar char="ü"/>
              <a:defRPr/>
            </a:pPr>
            <a:r>
              <a:rPr lang="en-US" sz="1100" kern="0" dirty="0">
                <a:cs typeface="Arial" panose="020B0604020202020204" pitchFamily="34" charset="0"/>
              </a:rPr>
              <a:t>Regenerate/Resend delta extracts using the BI publisher parameters</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1" name="Rectangle 60">
            <a:extLst>
              <a:ext uri="{FF2B5EF4-FFF2-40B4-BE49-F238E27FC236}">
                <a16:creationId xmlns:a16="http://schemas.microsoft.com/office/drawing/2014/main" id="{5C1DD742-B399-4195-ABF9-30F3212FAC25}"/>
              </a:ext>
            </a:extLst>
          </p:cNvPr>
          <p:cNvSpPr/>
          <p:nvPr/>
        </p:nvSpPr>
        <p:spPr bwMode="gray">
          <a:xfrm>
            <a:off x="7756874" y="3179536"/>
            <a:ext cx="3681939"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a:cs typeface="Arial" panose="020B0604020202020204" pitchFamily="34" charset="0"/>
              </a:rPr>
              <a:t>Notify processing status</a:t>
            </a:r>
          </a:p>
        </p:txBody>
      </p:sp>
      <p:sp>
        <p:nvSpPr>
          <p:cNvPr id="62" name="Rectangle 61">
            <a:extLst>
              <a:ext uri="{FF2B5EF4-FFF2-40B4-BE49-F238E27FC236}">
                <a16:creationId xmlns:a16="http://schemas.microsoft.com/office/drawing/2014/main" id="{5C3138D4-AE86-4630-9B03-2DC85715290E}"/>
              </a:ext>
            </a:extLst>
          </p:cNvPr>
          <p:cNvSpPr/>
          <p:nvPr/>
        </p:nvSpPr>
        <p:spPr bwMode="gray">
          <a:xfrm>
            <a:off x="3947678" y="3179536"/>
            <a:ext cx="3655780"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a:cs typeface="Arial" panose="020B0604020202020204" pitchFamily="34" charset="0"/>
              </a:rPr>
              <a:t>Handle –No response from Boundary System, Failure in processing data</a:t>
            </a:r>
          </a:p>
          <a:p>
            <a:pPr marL="179935" lvl="0" indent="-179935" defTabSz="959653">
              <a:lnSpc>
                <a:spcPct val="106000"/>
              </a:lnSpc>
              <a:buFont typeface="Wingdings" panose="05000000000000000000" pitchFamily="2" charset="2"/>
              <a:buChar char="ü"/>
              <a:defRPr/>
            </a:pPr>
            <a:r>
              <a:rPr lang="en-US" sz="1100" kern="0">
                <a:cs typeface="Arial" panose="020B0604020202020204" pitchFamily="34" charset="0"/>
              </a:rPr>
              <a:t>Retry to push data to boundary system</a:t>
            </a:r>
          </a:p>
          <a:p>
            <a:pPr marL="179935" lvl="0" indent="-179935" defTabSz="959653">
              <a:lnSpc>
                <a:spcPct val="106000"/>
              </a:lnSpc>
              <a:buFont typeface="Wingdings" panose="05000000000000000000" pitchFamily="2" charset="2"/>
              <a:buChar char="ü"/>
              <a:defRPr/>
            </a:pPr>
            <a:r>
              <a:rPr lang="en-US" sz="1100" kern="0">
                <a:cs typeface="Arial" panose="020B0604020202020204" pitchFamily="34" charset="0"/>
              </a:rPr>
              <a:t>Notify processing status. Generate error report of failed data</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a:ln>
                <a:noFill/>
              </a:ln>
              <a:effectLst/>
              <a:uLnTx/>
              <a:uFillTx/>
              <a:cs typeface="Arial" panose="020B0604020202020204" pitchFamily="34" charset="0"/>
            </a:endParaRPr>
          </a:p>
        </p:txBody>
      </p:sp>
      <p:sp>
        <p:nvSpPr>
          <p:cNvPr id="63" name="Rectangle 62">
            <a:extLst>
              <a:ext uri="{FF2B5EF4-FFF2-40B4-BE49-F238E27FC236}">
                <a16:creationId xmlns:a16="http://schemas.microsoft.com/office/drawing/2014/main" id="{4E9F7F7F-176C-4926-8D62-43D26062DCDC}"/>
              </a:ext>
            </a:extLst>
          </p:cNvPr>
          <p:cNvSpPr/>
          <p:nvPr/>
        </p:nvSpPr>
        <p:spPr bwMode="gray">
          <a:xfrm>
            <a:off x="919741" y="1500633"/>
            <a:ext cx="2893455" cy="253604"/>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4" name="Rectangle 63">
            <a:extLst>
              <a:ext uri="{FF2B5EF4-FFF2-40B4-BE49-F238E27FC236}">
                <a16:creationId xmlns:a16="http://schemas.microsoft.com/office/drawing/2014/main" id="{DA650148-077C-4586-80E9-62ECDA60503C}"/>
              </a:ext>
            </a:extLst>
          </p:cNvPr>
          <p:cNvSpPr/>
          <p:nvPr/>
        </p:nvSpPr>
        <p:spPr bwMode="gray">
          <a:xfrm>
            <a:off x="7756929" y="1501572"/>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noProof="0">
              <a:ln>
                <a:noFill/>
              </a:ln>
              <a:effectLst/>
              <a:uLnTx/>
              <a:uFillTx/>
              <a:cs typeface="Arial" panose="020B0604020202020204" pitchFamily="34" charset="0"/>
            </a:endParaRPr>
          </a:p>
        </p:txBody>
      </p:sp>
      <p:sp>
        <p:nvSpPr>
          <p:cNvPr id="65" name="Rectangle 64">
            <a:extLst>
              <a:ext uri="{FF2B5EF4-FFF2-40B4-BE49-F238E27FC236}">
                <a16:creationId xmlns:a16="http://schemas.microsoft.com/office/drawing/2014/main" id="{AAABC4D8-BD15-4497-9930-5BD09515B32E}"/>
              </a:ext>
            </a:extLst>
          </p:cNvPr>
          <p:cNvSpPr/>
          <p:nvPr/>
        </p:nvSpPr>
        <p:spPr bwMode="gray">
          <a:xfrm>
            <a:off x="3931408" y="1501571"/>
            <a:ext cx="3672061" cy="252666"/>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6" name="Rectangle 65">
            <a:extLst>
              <a:ext uri="{FF2B5EF4-FFF2-40B4-BE49-F238E27FC236}">
                <a16:creationId xmlns:a16="http://schemas.microsoft.com/office/drawing/2014/main" id="{951BD4B3-2539-40A7-A1D7-6B9ABD3B0F26}"/>
              </a:ext>
            </a:extLst>
          </p:cNvPr>
          <p:cNvSpPr/>
          <p:nvPr/>
        </p:nvSpPr>
        <p:spPr bwMode="gray">
          <a:xfrm>
            <a:off x="466814" y="1821403"/>
            <a:ext cx="354734" cy="1275006"/>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dirty="0">
                <a:cs typeface="Arial" panose="020B0604020202020204" pitchFamily="34" charset="0"/>
              </a:rPr>
              <a:t>Process</a:t>
            </a:r>
            <a:endParaRPr kumimoji="0" lang="en-US" sz="1100" b="1" i="0" u="none" strike="noStrike" kern="0" cap="none" spc="0" normalizeH="0" baseline="0" noProof="0" dirty="0">
              <a:ln>
                <a:noFill/>
              </a:ln>
              <a:effectLst/>
              <a:uLnTx/>
              <a:uFillTx/>
              <a:cs typeface="Arial" panose="020B0604020202020204" pitchFamily="34" charset="0"/>
            </a:endParaRPr>
          </a:p>
        </p:txBody>
      </p:sp>
      <p:sp>
        <p:nvSpPr>
          <p:cNvPr id="67" name="Rectangle 66">
            <a:extLst>
              <a:ext uri="{FF2B5EF4-FFF2-40B4-BE49-F238E27FC236}">
                <a16:creationId xmlns:a16="http://schemas.microsoft.com/office/drawing/2014/main" id="{6BBCEC4F-7D00-4DE9-BB3D-7FEE6E5832DA}"/>
              </a:ext>
            </a:extLst>
          </p:cNvPr>
          <p:cNvSpPr/>
          <p:nvPr/>
        </p:nvSpPr>
        <p:spPr bwMode="gray">
          <a:xfrm>
            <a:off x="466813" y="3179537"/>
            <a:ext cx="353273" cy="1106714"/>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Error Handling</a:t>
            </a:r>
          </a:p>
        </p:txBody>
      </p:sp>
      <p:cxnSp>
        <p:nvCxnSpPr>
          <p:cNvPr id="21" name="Straight Connector 20">
            <a:extLst>
              <a:ext uri="{FF2B5EF4-FFF2-40B4-BE49-F238E27FC236}">
                <a16:creationId xmlns:a16="http://schemas.microsoft.com/office/drawing/2014/main" id="{8358FE01-5BF9-4113-B93B-6756A213618D}"/>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7F90F45-62E9-4C03-AB69-5B83CBF98B16}"/>
              </a:ext>
            </a:extLst>
          </p:cNvPr>
          <p:cNvSpPr/>
          <p:nvPr/>
        </p:nvSpPr>
        <p:spPr bwMode="gray">
          <a:xfrm>
            <a:off x="469261" y="4652056"/>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a:t>Applicability Examples</a:t>
            </a:r>
          </a:p>
        </p:txBody>
      </p:sp>
      <p:sp>
        <p:nvSpPr>
          <p:cNvPr id="23" name="Rectangle 22">
            <a:extLst>
              <a:ext uri="{FF2B5EF4-FFF2-40B4-BE49-F238E27FC236}">
                <a16:creationId xmlns:a16="http://schemas.microsoft.com/office/drawing/2014/main" id="{5204CD39-432F-45F8-9AA7-23605D562E4E}"/>
              </a:ext>
            </a:extLst>
          </p:cNvPr>
          <p:cNvSpPr/>
          <p:nvPr/>
        </p:nvSpPr>
        <p:spPr bwMode="gray">
          <a:xfrm>
            <a:off x="2054083" y="4652056"/>
            <a:ext cx="9384729"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endParaRPr lang="en-US" sz="1100" kern="0"/>
          </a:p>
        </p:txBody>
      </p:sp>
      <p:sp>
        <p:nvSpPr>
          <p:cNvPr id="25" name="TextBox 24">
            <a:extLst>
              <a:ext uri="{FF2B5EF4-FFF2-40B4-BE49-F238E27FC236}">
                <a16:creationId xmlns:a16="http://schemas.microsoft.com/office/drawing/2014/main" id="{A3E56AC4-F768-42E0-A47A-600F98CB85CC}"/>
              </a:ext>
            </a:extLst>
          </p:cNvPr>
          <p:cNvSpPr txBox="1"/>
          <p:nvPr/>
        </p:nvSpPr>
        <p:spPr>
          <a:xfrm>
            <a:off x="466813" y="1028442"/>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3574269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27279"/>
            <a:ext cx="11252200" cy="406171"/>
          </a:xfrm>
        </p:spPr>
        <p:txBody>
          <a:bodyPr/>
          <a:lstStyle/>
          <a:p>
            <a:r>
              <a:rPr lang="en-US"/>
              <a:t>Outbound Integration Pattern 6 – B2B Outbound</a:t>
            </a:r>
          </a:p>
        </p:txBody>
      </p:sp>
      <p:sp>
        <p:nvSpPr>
          <p:cNvPr id="54" name="Rectangle 53">
            <a:extLst>
              <a:ext uri="{FF2B5EF4-FFF2-40B4-BE49-F238E27FC236}">
                <a16:creationId xmlns:a16="http://schemas.microsoft.com/office/drawing/2014/main" id="{B8B26C8A-1E74-4D85-90F1-A429E1EF8E30}"/>
              </a:ext>
            </a:extLst>
          </p:cNvPr>
          <p:cNvSpPr/>
          <p:nvPr/>
        </p:nvSpPr>
        <p:spPr bwMode="gray">
          <a:xfrm>
            <a:off x="469900" y="2100528"/>
            <a:ext cx="1416838" cy="257266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cxnSp>
        <p:nvCxnSpPr>
          <p:cNvPr id="55" name="Straight Arrow Connector 54">
            <a:extLst>
              <a:ext uri="{FF2B5EF4-FFF2-40B4-BE49-F238E27FC236}">
                <a16:creationId xmlns:a16="http://schemas.microsoft.com/office/drawing/2014/main" id="{3D849478-C68E-4FEA-8B55-16AC9B3D4F1B}"/>
              </a:ext>
            </a:extLst>
          </p:cNvPr>
          <p:cNvCxnSpPr>
            <a:cxnSpLocks/>
          </p:cNvCxnSpPr>
          <p:nvPr/>
        </p:nvCxnSpPr>
        <p:spPr>
          <a:xfrm flipH="1">
            <a:off x="7214912" y="3028575"/>
            <a:ext cx="648273" cy="14603"/>
          </a:xfrm>
          <a:prstGeom prst="straightConnector1">
            <a:avLst/>
          </a:prstGeom>
          <a:noFill/>
          <a:ln w="38100" cap="flat" cmpd="sng" algn="ctr">
            <a:solidFill>
              <a:srgbClr val="313131"/>
            </a:solidFill>
            <a:prstDash val="solid"/>
            <a:headEnd type="triangle"/>
            <a:tailEnd type="none"/>
          </a:ln>
          <a:effectLst/>
        </p:spPr>
      </p:cxnSp>
      <p:sp>
        <p:nvSpPr>
          <p:cNvPr id="56" name="TextBox 55">
            <a:extLst>
              <a:ext uri="{FF2B5EF4-FFF2-40B4-BE49-F238E27FC236}">
                <a16:creationId xmlns:a16="http://schemas.microsoft.com/office/drawing/2014/main" id="{0618A10B-41FF-4FB0-9827-BDD8A1BF94A6}"/>
              </a:ext>
            </a:extLst>
          </p:cNvPr>
          <p:cNvSpPr txBox="1"/>
          <p:nvPr/>
        </p:nvSpPr>
        <p:spPr>
          <a:xfrm>
            <a:off x="699579" y="1917945"/>
            <a:ext cx="1394278" cy="116423"/>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Cloud ERP</a:t>
            </a:r>
          </a:p>
        </p:txBody>
      </p:sp>
      <p:sp>
        <p:nvSpPr>
          <p:cNvPr id="59" name="Rectangle 58">
            <a:extLst>
              <a:ext uri="{FF2B5EF4-FFF2-40B4-BE49-F238E27FC236}">
                <a16:creationId xmlns:a16="http://schemas.microsoft.com/office/drawing/2014/main" id="{25AD3C5D-C29C-4EA7-80A9-94350486B4E4}"/>
              </a:ext>
            </a:extLst>
          </p:cNvPr>
          <p:cNvSpPr/>
          <p:nvPr/>
        </p:nvSpPr>
        <p:spPr bwMode="gray">
          <a:xfrm>
            <a:off x="3228888" y="1937547"/>
            <a:ext cx="3880515" cy="2741926"/>
          </a:xfrm>
          <a:prstGeom prst="rect">
            <a:avLst/>
          </a:prstGeom>
          <a:noFill/>
          <a:ln w="12700" algn="ctr">
            <a:solidFill>
              <a:srgbClr val="00A1DE"/>
            </a:solidFill>
            <a:prstDash val="dash"/>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0" name="Rectangle 59">
            <a:extLst>
              <a:ext uri="{FF2B5EF4-FFF2-40B4-BE49-F238E27FC236}">
                <a16:creationId xmlns:a16="http://schemas.microsoft.com/office/drawing/2014/main" id="{6474A674-F2A4-416A-B601-F10F626638A6}"/>
              </a:ext>
            </a:extLst>
          </p:cNvPr>
          <p:cNvSpPr/>
          <p:nvPr/>
        </p:nvSpPr>
        <p:spPr>
          <a:xfrm>
            <a:off x="3779320" y="1974554"/>
            <a:ext cx="2581935" cy="207749"/>
          </a:xfrm>
          <a:prstGeom prst="rect">
            <a:avLst/>
          </a:prstGeom>
        </p:spPr>
        <p:txBody>
          <a:bodyPr wrap="square">
            <a:spAutoFit/>
          </a:bodyPr>
          <a:lstStyle/>
          <a:p>
            <a:pPr algn="ctr" defTabSz="685800">
              <a:buSzPct val="100000"/>
              <a:defRPr/>
            </a:pPr>
            <a:r>
              <a:rPr lang="en-US" sz="750" b="1" kern="0" dirty="0">
                <a:solidFill>
                  <a:srgbClr val="002776"/>
                </a:solidFill>
              </a:rPr>
              <a:t>OIC</a:t>
            </a:r>
          </a:p>
        </p:txBody>
      </p:sp>
      <p:sp>
        <p:nvSpPr>
          <p:cNvPr id="61" name="Rectangle 60">
            <a:extLst>
              <a:ext uri="{FF2B5EF4-FFF2-40B4-BE49-F238E27FC236}">
                <a16:creationId xmlns:a16="http://schemas.microsoft.com/office/drawing/2014/main" id="{D1E7F88C-1FB8-4C05-95EA-62D2E58C1810}"/>
              </a:ext>
            </a:extLst>
          </p:cNvPr>
          <p:cNvSpPr/>
          <p:nvPr/>
        </p:nvSpPr>
        <p:spPr bwMode="gray">
          <a:xfrm>
            <a:off x="6165418" y="3328729"/>
            <a:ext cx="391870" cy="494274"/>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62" name="Rectangle 61">
            <a:extLst>
              <a:ext uri="{FF2B5EF4-FFF2-40B4-BE49-F238E27FC236}">
                <a16:creationId xmlns:a16="http://schemas.microsoft.com/office/drawing/2014/main" id="{6E564972-0E32-44CA-8C4F-B051B491DC04}"/>
              </a:ext>
            </a:extLst>
          </p:cNvPr>
          <p:cNvSpPr/>
          <p:nvPr/>
        </p:nvSpPr>
        <p:spPr bwMode="gray">
          <a:xfrm>
            <a:off x="4372360" y="2175855"/>
            <a:ext cx="2581935" cy="2326254"/>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grpSp>
        <p:nvGrpSpPr>
          <p:cNvPr id="68" name="Group 67">
            <a:extLst>
              <a:ext uri="{FF2B5EF4-FFF2-40B4-BE49-F238E27FC236}">
                <a16:creationId xmlns:a16="http://schemas.microsoft.com/office/drawing/2014/main" id="{AF1DCD81-FDC2-4EFF-8F17-C9A1865230D3}"/>
              </a:ext>
            </a:extLst>
          </p:cNvPr>
          <p:cNvGrpSpPr/>
          <p:nvPr/>
        </p:nvGrpSpPr>
        <p:grpSpPr>
          <a:xfrm>
            <a:off x="5519918" y="3309726"/>
            <a:ext cx="381677" cy="493613"/>
            <a:chOff x="5579585" y="1691091"/>
            <a:chExt cx="648463" cy="798976"/>
          </a:xfrm>
        </p:grpSpPr>
        <p:sp>
          <p:nvSpPr>
            <p:cNvPr id="69" name="Rectangle 68">
              <a:extLst>
                <a:ext uri="{FF2B5EF4-FFF2-40B4-BE49-F238E27FC236}">
                  <a16:creationId xmlns:a16="http://schemas.microsoft.com/office/drawing/2014/main" id="{124FE4D8-358C-4778-8F74-1C4106783F1B}"/>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70" name="Freeform 145">
              <a:extLst>
                <a:ext uri="{FF2B5EF4-FFF2-40B4-BE49-F238E27FC236}">
                  <a16:creationId xmlns:a16="http://schemas.microsoft.com/office/drawing/2014/main" id="{C10F9F93-FFFB-4E1A-B6FB-03C06B9E6DD5}"/>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71" name="Rectangle 70">
            <a:extLst>
              <a:ext uri="{FF2B5EF4-FFF2-40B4-BE49-F238E27FC236}">
                <a16:creationId xmlns:a16="http://schemas.microsoft.com/office/drawing/2014/main" id="{2D481E18-7BB1-4376-A683-8A912E2AE1F9}"/>
              </a:ext>
            </a:extLst>
          </p:cNvPr>
          <p:cNvSpPr/>
          <p:nvPr/>
        </p:nvSpPr>
        <p:spPr bwMode="gray">
          <a:xfrm>
            <a:off x="4650435" y="2303719"/>
            <a:ext cx="2006692" cy="676608"/>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r>
              <a:rPr lang="en-US" sz="750" b="1" kern="0">
                <a:solidFill>
                  <a:prstClr val="white"/>
                </a:solidFill>
              </a:rPr>
              <a:t>Error Handling</a:t>
            </a:r>
          </a:p>
        </p:txBody>
      </p:sp>
      <p:sp>
        <p:nvSpPr>
          <p:cNvPr id="72" name="TextBox 71">
            <a:extLst>
              <a:ext uri="{FF2B5EF4-FFF2-40B4-BE49-F238E27FC236}">
                <a16:creationId xmlns:a16="http://schemas.microsoft.com/office/drawing/2014/main" id="{B5FD5E63-1321-4149-9389-4CB1A197C475}"/>
              </a:ext>
            </a:extLst>
          </p:cNvPr>
          <p:cNvSpPr txBox="1"/>
          <p:nvPr/>
        </p:nvSpPr>
        <p:spPr>
          <a:xfrm>
            <a:off x="5420607" y="3859148"/>
            <a:ext cx="576946" cy="346249"/>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Process and Transform</a:t>
            </a:r>
          </a:p>
        </p:txBody>
      </p:sp>
      <p:cxnSp>
        <p:nvCxnSpPr>
          <p:cNvPr id="74" name="Straight Arrow Connector 73">
            <a:extLst>
              <a:ext uri="{FF2B5EF4-FFF2-40B4-BE49-F238E27FC236}">
                <a16:creationId xmlns:a16="http://schemas.microsoft.com/office/drawing/2014/main" id="{90C74A98-D913-4875-A2D0-6D6E1843C0ED}"/>
              </a:ext>
            </a:extLst>
          </p:cNvPr>
          <p:cNvCxnSpPr/>
          <p:nvPr/>
        </p:nvCxnSpPr>
        <p:spPr>
          <a:xfrm flipH="1">
            <a:off x="5971458" y="3587375"/>
            <a:ext cx="187912" cy="331"/>
          </a:xfrm>
          <a:prstGeom prst="straightConnector1">
            <a:avLst/>
          </a:prstGeom>
          <a:noFill/>
          <a:ln w="19050" cap="flat" cmpd="sng" algn="ctr">
            <a:solidFill>
              <a:srgbClr val="00A1DE"/>
            </a:solidFill>
            <a:prstDash val="solid"/>
            <a:headEnd type="triangle"/>
            <a:tailEnd type="none"/>
          </a:ln>
          <a:effectLst/>
        </p:spPr>
      </p:cxnSp>
      <p:grpSp>
        <p:nvGrpSpPr>
          <p:cNvPr id="75" name="Group 74">
            <a:extLst>
              <a:ext uri="{FF2B5EF4-FFF2-40B4-BE49-F238E27FC236}">
                <a16:creationId xmlns:a16="http://schemas.microsoft.com/office/drawing/2014/main" id="{719641C1-7352-47E2-9301-58554C5977BE}"/>
              </a:ext>
            </a:extLst>
          </p:cNvPr>
          <p:cNvGrpSpPr/>
          <p:nvPr/>
        </p:nvGrpSpPr>
        <p:grpSpPr>
          <a:xfrm>
            <a:off x="6220721" y="3416817"/>
            <a:ext cx="275855" cy="270534"/>
            <a:chOff x="9520341" y="3925879"/>
            <a:chExt cx="1173867" cy="1181122"/>
          </a:xfrm>
          <a:solidFill>
            <a:schemeClr val="bg1"/>
          </a:solidFill>
        </p:grpSpPr>
        <p:sp>
          <p:nvSpPr>
            <p:cNvPr id="76" name="Rectangle 5">
              <a:extLst>
                <a:ext uri="{FF2B5EF4-FFF2-40B4-BE49-F238E27FC236}">
                  <a16:creationId xmlns:a16="http://schemas.microsoft.com/office/drawing/2014/main" id="{EEDB37BD-9713-4176-B980-0F430012A0C3}"/>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defTabSz="914378">
                <a:spcBef>
                  <a:spcPct val="50000"/>
                </a:spcBef>
              </a:pPr>
              <a:endParaRPr lang="en-US" sz="1350">
                <a:solidFill>
                  <a:srgbClr val="000000"/>
                </a:solidFill>
              </a:endParaRPr>
            </a:p>
          </p:txBody>
        </p:sp>
        <p:sp>
          <p:nvSpPr>
            <p:cNvPr id="77" name="Rectangle 6">
              <a:extLst>
                <a:ext uri="{FF2B5EF4-FFF2-40B4-BE49-F238E27FC236}">
                  <a16:creationId xmlns:a16="http://schemas.microsoft.com/office/drawing/2014/main" id="{C04F3816-08DD-42FA-90F2-E0A5A3D8BE1D}"/>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78" name="Rectangle 7">
              <a:extLst>
                <a:ext uri="{FF2B5EF4-FFF2-40B4-BE49-F238E27FC236}">
                  <a16:creationId xmlns:a16="http://schemas.microsoft.com/office/drawing/2014/main" id="{0920B767-A2BE-486D-9209-25EA232C7DE0}"/>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defTabSz="914378">
                <a:spcBef>
                  <a:spcPct val="50000"/>
                </a:spcBef>
              </a:pPr>
              <a:endParaRPr lang="en-US" sz="1350">
                <a:solidFill>
                  <a:srgbClr val="000000"/>
                </a:solidFill>
              </a:endParaRPr>
            </a:p>
          </p:txBody>
        </p:sp>
        <p:sp>
          <p:nvSpPr>
            <p:cNvPr id="79" name="Rectangle 8">
              <a:extLst>
                <a:ext uri="{FF2B5EF4-FFF2-40B4-BE49-F238E27FC236}">
                  <a16:creationId xmlns:a16="http://schemas.microsoft.com/office/drawing/2014/main" id="{36E35588-BB0B-4BF5-BB64-84FE20F43ADC}"/>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defTabSz="914378">
                <a:spcBef>
                  <a:spcPct val="50000"/>
                </a:spcBef>
              </a:pPr>
              <a:endParaRPr lang="en-US" sz="1350">
                <a:solidFill>
                  <a:srgbClr val="000000"/>
                </a:solidFill>
              </a:endParaRPr>
            </a:p>
          </p:txBody>
        </p:sp>
        <p:sp>
          <p:nvSpPr>
            <p:cNvPr id="80" name="Oval 9">
              <a:extLst>
                <a:ext uri="{FF2B5EF4-FFF2-40B4-BE49-F238E27FC236}">
                  <a16:creationId xmlns:a16="http://schemas.microsoft.com/office/drawing/2014/main" id="{841DCEFD-1DAE-45F0-9E0F-466A788722AA}"/>
                </a:ext>
              </a:extLst>
            </p:cNvPr>
            <p:cNvSpPr>
              <a:spLocks noChangeArrowheads="1"/>
            </p:cNvSpPr>
            <p:nvPr/>
          </p:nvSpPr>
          <p:spPr bwMode="gray">
            <a:xfrm>
              <a:off x="9672698" y="4084039"/>
              <a:ext cx="872057" cy="872057"/>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81" name="Oval 10">
              <a:extLst>
                <a:ext uri="{FF2B5EF4-FFF2-40B4-BE49-F238E27FC236}">
                  <a16:creationId xmlns:a16="http://schemas.microsoft.com/office/drawing/2014/main" id="{05B16EE5-8C91-4544-9450-82D713780EAE}"/>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grpSp>
      <p:sp>
        <p:nvSpPr>
          <p:cNvPr id="82" name="TextBox 81">
            <a:extLst>
              <a:ext uri="{FF2B5EF4-FFF2-40B4-BE49-F238E27FC236}">
                <a16:creationId xmlns:a16="http://schemas.microsoft.com/office/drawing/2014/main" id="{8A7342F3-6A6D-4C12-8135-8B97A8E9D2C8}"/>
              </a:ext>
            </a:extLst>
          </p:cNvPr>
          <p:cNvSpPr txBox="1"/>
          <p:nvPr/>
        </p:nvSpPr>
        <p:spPr>
          <a:xfrm>
            <a:off x="6008743" y="3856199"/>
            <a:ext cx="653847" cy="230832"/>
          </a:xfrm>
          <a:prstGeom prst="rect">
            <a:avLst/>
          </a:prstGeom>
          <a:noFill/>
        </p:spPr>
        <p:txBody>
          <a:bodyPr wrap="square" lIns="0" tIns="0" rIns="0" bIns="0" rtlCol="0">
            <a:spAutoFit/>
          </a:bodyPr>
          <a:lstStyle/>
          <a:p>
            <a:pPr algn="ctr" defTabSz="685800">
              <a:spcBef>
                <a:spcPts val="450"/>
              </a:spcBef>
              <a:buSzPct val="100000"/>
            </a:pPr>
            <a:r>
              <a:rPr lang="en-US" sz="750" b="1">
                <a:solidFill>
                  <a:srgbClr val="002776"/>
                </a:solidFill>
              </a:rPr>
              <a:t>B2B Adapter</a:t>
            </a:r>
          </a:p>
        </p:txBody>
      </p:sp>
      <p:pic>
        <p:nvPicPr>
          <p:cNvPr id="83" name="Picture 82">
            <a:extLst>
              <a:ext uri="{FF2B5EF4-FFF2-40B4-BE49-F238E27FC236}">
                <a16:creationId xmlns:a16="http://schemas.microsoft.com/office/drawing/2014/main" id="{BE88ED55-2D7F-466C-8A4B-029CC3817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5626" y="3116507"/>
            <a:ext cx="1231906" cy="923930"/>
          </a:xfrm>
          <a:prstGeom prst="rect">
            <a:avLst/>
          </a:prstGeom>
        </p:spPr>
      </p:pic>
      <p:pic>
        <p:nvPicPr>
          <p:cNvPr id="84" name="Picture 10" descr="http://static1.squarespace.com/static/53e3c70ce4b00000fd13b376/t/540f5ce5e4b069785f25ec86/1410292965874/webcast_icon.png">
            <a:extLst>
              <a:ext uri="{FF2B5EF4-FFF2-40B4-BE49-F238E27FC236}">
                <a16:creationId xmlns:a16="http://schemas.microsoft.com/office/drawing/2014/main" id="{C59AE786-FDE3-46E3-85E3-0CF690ED07F2}"/>
              </a:ext>
            </a:extLst>
          </p:cNvPr>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13494" y="2631395"/>
            <a:ext cx="748988" cy="65387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88C5B1D7-2F34-45EA-A83B-B555172B28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6790" y="2816370"/>
            <a:ext cx="283708" cy="200072"/>
          </a:xfrm>
          <a:prstGeom prst="rect">
            <a:avLst/>
          </a:prstGeom>
        </p:spPr>
      </p:pic>
      <p:sp>
        <p:nvSpPr>
          <p:cNvPr id="86" name="TextBox 85">
            <a:extLst>
              <a:ext uri="{FF2B5EF4-FFF2-40B4-BE49-F238E27FC236}">
                <a16:creationId xmlns:a16="http://schemas.microsoft.com/office/drawing/2014/main" id="{CE98190D-E85F-4CC8-8196-F0915847B3C8}"/>
              </a:ext>
            </a:extLst>
          </p:cNvPr>
          <p:cNvSpPr txBox="1"/>
          <p:nvPr/>
        </p:nvSpPr>
        <p:spPr>
          <a:xfrm>
            <a:off x="7880024" y="2436215"/>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r>
              <a:rPr lang="en-US"/>
              <a:t>B2B/ EDI</a:t>
            </a:r>
          </a:p>
        </p:txBody>
      </p:sp>
      <p:grpSp>
        <p:nvGrpSpPr>
          <p:cNvPr id="87" name="Group 86">
            <a:extLst>
              <a:ext uri="{FF2B5EF4-FFF2-40B4-BE49-F238E27FC236}">
                <a16:creationId xmlns:a16="http://schemas.microsoft.com/office/drawing/2014/main" id="{3A60DE66-D87E-419A-A021-A261837C0422}"/>
              </a:ext>
            </a:extLst>
          </p:cNvPr>
          <p:cNvGrpSpPr/>
          <p:nvPr/>
        </p:nvGrpSpPr>
        <p:grpSpPr>
          <a:xfrm>
            <a:off x="4847986" y="3338507"/>
            <a:ext cx="387909" cy="491664"/>
            <a:chOff x="7404414" y="3257458"/>
            <a:chExt cx="648463" cy="798976"/>
          </a:xfrm>
        </p:grpSpPr>
        <p:sp>
          <p:nvSpPr>
            <p:cNvPr id="88" name="Rectangle 87">
              <a:extLst>
                <a:ext uri="{FF2B5EF4-FFF2-40B4-BE49-F238E27FC236}">
                  <a16:creationId xmlns:a16="http://schemas.microsoft.com/office/drawing/2014/main" id="{7F9B3021-D563-4B6E-BA24-D9D067DC0105}"/>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algn="ctr" defTabSz="685800">
                <a:lnSpc>
                  <a:spcPct val="106000"/>
                </a:lnSpc>
                <a:defRPr/>
              </a:pPr>
              <a:endParaRPr lang="en-US" sz="750" b="1" kern="0">
                <a:solidFill>
                  <a:prstClr val="white"/>
                </a:solidFill>
              </a:endParaRPr>
            </a:p>
          </p:txBody>
        </p:sp>
        <p:sp>
          <p:nvSpPr>
            <p:cNvPr id="89" name="Freeform 89">
              <a:extLst>
                <a:ext uri="{FF2B5EF4-FFF2-40B4-BE49-F238E27FC236}">
                  <a16:creationId xmlns:a16="http://schemas.microsoft.com/office/drawing/2014/main" id="{21DB72CE-1655-4A0F-90D1-C8D9A6BF44D4}"/>
                </a:ext>
              </a:extLst>
            </p:cNvPr>
            <p:cNvSpPr>
              <a:spLocks noChangeAspect="1"/>
            </p:cNvSpPr>
            <p:nvPr/>
          </p:nvSpPr>
          <p:spPr bwMode="auto">
            <a:xfrm>
              <a:off x="7625336" y="3631231"/>
              <a:ext cx="294651" cy="288343"/>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grpSp>
      <p:sp>
        <p:nvSpPr>
          <p:cNvPr id="93" name="Oval 9">
            <a:extLst>
              <a:ext uri="{FF2B5EF4-FFF2-40B4-BE49-F238E27FC236}">
                <a16:creationId xmlns:a16="http://schemas.microsoft.com/office/drawing/2014/main" id="{920339C0-5486-4C24-BEF2-1E19E45A831D}"/>
              </a:ext>
            </a:extLst>
          </p:cNvPr>
          <p:cNvSpPr>
            <a:spLocks noChangeArrowheads="1"/>
          </p:cNvSpPr>
          <p:nvPr/>
        </p:nvSpPr>
        <p:spPr bwMode="gray">
          <a:xfrm>
            <a:off x="4934730" y="3478863"/>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94" name="TextBox 93">
            <a:extLst>
              <a:ext uri="{FF2B5EF4-FFF2-40B4-BE49-F238E27FC236}">
                <a16:creationId xmlns:a16="http://schemas.microsoft.com/office/drawing/2014/main" id="{30698305-3ECD-4AD9-ACC7-FF5894AB5EBE}"/>
              </a:ext>
            </a:extLst>
          </p:cNvPr>
          <p:cNvSpPr txBox="1"/>
          <p:nvPr/>
        </p:nvSpPr>
        <p:spPr>
          <a:xfrm>
            <a:off x="4686914" y="3848769"/>
            <a:ext cx="586453" cy="346249"/>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Retrieve File and Validate</a:t>
            </a:r>
          </a:p>
        </p:txBody>
      </p:sp>
      <p:cxnSp>
        <p:nvCxnSpPr>
          <p:cNvPr id="141" name="Straight Arrow Connector 140">
            <a:extLst>
              <a:ext uri="{FF2B5EF4-FFF2-40B4-BE49-F238E27FC236}">
                <a16:creationId xmlns:a16="http://schemas.microsoft.com/office/drawing/2014/main" id="{28D2A1AE-6F28-47AD-9DE2-650CAE454B03}"/>
              </a:ext>
            </a:extLst>
          </p:cNvPr>
          <p:cNvCxnSpPr/>
          <p:nvPr/>
        </p:nvCxnSpPr>
        <p:spPr>
          <a:xfrm flipH="1">
            <a:off x="5292186" y="3593156"/>
            <a:ext cx="187912" cy="974"/>
          </a:xfrm>
          <a:prstGeom prst="straightConnector1">
            <a:avLst/>
          </a:prstGeom>
          <a:noFill/>
          <a:ln w="19050" cap="flat" cmpd="sng" algn="ctr">
            <a:solidFill>
              <a:srgbClr val="00A1DE"/>
            </a:solidFill>
            <a:prstDash val="solid"/>
            <a:headEnd type="triangle"/>
            <a:tailEnd type="none"/>
          </a:ln>
          <a:effectLst/>
        </p:spPr>
      </p:cxnSp>
      <p:sp>
        <p:nvSpPr>
          <p:cNvPr id="142" name="TextBox 141">
            <a:extLst>
              <a:ext uri="{FF2B5EF4-FFF2-40B4-BE49-F238E27FC236}">
                <a16:creationId xmlns:a16="http://schemas.microsoft.com/office/drawing/2014/main" id="{D9882C1E-7CA4-48FD-8FA3-5ADF96EB15EB}"/>
              </a:ext>
            </a:extLst>
          </p:cNvPr>
          <p:cNvSpPr txBox="1"/>
          <p:nvPr/>
        </p:nvSpPr>
        <p:spPr>
          <a:xfrm>
            <a:off x="10014527" y="1996988"/>
            <a:ext cx="976424" cy="115416"/>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Key Benefits</a:t>
            </a:r>
          </a:p>
        </p:txBody>
      </p:sp>
      <p:sp>
        <p:nvSpPr>
          <p:cNvPr id="143" name="Cylinder 110">
            <a:extLst>
              <a:ext uri="{FF2B5EF4-FFF2-40B4-BE49-F238E27FC236}">
                <a16:creationId xmlns:a16="http://schemas.microsoft.com/office/drawing/2014/main" id="{35FB51B7-56CA-4390-A6F9-73F2D07C172E}"/>
              </a:ext>
            </a:extLst>
          </p:cNvPr>
          <p:cNvSpPr/>
          <p:nvPr/>
        </p:nvSpPr>
        <p:spPr>
          <a:xfrm>
            <a:off x="4828384" y="2582228"/>
            <a:ext cx="403552" cy="286568"/>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600" kern="0">
                <a:solidFill>
                  <a:srgbClr val="0076A8"/>
                </a:solidFill>
              </a:rPr>
              <a:t>Error Log</a:t>
            </a:r>
          </a:p>
        </p:txBody>
      </p:sp>
      <p:sp>
        <p:nvSpPr>
          <p:cNvPr id="144" name="Freeform 701">
            <a:extLst>
              <a:ext uri="{FF2B5EF4-FFF2-40B4-BE49-F238E27FC236}">
                <a16:creationId xmlns:a16="http://schemas.microsoft.com/office/drawing/2014/main" id="{C6F5A9F7-089D-4558-AA37-3376D4E39DD6}"/>
              </a:ext>
            </a:extLst>
          </p:cNvPr>
          <p:cNvSpPr>
            <a:spLocks noChangeAspect="1" noEditPoints="1"/>
          </p:cNvSpPr>
          <p:nvPr/>
        </p:nvSpPr>
        <p:spPr bwMode="auto">
          <a:xfrm>
            <a:off x="5627354" y="2573390"/>
            <a:ext cx="293778" cy="294643"/>
          </a:xfrm>
          <a:custGeom>
            <a:avLst/>
            <a:gdLst>
              <a:gd name="T0" fmla="*/ 202 w 512"/>
              <a:gd name="T1" fmla="*/ 252 h 512"/>
              <a:gd name="T2" fmla="*/ 117 w 512"/>
              <a:gd name="T3" fmla="*/ 337 h 512"/>
              <a:gd name="T4" fmla="*/ 117 w 512"/>
              <a:gd name="T5" fmla="*/ 173 h 512"/>
              <a:gd name="T6" fmla="*/ 202 w 512"/>
              <a:gd name="T7" fmla="*/ 252 h 512"/>
              <a:gd name="T8" fmla="*/ 378 w 512"/>
              <a:gd name="T9" fmla="*/ 160 h 512"/>
              <a:gd name="T10" fmla="*/ 133 w 512"/>
              <a:gd name="T11" fmla="*/ 160 h 512"/>
              <a:gd name="T12" fmla="*/ 256 w 512"/>
              <a:gd name="T13" fmla="*/ 273 h 512"/>
              <a:gd name="T14" fmla="*/ 378 w 512"/>
              <a:gd name="T15" fmla="*/ 160 h 512"/>
              <a:gd name="T16" fmla="*/ 263 w 512"/>
              <a:gd name="T17" fmla="*/ 295 h 512"/>
              <a:gd name="T18" fmla="*/ 256 w 512"/>
              <a:gd name="T19" fmla="*/ 298 h 512"/>
              <a:gd name="T20" fmla="*/ 248 w 512"/>
              <a:gd name="T21" fmla="*/ 295 h 512"/>
              <a:gd name="T22" fmla="*/ 217 w 512"/>
              <a:gd name="T23" fmla="*/ 267 h 512"/>
              <a:gd name="T24" fmla="*/ 132 w 512"/>
              <a:gd name="T25" fmla="*/ 352 h 512"/>
              <a:gd name="T26" fmla="*/ 379 w 512"/>
              <a:gd name="T27" fmla="*/ 352 h 512"/>
              <a:gd name="T28" fmla="*/ 294 w 512"/>
              <a:gd name="T29" fmla="*/ 267 h 512"/>
              <a:gd name="T30" fmla="*/ 263 w 512"/>
              <a:gd name="T31" fmla="*/ 295 h 512"/>
              <a:gd name="T32" fmla="*/ 512 w 512"/>
              <a:gd name="T33" fmla="*/ 256 h 512"/>
              <a:gd name="T34" fmla="*/ 256 w 512"/>
              <a:gd name="T35" fmla="*/ 512 h 512"/>
              <a:gd name="T36" fmla="*/ 0 w 512"/>
              <a:gd name="T37" fmla="*/ 256 h 512"/>
              <a:gd name="T38" fmla="*/ 256 w 512"/>
              <a:gd name="T39" fmla="*/ 0 h 512"/>
              <a:gd name="T40" fmla="*/ 512 w 512"/>
              <a:gd name="T41" fmla="*/ 256 h 512"/>
              <a:gd name="T42" fmla="*/ 416 w 512"/>
              <a:gd name="T43" fmla="*/ 149 h 512"/>
              <a:gd name="T44" fmla="*/ 405 w 512"/>
              <a:gd name="T45" fmla="*/ 138 h 512"/>
              <a:gd name="T46" fmla="*/ 106 w 512"/>
              <a:gd name="T47" fmla="*/ 138 h 512"/>
              <a:gd name="T48" fmla="*/ 96 w 512"/>
              <a:gd name="T49" fmla="*/ 149 h 512"/>
              <a:gd name="T50" fmla="*/ 96 w 512"/>
              <a:gd name="T51" fmla="*/ 362 h 512"/>
              <a:gd name="T52" fmla="*/ 106 w 512"/>
              <a:gd name="T53" fmla="*/ 373 h 512"/>
              <a:gd name="T54" fmla="*/ 405 w 512"/>
              <a:gd name="T55" fmla="*/ 373 h 512"/>
              <a:gd name="T56" fmla="*/ 416 w 512"/>
              <a:gd name="T57" fmla="*/ 362 h 512"/>
              <a:gd name="T58" fmla="*/ 416 w 512"/>
              <a:gd name="T59" fmla="*/ 149 h 512"/>
              <a:gd name="T60" fmla="*/ 394 w 512"/>
              <a:gd name="T61" fmla="*/ 337 h 512"/>
              <a:gd name="T62" fmla="*/ 394 w 512"/>
              <a:gd name="T63" fmla="*/ 173 h 512"/>
              <a:gd name="T64" fmla="*/ 310 w 512"/>
              <a:gd name="T65" fmla="*/ 252 h 512"/>
              <a:gd name="T66" fmla="*/ 394 w 512"/>
              <a:gd name="T67" fmla="*/ 33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202" y="252"/>
                </a:moveTo>
                <a:cubicBezTo>
                  <a:pt x="117" y="337"/>
                  <a:pt x="117" y="337"/>
                  <a:pt x="117" y="337"/>
                </a:cubicBezTo>
                <a:cubicBezTo>
                  <a:pt x="117" y="173"/>
                  <a:pt x="117" y="173"/>
                  <a:pt x="117" y="173"/>
                </a:cubicBezTo>
                <a:lnTo>
                  <a:pt x="202" y="252"/>
                </a:lnTo>
                <a:close/>
                <a:moveTo>
                  <a:pt x="378" y="160"/>
                </a:moveTo>
                <a:cubicBezTo>
                  <a:pt x="133" y="160"/>
                  <a:pt x="133" y="160"/>
                  <a:pt x="133" y="160"/>
                </a:cubicBezTo>
                <a:cubicBezTo>
                  <a:pt x="256" y="273"/>
                  <a:pt x="256" y="273"/>
                  <a:pt x="256" y="273"/>
                </a:cubicBezTo>
                <a:lnTo>
                  <a:pt x="378" y="160"/>
                </a:lnTo>
                <a:close/>
                <a:moveTo>
                  <a:pt x="263" y="295"/>
                </a:moveTo>
                <a:cubicBezTo>
                  <a:pt x="261" y="297"/>
                  <a:pt x="258" y="298"/>
                  <a:pt x="256" y="298"/>
                </a:cubicBezTo>
                <a:cubicBezTo>
                  <a:pt x="253" y="298"/>
                  <a:pt x="250" y="297"/>
                  <a:pt x="248" y="295"/>
                </a:cubicBezTo>
                <a:cubicBezTo>
                  <a:pt x="217" y="267"/>
                  <a:pt x="217" y="267"/>
                  <a:pt x="217" y="267"/>
                </a:cubicBezTo>
                <a:cubicBezTo>
                  <a:pt x="132" y="352"/>
                  <a:pt x="132" y="352"/>
                  <a:pt x="132" y="352"/>
                </a:cubicBezTo>
                <a:cubicBezTo>
                  <a:pt x="379" y="352"/>
                  <a:pt x="379" y="352"/>
                  <a:pt x="379" y="352"/>
                </a:cubicBezTo>
                <a:cubicBezTo>
                  <a:pt x="294" y="267"/>
                  <a:pt x="294" y="267"/>
                  <a:pt x="294" y="267"/>
                </a:cubicBezTo>
                <a:lnTo>
                  <a:pt x="263" y="295"/>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49"/>
                </a:moveTo>
                <a:cubicBezTo>
                  <a:pt x="416" y="143"/>
                  <a:pt x="411" y="138"/>
                  <a:pt x="405" y="138"/>
                </a:cubicBezTo>
                <a:cubicBezTo>
                  <a:pt x="106" y="138"/>
                  <a:pt x="106" y="138"/>
                  <a:pt x="106" y="138"/>
                </a:cubicBezTo>
                <a:cubicBezTo>
                  <a:pt x="100" y="138"/>
                  <a:pt x="96" y="143"/>
                  <a:pt x="96" y="149"/>
                </a:cubicBezTo>
                <a:cubicBezTo>
                  <a:pt x="96" y="362"/>
                  <a:pt x="96" y="362"/>
                  <a:pt x="96" y="362"/>
                </a:cubicBezTo>
                <a:cubicBezTo>
                  <a:pt x="96" y="368"/>
                  <a:pt x="100" y="373"/>
                  <a:pt x="106" y="373"/>
                </a:cubicBezTo>
                <a:cubicBezTo>
                  <a:pt x="405" y="373"/>
                  <a:pt x="405" y="373"/>
                  <a:pt x="405" y="373"/>
                </a:cubicBezTo>
                <a:cubicBezTo>
                  <a:pt x="411" y="373"/>
                  <a:pt x="416" y="368"/>
                  <a:pt x="416" y="362"/>
                </a:cubicBezTo>
                <a:lnTo>
                  <a:pt x="416" y="149"/>
                </a:lnTo>
                <a:close/>
                <a:moveTo>
                  <a:pt x="394" y="337"/>
                </a:moveTo>
                <a:cubicBezTo>
                  <a:pt x="394" y="173"/>
                  <a:pt x="394" y="173"/>
                  <a:pt x="394" y="173"/>
                </a:cubicBezTo>
                <a:cubicBezTo>
                  <a:pt x="310" y="252"/>
                  <a:pt x="310" y="252"/>
                  <a:pt x="310" y="252"/>
                </a:cubicBezTo>
                <a:lnTo>
                  <a:pt x="394" y="33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a:defRPr/>
            </a:pPr>
            <a:endParaRPr lang="en-US" kern="0">
              <a:solidFill>
                <a:prstClr val="black"/>
              </a:solidFill>
            </a:endParaRPr>
          </a:p>
        </p:txBody>
      </p:sp>
      <p:sp>
        <p:nvSpPr>
          <p:cNvPr id="145" name="TextBox 144">
            <a:extLst>
              <a:ext uri="{FF2B5EF4-FFF2-40B4-BE49-F238E27FC236}">
                <a16:creationId xmlns:a16="http://schemas.microsoft.com/office/drawing/2014/main" id="{64A2355D-AF9B-4DF8-9771-D5F2A0DA3C64}"/>
              </a:ext>
            </a:extLst>
          </p:cNvPr>
          <p:cNvSpPr txBox="1"/>
          <p:nvPr/>
        </p:nvSpPr>
        <p:spPr>
          <a:xfrm>
            <a:off x="6085322" y="2596941"/>
            <a:ext cx="600361" cy="230832"/>
          </a:xfrm>
          <a:prstGeom prst="rect">
            <a:avLst/>
          </a:prstGeom>
          <a:noFill/>
        </p:spPr>
        <p:txBody>
          <a:bodyPr vert="horz" wrap="square" lIns="0" tIns="0" rIns="0" bIns="0" rtlCol="0">
            <a:spAutoFit/>
          </a:bodyPr>
          <a:lstStyle/>
          <a:p>
            <a:pPr>
              <a:spcBef>
                <a:spcPts val="200"/>
              </a:spcBef>
              <a:buSzPct val="100000"/>
            </a:pPr>
            <a:r>
              <a:rPr lang="en-US" sz="750">
                <a:solidFill>
                  <a:schemeClr val="bg1"/>
                </a:solidFill>
              </a:rPr>
              <a:t>Email Notification</a:t>
            </a:r>
          </a:p>
        </p:txBody>
      </p:sp>
      <p:cxnSp>
        <p:nvCxnSpPr>
          <p:cNvPr id="146" name="Straight Arrow Connector 145">
            <a:extLst>
              <a:ext uri="{FF2B5EF4-FFF2-40B4-BE49-F238E27FC236}">
                <a16:creationId xmlns:a16="http://schemas.microsoft.com/office/drawing/2014/main" id="{4A9F37EE-B7D8-462C-AA41-E96201E43B7E}"/>
              </a:ext>
            </a:extLst>
          </p:cNvPr>
          <p:cNvCxnSpPr/>
          <p:nvPr/>
        </p:nvCxnSpPr>
        <p:spPr>
          <a:xfrm>
            <a:off x="5258500" y="2711413"/>
            <a:ext cx="33262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47" name="Rectangle 146">
            <a:extLst>
              <a:ext uri="{FF2B5EF4-FFF2-40B4-BE49-F238E27FC236}">
                <a16:creationId xmlns:a16="http://schemas.microsoft.com/office/drawing/2014/main" id="{5A056F7F-3C30-41C3-8912-D213E43C9DF4}"/>
              </a:ext>
            </a:extLst>
          </p:cNvPr>
          <p:cNvSpPr/>
          <p:nvPr/>
        </p:nvSpPr>
        <p:spPr bwMode="gray">
          <a:xfrm>
            <a:off x="9151299" y="2151562"/>
            <a:ext cx="2702881" cy="2381720"/>
          </a:xfrm>
          <a:prstGeom prst="rect">
            <a:avLst/>
          </a:prstGeom>
          <a:solidFill>
            <a:srgbClr val="6A6A65"/>
          </a:solidFill>
          <a:ln w="19050" algn="ctr">
            <a:noFill/>
            <a:miter lim="800000"/>
            <a:headEnd/>
            <a:tailEnd/>
          </a:ln>
        </p:spPr>
        <p:txBody>
          <a:bodyPr wrap="square" lIns="66675" tIns="66675" rIns="66675" bIns="66675" rtlCol="0" anchor="ctr" anchorCtr="0"/>
          <a:lstStyle/>
          <a:p>
            <a:pPr marL="128588" indent="-128588" defTabSz="685800">
              <a:lnSpc>
                <a:spcPct val="106000"/>
              </a:lnSpc>
              <a:buFont typeface="Wingdings" panose="05000000000000000000" pitchFamily="2" charset="2"/>
              <a:buChar char="ü"/>
            </a:pPr>
            <a:endParaRPr lang="en-US" sz="750" b="1">
              <a:solidFill>
                <a:prstClr val="white"/>
              </a:solidFill>
            </a:endParaRPr>
          </a:p>
        </p:txBody>
      </p:sp>
      <p:grpSp>
        <p:nvGrpSpPr>
          <p:cNvPr id="148" name="Group 147">
            <a:extLst>
              <a:ext uri="{FF2B5EF4-FFF2-40B4-BE49-F238E27FC236}">
                <a16:creationId xmlns:a16="http://schemas.microsoft.com/office/drawing/2014/main" id="{C65DA320-9B99-4948-B02E-F5816EE3EA1B}"/>
              </a:ext>
            </a:extLst>
          </p:cNvPr>
          <p:cNvGrpSpPr/>
          <p:nvPr/>
        </p:nvGrpSpPr>
        <p:grpSpPr>
          <a:xfrm>
            <a:off x="974319" y="2214236"/>
            <a:ext cx="594672" cy="313452"/>
            <a:chOff x="27789" y="2310329"/>
            <a:chExt cx="1115629" cy="570756"/>
          </a:xfrm>
          <a:solidFill>
            <a:sysClr val="window" lastClr="FFFFFF"/>
          </a:solidFill>
        </p:grpSpPr>
        <p:sp>
          <p:nvSpPr>
            <p:cNvPr id="149" name="Freeform 80">
              <a:extLst>
                <a:ext uri="{FF2B5EF4-FFF2-40B4-BE49-F238E27FC236}">
                  <a16:creationId xmlns:a16="http://schemas.microsoft.com/office/drawing/2014/main" id="{BE9139D7-37A5-44EE-9905-1B455710D6B9}"/>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a:p>
              <a:pPr defTabSz="685800">
                <a:defRPr/>
              </a:pPr>
              <a:endParaRPr lang="en-US" sz="750" kern="0">
                <a:solidFill>
                  <a:srgbClr val="002776"/>
                </a:solidFill>
              </a:endParaRPr>
            </a:p>
          </p:txBody>
        </p:sp>
        <p:sp>
          <p:nvSpPr>
            <p:cNvPr id="150" name="Freeform 67">
              <a:extLst>
                <a:ext uri="{FF2B5EF4-FFF2-40B4-BE49-F238E27FC236}">
                  <a16:creationId xmlns:a16="http://schemas.microsoft.com/office/drawing/2014/main" id="{0AF828DF-A328-4735-AF07-8318A72F1D5B}"/>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sp>
          <p:nvSpPr>
            <p:cNvPr id="151" name="Freeform 67">
              <a:extLst>
                <a:ext uri="{FF2B5EF4-FFF2-40B4-BE49-F238E27FC236}">
                  <a16:creationId xmlns:a16="http://schemas.microsoft.com/office/drawing/2014/main" id="{70AB45A7-114C-4047-B8DD-9F91B7D32C35}"/>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srgbClr val="002776"/>
                </a:solidFill>
              </a:endParaRPr>
            </a:p>
          </p:txBody>
        </p:sp>
      </p:grpSp>
      <p:cxnSp>
        <p:nvCxnSpPr>
          <p:cNvPr id="153" name="Straight Arrow Connector 152">
            <a:extLst>
              <a:ext uri="{FF2B5EF4-FFF2-40B4-BE49-F238E27FC236}">
                <a16:creationId xmlns:a16="http://schemas.microsoft.com/office/drawing/2014/main" id="{83167665-C5CC-465B-96CC-4153D2B1A1DE}"/>
              </a:ext>
            </a:extLst>
          </p:cNvPr>
          <p:cNvCxnSpPr>
            <a:cxnSpLocks/>
          </p:cNvCxnSpPr>
          <p:nvPr/>
        </p:nvCxnSpPr>
        <p:spPr>
          <a:xfrm flipH="1" flipV="1">
            <a:off x="1917385" y="2973247"/>
            <a:ext cx="1041848" cy="7080"/>
          </a:xfrm>
          <a:prstGeom prst="straightConnector1">
            <a:avLst/>
          </a:prstGeom>
          <a:noFill/>
          <a:ln w="38100" cap="flat" cmpd="sng" algn="ctr">
            <a:solidFill>
              <a:srgbClr val="313131"/>
            </a:solidFill>
            <a:prstDash val="solid"/>
            <a:headEnd type="triangle"/>
            <a:tailEnd type="none"/>
          </a:ln>
          <a:effectLst/>
        </p:spPr>
      </p:cxnSp>
      <p:sp>
        <p:nvSpPr>
          <p:cNvPr id="155" name="TextBox 154">
            <a:extLst>
              <a:ext uri="{FF2B5EF4-FFF2-40B4-BE49-F238E27FC236}">
                <a16:creationId xmlns:a16="http://schemas.microsoft.com/office/drawing/2014/main" id="{6A43F372-F362-47F1-8A07-A0A9BCB29DEB}"/>
              </a:ext>
            </a:extLst>
          </p:cNvPr>
          <p:cNvSpPr txBox="1"/>
          <p:nvPr/>
        </p:nvSpPr>
        <p:spPr>
          <a:xfrm>
            <a:off x="1968335" y="2609699"/>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File Output</a:t>
            </a:r>
          </a:p>
        </p:txBody>
      </p:sp>
      <p:sp>
        <p:nvSpPr>
          <p:cNvPr id="156" name="TextBox 155">
            <a:extLst>
              <a:ext uri="{FF2B5EF4-FFF2-40B4-BE49-F238E27FC236}">
                <a16:creationId xmlns:a16="http://schemas.microsoft.com/office/drawing/2014/main" id="{956214D7-8449-4526-8F82-7BF5F62CF583}"/>
              </a:ext>
            </a:extLst>
          </p:cNvPr>
          <p:cNvSpPr txBox="1"/>
          <p:nvPr/>
        </p:nvSpPr>
        <p:spPr>
          <a:xfrm>
            <a:off x="9310628" y="2246575"/>
            <a:ext cx="2079204" cy="1554528"/>
          </a:xfrm>
          <a:prstGeom prst="rect">
            <a:avLst/>
          </a:prstGeom>
          <a:noFill/>
        </p:spPr>
        <p:txBody>
          <a:bodyPr vert="horz" wrap="square" lIns="0" tIns="0" rIns="0" bIns="0" rtlCol="0">
            <a:spAutoFit/>
          </a:bodyPr>
          <a:lstStyle/>
          <a:p>
            <a:pPr marL="128588" indent="-128588" defTabSz="685800">
              <a:lnSpc>
                <a:spcPct val="106000"/>
              </a:lnSpc>
              <a:buFont typeface="Wingdings" panose="05000000000000000000" pitchFamily="2" charset="2"/>
              <a:buChar char="ü"/>
            </a:pPr>
            <a:r>
              <a:rPr lang="en-US" sz="800" b="1">
                <a:solidFill>
                  <a:prstClr val="white"/>
                </a:solidFill>
              </a:rPr>
              <a:t>Suitable for B2B transformation and validation requirements </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Leveraging OIC B2B capabilities will be useful</a:t>
            </a:r>
          </a:p>
          <a:p>
            <a:pPr defTabSz="685800">
              <a:lnSpc>
                <a:spcPct val="106000"/>
              </a:lnSpc>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Suitable for B2B transformation and validation requirements</a:t>
            </a:r>
          </a:p>
          <a:p>
            <a:pPr marL="128588" indent="-128588" defTabSz="685800">
              <a:lnSpc>
                <a:spcPct val="106000"/>
              </a:lnSpc>
              <a:buFont typeface="Wingdings" panose="05000000000000000000" pitchFamily="2" charset="2"/>
              <a:buChar char="ü"/>
            </a:pPr>
            <a:endParaRPr lang="en-US" sz="800" b="1">
              <a:solidFill>
                <a:prstClr val="white"/>
              </a:solidFill>
            </a:endParaRPr>
          </a:p>
          <a:p>
            <a:pPr marL="128588" indent="-128588" defTabSz="685800">
              <a:lnSpc>
                <a:spcPct val="106000"/>
              </a:lnSpc>
              <a:buFont typeface="Wingdings" panose="05000000000000000000" pitchFamily="2" charset="2"/>
              <a:buChar char="ü"/>
            </a:pPr>
            <a:r>
              <a:rPr lang="en-US" sz="800" b="1">
                <a:solidFill>
                  <a:prstClr val="white"/>
                </a:solidFill>
              </a:rPr>
              <a:t>Near Real time jobs to capture data</a:t>
            </a:r>
          </a:p>
        </p:txBody>
      </p:sp>
      <p:pic>
        <p:nvPicPr>
          <p:cNvPr id="165" name="Graphic 164" descr="Blog with solid fill">
            <a:extLst>
              <a:ext uri="{FF2B5EF4-FFF2-40B4-BE49-F238E27FC236}">
                <a16:creationId xmlns:a16="http://schemas.microsoft.com/office/drawing/2014/main" id="{ACCD1EAB-5DB3-440A-B178-1614452A425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2930" y="2749187"/>
            <a:ext cx="660414" cy="660414"/>
          </a:xfrm>
          <a:prstGeom prst="rect">
            <a:avLst/>
          </a:prstGeom>
        </p:spPr>
      </p:pic>
      <p:sp>
        <p:nvSpPr>
          <p:cNvPr id="166" name="TextBox 165">
            <a:extLst>
              <a:ext uri="{FF2B5EF4-FFF2-40B4-BE49-F238E27FC236}">
                <a16:creationId xmlns:a16="http://schemas.microsoft.com/office/drawing/2014/main" id="{625E6CB2-2BB9-481B-B762-A25035D47CE3}"/>
              </a:ext>
            </a:extLst>
          </p:cNvPr>
          <p:cNvSpPr txBox="1"/>
          <p:nvPr/>
        </p:nvSpPr>
        <p:spPr>
          <a:xfrm>
            <a:off x="645225" y="3333604"/>
            <a:ext cx="573899" cy="230832"/>
          </a:xfrm>
          <a:prstGeom prst="rect">
            <a:avLst/>
          </a:prstGeom>
          <a:noFill/>
        </p:spPr>
        <p:txBody>
          <a:bodyPr wrap="square" lIns="0" tIns="0" rIns="0" bIns="0" rtlCol="0">
            <a:spAutoFit/>
          </a:bodyPr>
          <a:lstStyle/>
          <a:p>
            <a:pPr algn="ctr" defTabSz="685800">
              <a:spcBef>
                <a:spcPts val="900"/>
              </a:spcBef>
              <a:buSzPct val="100000"/>
              <a:defRPr/>
            </a:pPr>
            <a:r>
              <a:rPr lang="en-US" sz="750" b="1" kern="0">
                <a:solidFill>
                  <a:srgbClr val="002776"/>
                </a:solidFill>
              </a:rPr>
              <a:t>BIP Report</a:t>
            </a:r>
          </a:p>
        </p:txBody>
      </p:sp>
      <p:sp>
        <p:nvSpPr>
          <p:cNvPr id="92" name="Freeform 145">
            <a:extLst>
              <a:ext uri="{FF2B5EF4-FFF2-40B4-BE49-F238E27FC236}">
                <a16:creationId xmlns:a16="http://schemas.microsoft.com/office/drawing/2014/main" id="{EC34B789-35AA-4704-88D1-098516DC7535}"/>
              </a:ext>
            </a:extLst>
          </p:cNvPr>
          <p:cNvSpPr>
            <a:spLocks noChangeAspect="1" noEditPoints="1"/>
          </p:cNvSpPr>
          <p:nvPr/>
        </p:nvSpPr>
        <p:spPr bwMode="auto">
          <a:xfrm>
            <a:off x="2938240" y="3166072"/>
            <a:ext cx="323209" cy="29278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95" name="Oval 9">
            <a:extLst>
              <a:ext uri="{FF2B5EF4-FFF2-40B4-BE49-F238E27FC236}">
                <a16:creationId xmlns:a16="http://schemas.microsoft.com/office/drawing/2014/main" id="{3827CA4B-6AF1-48D5-965B-33833EE69E98}"/>
              </a:ext>
            </a:extLst>
          </p:cNvPr>
          <p:cNvSpPr>
            <a:spLocks noChangeArrowheads="1"/>
          </p:cNvSpPr>
          <p:nvPr/>
        </p:nvSpPr>
        <p:spPr bwMode="gray">
          <a:xfrm>
            <a:off x="3400773" y="3281795"/>
            <a:ext cx="169994" cy="199743"/>
          </a:xfrm>
          <a:prstGeom prst="ellipse">
            <a:avLst/>
          </a:prstGeom>
          <a:solidFill>
            <a:schemeClr val="bg1"/>
          </a:solidFill>
          <a:ln w="9525">
            <a:noFill/>
            <a:round/>
            <a:headEnd/>
            <a:tailEnd/>
          </a:ln>
        </p:spPr>
        <p:txBody>
          <a:bodyPr wrap="none" lIns="34290" rIns="34290" anchor="ctr"/>
          <a:lstStyle/>
          <a:p>
            <a:pPr defTabSz="914378">
              <a:spcBef>
                <a:spcPct val="50000"/>
              </a:spcBef>
            </a:pPr>
            <a:endParaRPr lang="en-US" sz="1350">
              <a:solidFill>
                <a:srgbClr val="000000"/>
              </a:solidFill>
            </a:endParaRPr>
          </a:p>
        </p:txBody>
      </p:sp>
      <p:sp>
        <p:nvSpPr>
          <p:cNvPr id="96" name="Rectangle 95">
            <a:extLst>
              <a:ext uri="{FF2B5EF4-FFF2-40B4-BE49-F238E27FC236}">
                <a16:creationId xmlns:a16="http://schemas.microsoft.com/office/drawing/2014/main" id="{203997E2-56F6-4E21-8088-6802B6EC21ED}"/>
              </a:ext>
            </a:extLst>
          </p:cNvPr>
          <p:cNvSpPr/>
          <p:nvPr/>
        </p:nvSpPr>
        <p:spPr bwMode="auto">
          <a:xfrm>
            <a:off x="2964629" y="2386876"/>
            <a:ext cx="770671" cy="1973293"/>
          </a:xfrm>
          <a:prstGeom prst="rect">
            <a:avLst/>
          </a:prstGeom>
          <a:solidFill>
            <a:schemeClr val="bg1"/>
          </a:solidFill>
          <a:ln w="38100" cap="flat" cmpd="sng" algn="ctr">
            <a:solidFill>
              <a:schemeClr val="accent2">
                <a:lumMod val="75000"/>
              </a:schemeClr>
            </a:solidFill>
            <a:prstDash val="solid"/>
            <a:round/>
            <a:headEnd type="none" w="med" len="med"/>
            <a:tailEnd type="none" w="med" len="med"/>
          </a:ln>
          <a:effectLst/>
        </p:spPr>
        <p:txBody>
          <a:bodyPr lIns="67366" tIns="33684" rIns="67366" bIns="33684" rtlCol="0" anchor="ctr"/>
          <a:lstStyle/>
          <a:p>
            <a:pPr algn="ctr" defTabSz="685132" fontAlgn="base">
              <a:lnSpc>
                <a:spcPct val="106000"/>
              </a:lnSpc>
              <a:spcBef>
                <a:spcPct val="80000"/>
              </a:spcBef>
              <a:spcAft>
                <a:spcPct val="0"/>
              </a:spcAft>
              <a:buClr>
                <a:srgbClr val="000000"/>
              </a:buClr>
              <a:buSzPct val="80000"/>
            </a:pPr>
            <a:endParaRPr lang="en-US" sz="698" b="1">
              <a:solidFill>
                <a:srgbClr val="FFFFFF"/>
              </a:solidFill>
              <a:cs typeface="Arial" pitchFamily="34" charset="0"/>
            </a:endParaRPr>
          </a:p>
        </p:txBody>
      </p:sp>
      <p:grpSp>
        <p:nvGrpSpPr>
          <p:cNvPr id="97" name="Group 96">
            <a:extLst>
              <a:ext uri="{FF2B5EF4-FFF2-40B4-BE49-F238E27FC236}">
                <a16:creationId xmlns:a16="http://schemas.microsoft.com/office/drawing/2014/main" id="{343A8F2B-6252-4974-A23A-C8424EE16CC8}"/>
              </a:ext>
            </a:extLst>
          </p:cNvPr>
          <p:cNvGrpSpPr/>
          <p:nvPr/>
        </p:nvGrpSpPr>
        <p:grpSpPr>
          <a:xfrm>
            <a:off x="3015993" y="2783405"/>
            <a:ext cx="688773" cy="656065"/>
            <a:chOff x="5854701" y="3620549"/>
            <a:chExt cx="685800" cy="772064"/>
          </a:xfrm>
        </p:grpSpPr>
        <p:grpSp>
          <p:nvGrpSpPr>
            <p:cNvPr id="98" name="Group 97">
              <a:extLst>
                <a:ext uri="{FF2B5EF4-FFF2-40B4-BE49-F238E27FC236}">
                  <a16:creationId xmlns:a16="http://schemas.microsoft.com/office/drawing/2014/main" id="{595DA13D-AB52-4FE0-9CEC-AD0CCC4D4342}"/>
                </a:ext>
              </a:extLst>
            </p:cNvPr>
            <p:cNvGrpSpPr/>
            <p:nvPr/>
          </p:nvGrpSpPr>
          <p:grpSpPr>
            <a:xfrm>
              <a:off x="6002945" y="3620549"/>
              <a:ext cx="397017" cy="310259"/>
              <a:chOff x="5990245" y="3620549"/>
              <a:chExt cx="397017" cy="310259"/>
            </a:xfrm>
          </p:grpSpPr>
          <p:sp>
            <p:nvSpPr>
              <p:cNvPr id="100" name="Freeform 19">
                <a:extLst>
                  <a:ext uri="{FF2B5EF4-FFF2-40B4-BE49-F238E27FC236}">
                    <a16:creationId xmlns:a16="http://schemas.microsoft.com/office/drawing/2014/main" id="{85B6DEC0-A284-4170-B299-3DD18608E5EC}"/>
                  </a:ext>
                </a:extLst>
              </p:cNvPr>
              <p:cNvSpPr>
                <a:spLocks noEditPoints="1"/>
              </p:cNvSpPr>
              <p:nvPr/>
            </p:nvSpPr>
            <p:spPr bwMode="auto">
              <a:xfrm>
                <a:off x="5990245" y="36205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sp>
            <p:nvSpPr>
              <p:cNvPr id="101" name="Freeform 19">
                <a:extLst>
                  <a:ext uri="{FF2B5EF4-FFF2-40B4-BE49-F238E27FC236}">
                    <a16:creationId xmlns:a16="http://schemas.microsoft.com/office/drawing/2014/main" id="{15565B90-C65A-412C-935B-3FEE64982047}"/>
                  </a:ext>
                </a:extLst>
              </p:cNvPr>
              <p:cNvSpPr>
                <a:spLocks noEditPoints="1"/>
              </p:cNvSpPr>
              <p:nvPr/>
            </p:nvSpPr>
            <p:spPr bwMode="auto">
              <a:xfrm>
                <a:off x="6168045" y="3684049"/>
                <a:ext cx="219217" cy="246759"/>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algn="ctr" defTabSz="914400" fontAlgn="base">
                  <a:spcBef>
                    <a:spcPct val="20000"/>
                  </a:spcBef>
                  <a:spcAft>
                    <a:spcPct val="0"/>
                  </a:spcAft>
                </a:pPr>
                <a:endParaRPr lang="en-US" sz="1100" b="1">
                  <a:solidFill>
                    <a:srgbClr val="000000"/>
                  </a:solidFill>
                  <a:cs typeface="Arial" pitchFamily="34" charset="0"/>
                </a:endParaRPr>
              </a:p>
            </p:txBody>
          </p:sp>
        </p:grpSp>
        <p:sp>
          <p:nvSpPr>
            <p:cNvPr id="99" name="TextBox 98">
              <a:extLst>
                <a:ext uri="{FF2B5EF4-FFF2-40B4-BE49-F238E27FC236}">
                  <a16:creationId xmlns:a16="http://schemas.microsoft.com/office/drawing/2014/main" id="{4B858723-59A9-4A19-8E3B-97E66D7D1C01}"/>
                </a:ext>
              </a:extLst>
            </p:cNvPr>
            <p:cNvSpPr txBox="1"/>
            <p:nvPr/>
          </p:nvSpPr>
          <p:spPr>
            <a:xfrm>
              <a:off x="5854701" y="4023281"/>
              <a:ext cx="685800" cy="369332"/>
            </a:xfrm>
            <a:prstGeom prst="rect">
              <a:avLst/>
            </a:prstGeom>
            <a:noFill/>
          </p:spPr>
          <p:txBody>
            <a:bodyPr wrap="square" rtlCol="0">
              <a:spAutoFit/>
            </a:bodyPr>
            <a:lstStyle/>
            <a:p>
              <a:pPr algn="ctr" defTabSz="914400" fontAlgn="base">
                <a:spcBef>
                  <a:spcPct val="20000"/>
                </a:spcBef>
                <a:spcAft>
                  <a:spcPct val="0"/>
                </a:spcAft>
              </a:pPr>
              <a:r>
                <a:rPr lang="en-US" sz="900" b="1" kern="0">
                  <a:solidFill>
                    <a:srgbClr val="000000"/>
                  </a:solidFill>
                  <a:latin typeface="Calibri" panose="020F0502020204030204" pitchFamily="34" charset="0"/>
                  <a:cs typeface="Arial" charset="0"/>
                </a:rPr>
                <a:t>Data Files</a:t>
              </a:r>
            </a:p>
            <a:p>
              <a:pPr algn="ctr" defTabSz="914400" fontAlgn="base">
                <a:spcBef>
                  <a:spcPct val="20000"/>
                </a:spcBef>
                <a:spcAft>
                  <a:spcPct val="0"/>
                </a:spcAft>
              </a:pPr>
              <a:endParaRPr lang="en-US" sz="900" b="1">
                <a:solidFill>
                  <a:srgbClr val="000000"/>
                </a:solidFill>
                <a:cs typeface="Arial" pitchFamily="34" charset="0"/>
              </a:endParaRPr>
            </a:p>
          </p:txBody>
        </p:sp>
      </p:grpSp>
      <p:cxnSp>
        <p:nvCxnSpPr>
          <p:cNvPr id="102" name="Straight Arrow Connector 101">
            <a:extLst>
              <a:ext uri="{FF2B5EF4-FFF2-40B4-BE49-F238E27FC236}">
                <a16:creationId xmlns:a16="http://schemas.microsoft.com/office/drawing/2014/main" id="{D361E088-B1D1-4492-9436-09A99FD8E265}"/>
              </a:ext>
            </a:extLst>
          </p:cNvPr>
          <p:cNvCxnSpPr>
            <a:cxnSpLocks/>
          </p:cNvCxnSpPr>
          <p:nvPr/>
        </p:nvCxnSpPr>
        <p:spPr>
          <a:xfrm flipH="1">
            <a:off x="3753116" y="3000954"/>
            <a:ext cx="510548" cy="1"/>
          </a:xfrm>
          <a:prstGeom prst="straightConnector1">
            <a:avLst/>
          </a:prstGeom>
          <a:noFill/>
          <a:ln w="38100" cap="flat" cmpd="sng" algn="ctr">
            <a:solidFill>
              <a:srgbClr val="313131"/>
            </a:solidFill>
            <a:prstDash val="solid"/>
            <a:headEnd type="triangle"/>
            <a:tailEnd type="none"/>
          </a:ln>
          <a:effectLst/>
        </p:spPr>
      </p:cxnSp>
      <p:cxnSp>
        <p:nvCxnSpPr>
          <p:cNvPr id="103" name="Straight Connector 102">
            <a:extLst>
              <a:ext uri="{FF2B5EF4-FFF2-40B4-BE49-F238E27FC236}">
                <a16:creationId xmlns:a16="http://schemas.microsoft.com/office/drawing/2014/main" id="{39E4F697-49B0-4F66-A538-3F41E1917AFF}"/>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18893291-38A9-4E57-90A8-B36AA3171C79}"/>
              </a:ext>
            </a:extLst>
          </p:cNvPr>
          <p:cNvSpPr txBox="1"/>
          <p:nvPr/>
        </p:nvSpPr>
        <p:spPr>
          <a:xfrm>
            <a:off x="469900" y="1089978"/>
            <a:ext cx="11031117" cy="276999"/>
          </a:xfrm>
          <a:prstGeom prst="rect">
            <a:avLst/>
          </a:prstGeom>
          <a:noFill/>
        </p:spPr>
        <p:txBody>
          <a:bodyPr wrap="square">
            <a:spAutoFit/>
          </a:bodyPr>
          <a:lstStyle/>
          <a:p>
            <a:r>
              <a:rPr lang="en-US" sz="1200">
                <a:solidFill>
                  <a:srgbClr val="000000"/>
                </a:solidFill>
                <a:ea typeface="MS PGothic" pitchFamily="34" charset="-128"/>
              </a:rPr>
              <a:t>Outbound integrations from Oracle ERP Cloud to trading partner systems formatted using B2B output standards </a:t>
            </a:r>
            <a:endParaRPr lang="en-US" sz="1200" kern="0"/>
          </a:p>
        </p:txBody>
      </p:sp>
    </p:spTree>
    <p:extLst>
      <p:ext uri="{BB962C8B-B14F-4D97-AF65-F5344CB8AC3E}">
        <p14:creationId xmlns:p14="http://schemas.microsoft.com/office/powerpoint/2010/main" val="229592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16888"/>
            <a:ext cx="11252200" cy="406171"/>
          </a:xfrm>
        </p:spPr>
        <p:txBody>
          <a:bodyPr/>
          <a:lstStyle/>
          <a:p>
            <a:r>
              <a:rPr lang="en-US"/>
              <a:t>Outbound Integration Pattern 6 – B2B Outbound</a:t>
            </a:r>
          </a:p>
        </p:txBody>
      </p:sp>
      <p:sp>
        <p:nvSpPr>
          <p:cNvPr id="54" name="Freeform 30">
            <a:extLst>
              <a:ext uri="{FF2B5EF4-FFF2-40B4-BE49-F238E27FC236}">
                <a16:creationId xmlns:a16="http://schemas.microsoft.com/office/drawing/2014/main" id="{8F500533-BF5C-4AAD-B998-A66D93A64A28}"/>
              </a:ext>
            </a:extLst>
          </p:cNvPr>
          <p:cNvSpPr>
            <a:spLocks noChangeAspect="1" noEditPoints="1"/>
          </p:cNvSpPr>
          <p:nvPr/>
        </p:nvSpPr>
        <p:spPr bwMode="auto">
          <a:xfrm>
            <a:off x="1632386" y="1822687"/>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defTabSz="685800">
              <a:defRPr/>
            </a:pPr>
            <a:endParaRPr lang="en-US" sz="1100" kern="0">
              <a:solidFill>
                <a:prstClr val="black"/>
              </a:solidFill>
            </a:endParaRPr>
          </a:p>
        </p:txBody>
      </p:sp>
      <p:cxnSp>
        <p:nvCxnSpPr>
          <p:cNvPr id="55" name="Straight Connector 54">
            <a:extLst>
              <a:ext uri="{FF2B5EF4-FFF2-40B4-BE49-F238E27FC236}">
                <a16:creationId xmlns:a16="http://schemas.microsoft.com/office/drawing/2014/main" id="{C8B22E45-9885-4429-9FEF-E5637F360907}"/>
              </a:ext>
            </a:extLst>
          </p:cNvPr>
          <p:cNvCxnSpPr/>
          <p:nvPr/>
        </p:nvCxnSpPr>
        <p:spPr>
          <a:xfrm flipV="1">
            <a:off x="8406132" y="2838155"/>
            <a:ext cx="835410" cy="342900"/>
          </a:xfrm>
          <a:prstGeom prst="line">
            <a:avLst/>
          </a:prstGeom>
          <a:noFill/>
          <a:ln w="6350" cap="flat" cmpd="sng" algn="ctr">
            <a:solidFill>
              <a:sysClr val="window" lastClr="FFFFFF"/>
            </a:solidFill>
            <a:prstDash val="solid"/>
            <a:miter lim="800000"/>
          </a:ln>
          <a:effectLst/>
        </p:spPr>
      </p:cxnSp>
      <p:cxnSp>
        <p:nvCxnSpPr>
          <p:cNvPr id="56" name="Straight Connector 55">
            <a:extLst>
              <a:ext uri="{FF2B5EF4-FFF2-40B4-BE49-F238E27FC236}">
                <a16:creationId xmlns:a16="http://schemas.microsoft.com/office/drawing/2014/main" id="{346D6EA1-29E3-413B-A25C-454F7124353F}"/>
              </a:ext>
            </a:extLst>
          </p:cNvPr>
          <p:cNvCxnSpPr/>
          <p:nvPr/>
        </p:nvCxnSpPr>
        <p:spPr>
          <a:xfrm flipV="1">
            <a:off x="9235932" y="2140485"/>
            <a:ext cx="835410" cy="342900"/>
          </a:xfrm>
          <a:prstGeom prst="line">
            <a:avLst/>
          </a:prstGeom>
          <a:noFill/>
          <a:ln w="6350" cap="flat" cmpd="sng" algn="ctr">
            <a:solidFill>
              <a:sysClr val="window" lastClr="FFFFFF"/>
            </a:solidFill>
            <a:prstDash val="solid"/>
            <a:miter lim="800000"/>
          </a:ln>
          <a:effectLst/>
        </p:spPr>
      </p:cxnSp>
      <p:sp>
        <p:nvSpPr>
          <p:cNvPr id="57" name="Rectangle 56">
            <a:extLst>
              <a:ext uri="{FF2B5EF4-FFF2-40B4-BE49-F238E27FC236}">
                <a16:creationId xmlns:a16="http://schemas.microsoft.com/office/drawing/2014/main" id="{0DA9FB80-7AA9-47B1-8505-26D1A7B4306B}"/>
              </a:ext>
            </a:extLst>
          </p:cNvPr>
          <p:cNvSpPr/>
          <p:nvPr/>
        </p:nvSpPr>
        <p:spPr bwMode="gray">
          <a:xfrm>
            <a:off x="919741" y="2106776"/>
            <a:ext cx="2893455" cy="1252459"/>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marR="310515" indent="-179705">
              <a:lnSpc>
                <a:spcPct val="106200"/>
              </a:lnSpc>
              <a:buFont typeface="Wingdings"/>
              <a:buChar char=""/>
              <a:tabLst>
                <a:tab pos="273685" algn="l"/>
              </a:tabLst>
            </a:pPr>
            <a:r>
              <a:rPr lang="en-US" sz="1100" spc="-5">
                <a:latin typeface="Arial" panose="020B0604020202020204" pitchFamily="34" charset="0"/>
                <a:cs typeface="Arial" panose="020B0604020202020204" pitchFamily="34" charset="0"/>
              </a:rPr>
              <a:t>Scheduled ESS jobs to run BI Reports</a:t>
            </a:r>
          </a:p>
          <a:p>
            <a:pPr marL="273050" marR="310515" indent="-179705">
              <a:lnSpc>
                <a:spcPct val="106200"/>
              </a:lnSpc>
              <a:buFont typeface="Wingdings"/>
              <a:buChar char=""/>
              <a:tabLst>
                <a:tab pos="273685" algn="l"/>
              </a:tabLst>
            </a:pPr>
            <a:r>
              <a:rPr lang="en-US" sz="1100" spc="-5">
                <a:latin typeface="Arial" panose="020B0604020202020204" pitchFamily="34" charset="0"/>
                <a:cs typeface="Arial" panose="020B0604020202020204" pitchFamily="34" charset="0"/>
              </a:rPr>
              <a:t>Report bursting to place data to FTP server/Landing Zone</a:t>
            </a:r>
          </a:p>
        </p:txBody>
      </p:sp>
      <p:sp>
        <p:nvSpPr>
          <p:cNvPr id="58" name="Rectangle 57">
            <a:extLst>
              <a:ext uri="{FF2B5EF4-FFF2-40B4-BE49-F238E27FC236}">
                <a16:creationId xmlns:a16="http://schemas.microsoft.com/office/drawing/2014/main" id="{B52DEA3B-2460-4BC0-A4C9-65EE431E843C}"/>
              </a:ext>
            </a:extLst>
          </p:cNvPr>
          <p:cNvSpPr/>
          <p:nvPr/>
        </p:nvSpPr>
        <p:spPr bwMode="gray">
          <a:xfrm>
            <a:off x="7756928" y="2106485"/>
            <a:ext cx="3681939" cy="1269524"/>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a:latin typeface="Arial" panose="020B0604020202020204" pitchFamily="34" charset="0"/>
                <a:cs typeface="Arial" panose="020B0604020202020204" pitchFamily="34" charset="0"/>
              </a:rPr>
              <a:t>Receive data in B2B standard format</a:t>
            </a:r>
          </a:p>
          <a:p>
            <a:pPr marL="179935" lvl="0" indent="-179935" defTabSz="959653">
              <a:lnSpc>
                <a:spcPct val="106000"/>
              </a:lnSpc>
              <a:buFont typeface="Wingdings" panose="05000000000000000000" pitchFamily="2" charset="2"/>
              <a:buChar char="ü"/>
              <a:defRPr/>
            </a:pPr>
            <a:r>
              <a:rPr lang="en-US" sz="1100" kern="0">
                <a:latin typeface="Arial" panose="020B0604020202020204" pitchFamily="34" charset="0"/>
                <a:cs typeface="Arial" panose="020B0604020202020204" pitchFamily="34" charset="0"/>
              </a:rPr>
              <a:t>Maintain a log of information received</a:t>
            </a:r>
          </a:p>
        </p:txBody>
      </p:sp>
      <p:sp>
        <p:nvSpPr>
          <p:cNvPr id="59" name="Rectangle 58">
            <a:extLst>
              <a:ext uri="{FF2B5EF4-FFF2-40B4-BE49-F238E27FC236}">
                <a16:creationId xmlns:a16="http://schemas.microsoft.com/office/drawing/2014/main" id="{2642B740-32A8-4744-9692-33BDFCB7F44C}"/>
              </a:ext>
            </a:extLst>
          </p:cNvPr>
          <p:cNvSpPr/>
          <p:nvPr/>
        </p:nvSpPr>
        <p:spPr bwMode="gray">
          <a:xfrm>
            <a:off x="3934047" y="2106485"/>
            <a:ext cx="3669422" cy="1275006"/>
          </a:xfrm>
          <a:prstGeom prst="rect">
            <a:avLst/>
          </a:prstGeom>
          <a:solidFill>
            <a:schemeClr val="accent6">
              <a:lumMod val="40000"/>
              <a:lumOff val="60000"/>
            </a:schemeClr>
          </a:solidFill>
          <a:ln w="19050" algn="ctr">
            <a:noFill/>
            <a:miter lim="800000"/>
            <a:headEnd/>
            <a:tailEnd/>
          </a:ln>
        </p:spPr>
        <p:txBody>
          <a:bodyPr wrap="square" lIns="93300" tIns="93300" rIns="93300" bIns="93300" rtlCol="0" anchor="t" anchorCtr="0"/>
          <a:lstStyle/>
          <a:p>
            <a:pPr marL="273050" indent="-179705">
              <a:lnSpc>
                <a:spcPct val="100000"/>
              </a:lnSpc>
              <a:buFont typeface="Wingdings"/>
              <a:buChar char=""/>
              <a:tabLst>
                <a:tab pos="273685" algn="l"/>
              </a:tabLst>
            </a:pPr>
            <a:r>
              <a:rPr lang="en-US" sz="1100" spc="-5">
                <a:latin typeface="Arial" panose="020B0604020202020204" pitchFamily="34" charset="0"/>
                <a:cs typeface="Arial" panose="020B0604020202020204" pitchFamily="34" charset="0"/>
              </a:rPr>
              <a:t>Read output file from FTP/Landing Zone</a:t>
            </a:r>
          </a:p>
          <a:p>
            <a:pPr marL="273050" indent="-179705">
              <a:lnSpc>
                <a:spcPct val="100000"/>
              </a:lnSpc>
              <a:spcBef>
                <a:spcPts val="75"/>
              </a:spcBef>
              <a:buFont typeface="Wingdings"/>
              <a:buChar char=""/>
              <a:tabLst>
                <a:tab pos="273685" algn="l"/>
              </a:tabLst>
            </a:pPr>
            <a:r>
              <a:rPr lang="en-US" sz="1100" spc="-5">
                <a:latin typeface="Arial" panose="020B0604020202020204" pitchFamily="34" charset="0"/>
                <a:cs typeface="Arial" panose="020B0604020202020204" pitchFamily="34" charset="0"/>
              </a:rPr>
              <a:t>Stag</a:t>
            </a:r>
            <a:r>
              <a:rPr lang="en-US" sz="1100">
                <a:latin typeface="Arial" panose="020B0604020202020204" pitchFamily="34" charset="0"/>
                <a:cs typeface="Arial" panose="020B0604020202020204" pitchFamily="34" charset="0"/>
              </a:rPr>
              <a:t>e</a:t>
            </a:r>
            <a:r>
              <a:rPr lang="en-US" sz="1100" spc="5">
                <a:latin typeface="Arial" panose="020B0604020202020204" pitchFamily="34" charset="0"/>
                <a:cs typeface="Arial" panose="020B0604020202020204" pitchFamily="34" charset="0"/>
              </a:rPr>
              <a:t> </a:t>
            </a:r>
            <a:r>
              <a:rPr lang="en-US" sz="1100" spc="-5">
                <a:latin typeface="Arial" panose="020B0604020202020204" pitchFamily="34" charset="0"/>
                <a:cs typeface="Arial" panose="020B0604020202020204" pitchFamily="34" charset="0"/>
              </a:rPr>
              <a:t>an</a:t>
            </a:r>
            <a:r>
              <a:rPr lang="en-US" sz="1100">
                <a:latin typeface="Arial" panose="020B0604020202020204" pitchFamily="34" charset="0"/>
                <a:cs typeface="Arial" panose="020B0604020202020204" pitchFamily="34" charset="0"/>
              </a:rPr>
              <a:t>d</a:t>
            </a:r>
            <a:r>
              <a:rPr lang="en-US" sz="1100" spc="-5">
                <a:latin typeface="Arial" panose="020B0604020202020204" pitchFamily="34" charset="0"/>
                <a:cs typeface="Arial" panose="020B0604020202020204" pitchFamily="34" charset="0"/>
              </a:rPr>
              <a:t> transfor</a:t>
            </a:r>
            <a:r>
              <a:rPr lang="en-US" sz="1100">
                <a:latin typeface="Arial" panose="020B0604020202020204" pitchFamily="34" charset="0"/>
                <a:cs typeface="Arial" panose="020B0604020202020204" pitchFamily="34" charset="0"/>
              </a:rPr>
              <a:t>m</a:t>
            </a:r>
            <a:r>
              <a:rPr lang="en-US" sz="1100" spc="-10">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d</a:t>
            </a:r>
            <a:r>
              <a:rPr lang="en-US" sz="1100" spc="-5">
                <a:latin typeface="Arial" panose="020B0604020202020204" pitchFamily="34" charset="0"/>
                <a:cs typeface="Arial" panose="020B0604020202020204" pitchFamily="34" charset="0"/>
              </a:rPr>
              <a:t>ata to B2B standards</a:t>
            </a:r>
          </a:p>
          <a:p>
            <a:pPr marL="273050" indent="-179705">
              <a:lnSpc>
                <a:spcPct val="100000"/>
              </a:lnSpc>
              <a:spcBef>
                <a:spcPts val="75"/>
              </a:spcBef>
              <a:buFont typeface="Wingdings"/>
              <a:buChar char=""/>
              <a:tabLst>
                <a:tab pos="273685" algn="l"/>
              </a:tabLst>
            </a:pPr>
            <a:r>
              <a:rPr lang="en-US" sz="1100" spc="-5">
                <a:latin typeface="Arial" panose="020B0604020202020204" pitchFamily="34" charset="0"/>
                <a:cs typeface="Arial" panose="020B0604020202020204" pitchFamily="34" charset="0"/>
              </a:rPr>
              <a:t>Push Data to trading partners</a:t>
            </a:r>
          </a:p>
        </p:txBody>
      </p:sp>
      <p:sp>
        <p:nvSpPr>
          <p:cNvPr id="60" name="Rectangle 59">
            <a:extLst>
              <a:ext uri="{FF2B5EF4-FFF2-40B4-BE49-F238E27FC236}">
                <a16:creationId xmlns:a16="http://schemas.microsoft.com/office/drawing/2014/main" id="{1EDC8493-4E08-43AA-A941-779A1D58165F}"/>
              </a:ext>
            </a:extLst>
          </p:cNvPr>
          <p:cNvSpPr/>
          <p:nvPr/>
        </p:nvSpPr>
        <p:spPr bwMode="gray">
          <a:xfrm>
            <a:off x="919742" y="3464618"/>
            <a:ext cx="2893456"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latin typeface="Arial" panose="020B0604020202020204" pitchFamily="34" charset="0"/>
                <a:cs typeface="Arial" panose="020B0604020202020204" pitchFamily="34" charset="0"/>
              </a:rPr>
              <a:t>Handle: FTP server downtime, BI Report failure</a:t>
            </a:r>
          </a:p>
          <a:p>
            <a:pPr marL="179935" lvl="0" indent="-179935" defTabSz="959653">
              <a:lnSpc>
                <a:spcPct val="106000"/>
              </a:lnSpc>
              <a:buFont typeface="Wingdings" panose="05000000000000000000" pitchFamily="2" charset="2"/>
              <a:buChar char="ü"/>
              <a:defRPr/>
            </a:pPr>
            <a:r>
              <a:rPr lang="en-US" sz="1100" kern="0" dirty="0">
                <a:latin typeface="Arial" panose="020B0604020202020204" pitchFamily="34" charset="0"/>
                <a:cs typeface="Arial" panose="020B0604020202020204" pitchFamily="34" charset="0"/>
              </a:rPr>
              <a:t>Rerun BI reports to generate output in FTP</a:t>
            </a:r>
          </a:p>
          <a:p>
            <a:pPr marR="0" lvl="0" defTabSz="959653" eaLnBrk="1" fontAlgn="auto" latinLnBrk="0" hangingPunct="1">
              <a:lnSpc>
                <a:spcPct val="106000"/>
              </a:lnSpc>
              <a:spcBef>
                <a:spcPts val="0"/>
              </a:spcBef>
              <a:spcAft>
                <a:spcPts val="0"/>
              </a:spcAft>
              <a:buClrTx/>
              <a:buSzTx/>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1" name="Rectangle 60">
            <a:extLst>
              <a:ext uri="{FF2B5EF4-FFF2-40B4-BE49-F238E27FC236}">
                <a16:creationId xmlns:a16="http://schemas.microsoft.com/office/drawing/2014/main" id="{5C1DD742-B399-4195-ABF9-30F3212FAC25}"/>
              </a:ext>
            </a:extLst>
          </p:cNvPr>
          <p:cNvSpPr/>
          <p:nvPr/>
        </p:nvSpPr>
        <p:spPr bwMode="gray">
          <a:xfrm>
            <a:off x="7756930" y="3464618"/>
            <a:ext cx="3681938"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a:latin typeface="Arial" panose="020B0604020202020204" pitchFamily="34" charset="0"/>
                <a:cs typeface="Arial" panose="020B0604020202020204" pitchFamily="34" charset="0"/>
              </a:rPr>
              <a:t>Notify processing status</a:t>
            </a:r>
          </a:p>
        </p:txBody>
      </p:sp>
      <p:sp>
        <p:nvSpPr>
          <p:cNvPr id="62" name="Rectangle 61">
            <a:extLst>
              <a:ext uri="{FF2B5EF4-FFF2-40B4-BE49-F238E27FC236}">
                <a16:creationId xmlns:a16="http://schemas.microsoft.com/office/drawing/2014/main" id="{5C3138D4-AE86-4630-9B03-2DC85715290E}"/>
              </a:ext>
            </a:extLst>
          </p:cNvPr>
          <p:cNvSpPr/>
          <p:nvPr/>
        </p:nvSpPr>
        <p:spPr bwMode="gray">
          <a:xfrm>
            <a:off x="3931408" y="3464618"/>
            <a:ext cx="3669422" cy="1106714"/>
          </a:xfrm>
          <a:prstGeom prst="rect">
            <a:avLst/>
          </a:prstGeom>
          <a:solidFill>
            <a:schemeClr val="accent1">
              <a:lumMod val="20000"/>
              <a:lumOff val="80000"/>
            </a:schemeClr>
          </a:solidFill>
          <a:ln w="19050" algn="ctr">
            <a:noFill/>
            <a:miter lim="800000"/>
            <a:headEnd/>
            <a:tailEnd/>
          </a:ln>
        </p:spPr>
        <p:txBody>
          <a:bodyPr wrap="square" lIns="93300" tIns="93300" rIns="93300" bIns="93300" rtlCol="0" anchor="t" anchorCtr="0"/>
          <a:lstStyle/>
          <a:p>
            <a:pPr marL="179935" lvl="0" indent="-179935" defTabSz="959653">
              <a:lnSpc>
                <a:spcPct val="106000"/>
              </a:lnSpc>
              <a:buFont typeface="Wingdings" panose="05000000000000000000" pitchFamily="2" charset="2"/>
              <a:buChar char="ü"/>
              <a:defRPr/>
            </a:pPr>
            <a:r>
              <a:rPr lang="en-US" sz="1100" kern="0" dirty="0">
                <a:latin typeface="Arial" panose="020B0604020202020204" pitchFamily="34" charset="0"/>
                <a:cs typeface="Arial" panose="020B0604020202020204" pitchFamily="34" charset="0"/>
              </a:rPr>
              <a:t>No rollback mode available</a:t>
            </a:r>
          </a:p>
          <a:p>
            <a:pPr marL="179935" lvl="0" indent="-179935" defTabSz="959653">
              <a:lnSpc>
                <a:spcPct val="106000"/>
              </a:lnSpc>
              <a:buFont typeface="Wingdings" panose="05000000000000000000" pitchFamily="2" charset="2"/>
              <a:buChar char="ü"/>
              <a:defRPr/>
            </a:pPr>
            <a:r>
              <a:rPr lang="en-US" sz="1100" kern="0" dirty="0">
                <a:latin typeface="Arial" panose="020B0604020202020204" pitchFamily="34" charset="0"/>
                <a:cs typeface="Arial" panose="020B0604020202020204" pitchFamily="34" charset="0"/>
              </a:rPr>
              <a:t>Error handling and processing could be tedious</a:t>
            </a:r>
          </a:p>
          <a:p>
            <a:pPr marL="0" marR="0" lvl="0" indent="0" defTabSz="959653" eaLnBrk="1" fontAlgn="auto" latinLnBrk="0" hangingPunct="1">
              <a:lnSpc>
                <a:spcPct val="106000"/>
              </a:lnSpc>
              <a:spcBef>
                <a:spcPts val="0"/>
              </a:spcBef>
              <a:spcAft>
                <a:spcPts val="0"/>
              </a:spcAft>
              <a:buClrTx/>
              <a:buSzTx/>
              <a:buFontTx/>
              <a:buNone/>
              <a:tabLst/>
              <a:defRPr/>
            </a:pPr>
            <a:endParaRPr kumimoji="0" lang="en-US" sz="1100" b="0" i="0" u="none" strike="noStrike" kern="0" cap="none" spc="0" normalizeH="0" baseline="0" noProof="0" dirty="0">
              <a:ln>
                <a:noFill/>
              </a:ln>
              <a:effectLst/>
              <a:uLnTx/>
              <a:uFillTx/>
              <a:cs typeface="Arial" panose="020B0604020202020204" pitchFamily="34" charset="0"/>
            </a:endParaRPr>
          </a:p>
          <a:p>
            <a:pPr marL="179935" marR="0" lvl="0" indent="-179935" defTabSz="959653" eaLnBrk="1" fontAlgn="auto" latinLnBrk="0" hangingPunct="1">
              <a:lnSpc>
                <a:spcPct val="106000"/>
              </a:lnSpc>
              <a:spcBef>
                <a:spcPts val="0"/>
              </a:spcBef>
              <a:spcAft>
                <a:spcPts val="0"/>
              </a:spcAft>
              <a:buClrTx/>
              <a:buSzTx/>
              <a:buFont typeface="Wingdings" panose="05000000000000000000" pitchFamily="2" charset="2"/>
              <a:buChar char="ü"/>
              <a:tabLst/>
              <a:defRPr/>
            </a:pPr>
            <a:endParaRPr kumimoji="0" lang="en-US" sz="1100" b="0" i="0" u="none" strike="noStrike" kern="0" cap="none" spc="0" normalizeH="0" baseline="0" noProof="0" dirty="0">
              <a:ln>
                <a:noFill/>
              </a:ln>
              <a:effectLst/>
              <a:uLnTx/>
              <a:uFillTx/>
              <a:cs typeface="Arial" panose="020B0604020202020204" pitchFamily="34" charset="0"/>
            </a:endParaRPr>
          </a:p>
        </p:txBody>
      </p:sp>
      <p:sp>
        <p:nvSpPr>
          <p:cNvPr id="63" name="Rectangle 62">
            <a:extLst>
              <a:ext uri="{FF2B5EF4-FFF2-40B4-BE49-F238E27FC236}">
                <a16:creationId xmlns:a16="http://schemas.microsoft.com/office/drawing/2014/main" id="{4E9F7F7F-176C-4926-8D62-43D26062DCDC}"/>
              </a:ext>
            </a:extLst>
          </p:cNvPr>
          <p:cNvSpPr/>
          <p:nvPr/>
        </p:nvSpPr>
        <p:spPr bwMode="gray">
          <a:xfrm>
            <a:off x="919741" y="1782429"/>
            <a:ext cx="2893455"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a:ln>
                  <a:noFill/>
                </a:ln>
                <a:effectLst/>
                <a:uLnTx/>
                <a:uFillTx/>
                <a:cs typeface="Arial" panose="020B0604020202020204" pitchFamily="34" charset="0"/>
              </a:rPr>
              <a:t>Oracle</a:t>
            </a:r>
            <a:r>
              <a:rPr kumimoji="0" lang="en-US" sz="1100" b="1" i="0" u="none" strike="noStrike" kern="0" cap="none" spc="0" normalizeH="0" noProof="0">
                <a:ln>
                  <a:noFill/>
                </a:ln>
                <a:effectLst/>
                <a:uLnTx/>
                <a:uFillTx/>
                <a:cs typeface="Arial" panose="020B0604020202020204" pitchFamily="34" charset="0"/>
              </a:rPr>
              <a:t> Cloud</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4" name="Rectangle 63">
            <a:extLst>
              <a:ext uri="{FF2B5EF4-FFF2-40B4-BE49-F238E27FC236}">
                <a16:creationId xmlns:a16="http://schemas.microsoft.com/office/drawing/2014/main" id="{DA650148-077C-4586-80E9-62ECDA60503C}"/>
              </a:ext>
            </a:extLst>
          </p:cNvPr>
          <p:cNvSpPr/>
          <p:nvPr/>
        </p:nvSpPr>
        <p:spPr bwMode="gray">
          <a:xfrm>
            <a:off x="7756929" y="1786654"/>
            <a:ext cx="3681939" cy="252665"/>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Boundary/Source Application</a:t>
            </a:r>
            <a:endParaRPr kumimoji="0" lang="en-US" sz="1100" b="1" i="0" u="none" strike="noStrike" kern="0" cap="none" spc="0" normalizeH="0" noProof="0">
              <a:ln>
                <a:noFill/>
              </a:ln>
              <a:effectLst/>
              <a:uLnTx/>
              <a:uFillTx/>
              <a:cs typeface="Arial" panose="020B0604020202020204" pitchFamily="34" charset="0"/>
            </a:endParaRPr>
          </a:p>
        </p:txBody>
      </p:sp>
      <p:sp>
        <p:nvSpPr>
          <p:cNvPr id="65" name="Rectangle 64">
            <a:extLst>
              <a:ext uri="{FF2B5EF4-FFF2-40B4-BE49-F238E27FC236}">
                <a16:creationId xmlns:a16="http://schemas.microsoft.com/office/drawing/2014/main" id="{AAABC4D8-BD15-4497-9930-5BD09515B32E}"/>
              </a:ext>
            </a:extLst>
          </p:cNvPr>
          <p:cNvSpPr/>
          <p:nvPr/>
        </p:nvSpPr>
        <p:spPr bwMode="gray">
          <a:xfrm>
            <a:off x="3931408" y="1782429"/>
            <a:ext cx="3672061" cy="256890"/>
          </a:xfrm>
          <a:prstGeom prst="rect">
            <a:avLst/>
          </a:prstGeom>
          <a:solidFill>
            <a:srgbClr val="FFCD00"/>
          </a:solidFill>
          <a:ln w="19050" algn="ctr">
            <a:noFill/>
            <a:miter lim="800000"/>
            <a:headEnd/>
            <a:tailEnd/>
          </a:ln>
        </p:spPr>
        <p:txBody>
          <a:bodyPr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Middleware</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6" name="Rectangle 65">
            <a:extLst>
              <a:ext uri="{FF2B5EF4-FFF2-40B4-BE49-F238E27FC236}">
                <a16:creationId xmlns:a16="http://schemas.microsoft.com/office/drawing/2014/main" id="{951BD4B3-2539-40A7-A1D7-6B9ABD3B0F26}"/>
              </a:ext>
            </a:extLst>
          </p:cNvPr>
          <p:cNvSpPr/>
          <p:nvPr/>
        </p:nvSpPr>
        <p:spPr bwMode="gray">
          <a:xfrm>
            <a:off x="466814" y="2106485"/>
            <a:ext cx="354734" cy="1275006"/>
          </a:xfrm>
          <a:prstGeom prst="rect">
            <a:avLst/>
          </a:prstGeom>
          <a:solidFill>
            <a:schemeClr val="accent6">
              <a:lumMod val="40000"/>
              <a:lumOff val="6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lang="en-US" sz="1100" b="1" kern="0">
                <a:cs typeface="Arial" panose="020B0604020202020204" pitchFamily="34" charset="0"/>
              </a:rPr>
              <a:t>Process</a:t>
            </a:r>
            <a:endParaRPr kumimoji="0" lang="en-US" sz="1100" b="1" i="0" u="none" strike="noStrike" kern="0" cap="none" spc="0" normalizeH="0" baseline="0" noProof="0">
              <a:ln>
                <a:noFill/>
              </a:ln>
              <a:effectLst/>
              <a:uLnTx/>
              <a:uFillTx/>
              <a:cs typeface="Arial" panose="020B0604020202020204" pitchFamily="34" charset="0"/>
            </a:endParaRPr>
          </a:p>
        </p:txBody>
      </p:sp>
      <p:sp>
        <p:nvSpPr>
          <p:cNvPr id="67" name="Rectangle 66">
            <a:extLst>
              <a:ext uri="{FF2B5EF4-FFF2-40B4-BE49-F238E27FC236}">
                <a16:creationId xmlns:a16="http://schemas.microsoft.com/office/drawing/2014/main" id="{6BBCEC4F-7D00-4DE9-BB3D-7FEE6E5832DA}"/>
              </a:ext>
            </a:extLst>
          </p:cNvPr>
          <p:cNvSpPr/>
          <p:nvPr/>
        </p:nvSpPr>
        <p:spPr bwMode="gray">
          <a:xfrm>
            <a:off x="466813" y="3464618"/>
            <a:ext cx="353273" cy="1106714"/>
          </a:xfrm>
          <a:prstGeom prst="rect">
            <a:avLst/>
          </a:prstGeom>
          <a:solidFill>
            <a:schemeClr val="accent1">
              <a:lumMod val="20000"/>
              <a:lumOff val="80000"/>
            </a:schemeClr>
          </a:solidFill>
          <a:ln w="19050" algn="ctr">
            <a:noFill/>
            <a:miter lim="800000"/>
            <a:headEnd/>
            <a:tailEnd/>
          </a:ln>
        </p:spPr>
        <p:txBody>
          <a:bodyPr vert="vert" wrap="square" lIns="93300" tIns="93300" rIns="93300" bIns="93300" rtlCol="0" anchor="ctr" anchorCtr="0"/>
          <a:lstStyle/>
          <a:p>
            <a:pPr marR="0" lvl="0" algn="ctr" defTabSz="959653" eaLnBrk="1" fontAlgn="auto" latinLnBrk="0" hangingPunct="1">
              <a:lnSpc>
                <a:spcPct val="106000"/>
              </a:lnSpc>
              <a:spcBef>
                <a:spcPts val="0"/>
              </a:spcBef>
              <a:spcAft>
                <a:spcPts val="0"/>
              </a:spcAft>
              <a:buClrTx/>
              <a:buSzTx/>
              <a:tabLst/>
              <a:defRPr/>
            </a:pPr>
            <a:r>
              <a:rPr kumimoji="0" lang="en-US" sz="1100" b="1" i="0" u="none" strike="noStrike" kern="0" cap="none" spc="0" normalizeH="0" baseline="0" noProof="0" dirty="0">
                <a:ln>
                  <a:noFill/>
                </a:ln>
                <a:effectLst/>
                <a:uLnTx/>
                <a:uFillTx/>
                <a:cs typeface="Arial" panose="020B0604020202020204" pitchFamily="34" charset="0"/>
              </a:rPr>
              <a:t>Error Handling</a:t>
            </a:r>
          </a:p>
        </p:txBody>
      </p:sp>
      <p:cxnSp>
        <p:nvCxnSpPr>
          <p:cNvPr id="21" name="Straight Connector 20">
            <a:extLst>
              <a:ext uri="{FF2B5EF4-FFF2-40B4-BE49-F238E27FC236}">
                <a16:creationId xmlns:a16="http://schemas.microsoft.com/office/drawing/2014/main" id="{70CD4228-E1A4-4EA0-87FE-5E79AABA2B1E}"/>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68E8DDA4-0335-44EB-89AC-22314D343D93}"/>
              </a:ext>
            </a:extLst>
          </p:cNvPr>
          <p:cNvSpPr/>
          <p:nvPr/>
        </p:nvSpPr>
        <p:spPr bwMode="gray">
          <a:xfrm>
            <a:off x="469261" y="4937138"/>
            <a:ext cx="1318633"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b="1" kern="0"/>
              <a:t>Applicability Examples</a:t>
            </a:r>
          </a:p>
        </p:txBody>
      </p:sp>
      <p:sp>
        <p:nvSpPr>
          <p:cNvPr id="23" name="Rectangle 22">
            <a:extLst>
              <a:ext uri="{FF2B5EF4-FFF2-40B4-BE49-F238E27FC236}">
                <a16:creationId xmlns:a16="http://schemas.microsoft.com/office/drawing/2014/main" id="{65E052A8-B4FB-4351-83B9-00C59D477D26}"/>
              </a:ext>
            </a:extLst>
          </p:cNvPr>
          <p:cNvSpPr/>
          <p:nvPr/>
        </p:nvSpPr>
        <p:spPr bwMode="gray">
          <a:xfrm>
            <a:off x="2043692" y="4937138"/>
            <a:ext cx="9395175" cy="481053"/>
          </a:xfrm>
          <a:prstGeom prst="rect">
            <a:avLst/>
          </a:prstGeom>
          <a:solidFill>
            <a:srgbClr val="DCDCDC"/>
          </a:solidFill>
          <a:ln w="19050" algn="ctr">
            <a:noFill/>
            <a:miter lim="800000"/>
            <a:headEnd/>
            <a:tailEnd/>
          </a:ln>
        </p:spPr>
        <p:txBody>
          <a:bodyPr wrap="square" lIns="93300" tIns="93300" rIns="93300" bIns="93300" rtlCol="0" anchor="t" anchorCtr="0"/>
          <a:lstStyle/>
          <a:p>
            <a:pPr lvl="0" defTabSz="959653">
              <a:lnSpc>
                <a:spcPct val="106000"/>
              </a:lnSpc>
              <a:defRPr/>
            </a:pPr>
            <a:r>
              <a:rPr lang="en-US" sz="1100" kern="0"/>
              <a:t>NA</a:t>
            </a:r>
          </a:p>
        </p:txBody>
      </p:sp>
      <p:sp>
        <p:nvSpPr>
          <p:cNvPr id="25" name="TextBox 24">
            <a:extLst>
              <a:ext uri="{FF2B5EF4-FFF2-40B4-BE49-F238E27FC236}">
                <a16:creationId xmlns:a16="http://schemas.microsoft.com/office/drawing/2014/main" id="{A9A61659-2BA3-4375-B025-F44508D56B80}"/>
              </a:ext>
            </a:extLst>
          </p:cNvPr>
          <p:cNvSpPr txBox="1"/>
          <p:nvPr/>
        </p:nvSpPr>
        <p:spPr>
          <a:xfrm>
            <a:off x="466813" y="1028442"/>
            <a:ext cx="11031117" cy="276999"/>
          </a:xfrm>
          <a:prstGeom prst="rect">
            <a:avLst/>
          </a:prstGeom>
          <a:noFill/>
        </p:spPr>
        <p:txBody>
          <a:bodyPr wrap="square">
            <a:spAutoFit/>
          </a:bodyPr>
          <a:lstStyle/>
          <a:p>
            <a:r>
              <a:rPr lang="en-US" sz="1200" kern="0" dirty="0"/>
              <a:t>Processes that happen across every level of integration</a:t>
            </a:r>
          </a:p>
        </p:txBody>
      </p:sp>
    </p:spTree>
    <p:extLst>
      <p:ext uri="{BB962C8B-B14F-4D97-AF65-F5344CB8AC3E}">
        <p14:creationId xmlns:p14="http://schemas.microsoft.com/office/powerpoint/2010/main" val="150832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260325"/>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8" name="TextBox 7">
            <a:extLst>
              <a:ext uri="{FF2B5EF4-FFF2-40B4-BE49-F238E27FC236}">
                <a16:creationId xmlns:a16="http://schemas.microsoft.com/office/drawing/2014/main" id="{4E899C67-DFE6-4BE9-99B1-4A670CA03ABA}"/>
              </a:ext>
            </a:extLst>
          </p:cNvPr>
          <p:cNvSpPr txBox="1"/>
          <p:nvPr/>
        </p:nvSpPr>
        <p:spPr bwMode="gray">
          <a:xfrm>
            <a:off x="6085831" y="3053228"/>
            <a:ext cx="5697300" cy="861070"/>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marR="0" lvl="0" indent="0" algn="l" defTabSz="1217613" rtl="0" eaLnBrk="0" fontAlgn="base" latinLnBrk="0" hangingPunct="0">
              <a:lnSpc>
                <a:spcPct val="150000"/>
              </a:lnSpc>
              <a:spcBef>
                <a:spcPts val="600"/>
              </a:spcBef>
              <a:spcAft>
                <a:spcPct val="0"/>
              </a:spcAft>
              <a:buClrTx/>
              <a:buSzPct val="100000"/>
              <a:buFont typeface="+mj-lt"/>
              <a:buNone/>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MuleSoft Integrations - </a:t>
            </a:r>
            <a:r>
              <a:rPr lang="en-US" b="1">
                <a:solidFill>
                  <a:srgbClr val="FFCD00"/>
                </a:solidFill>
                <a:latin typeface="Verdana"/>
              </a:rPr>
              <a:t>Existing and Future State</a:t>
            </a:r>
            <a:endParaRPr kumimoji="0" lang="en-US" sz="2000" b="1" i="0" u="none" strike="noStrike" kern="0" cap="none" spc="0" normalizeH="0" baseline="0" noProof="0">
              <a:ln>
                <a:noFill/>
              </a:ln>
              <a:solidFill>
                <a:srgbClr val="FFCD00"/>
              </a:solidFill>
              <a:effectLst/>
              <a:uLnTx/>
              <a:uFillTx/>
              <a:latin typeface="Verdana"/>
              <a:ea typeface="+mn-ea"/>
              <a:cs typeface="+mn-cs"/>
            </a:endParaRPr>
          </a:p>
        </p:txBody>
      </p:sp>
    </p:spTree>
    <p:extLst>
      <p:ext uri="{BB962C8B-B14F-4D97-AF65-F5344CB8AC3E}">
        <p14:creationId xmlns:p14="http://schemas.microsoft.com/office/powerpoint/2010/main" val="220822362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MuleSoft Integrations – Existing State</a:t>
            </a:r>
          </a:p>
        </p:txBody>
      </p:sp>
      <p:sp>
        <p:nvSpPr>
          <p:cNvPr id="10" name="TextBox 9">
            <a:extLst>
              <a:ext uri="{FF2B5EF4-FFF2-40B4-BE49-F238E27FC236}">
                <a16:creationId xmlns:a16="http://schemas.microsoft.com/office/drawing/2014/main" id="{F300A234-6582-44FC-9109-FF8192FA7962}"/>
              </a:ext>
            </a:extLst>
          </p:cNvPr>
          <p:cNvSpPr txBox="1"/>
          <p:nvPr/>
        </p:nvSpPr>
        <p:spPr>
          <a:xfrm>
            <a:off x="370693" y="1036534"/>
            <a:ext cx="11582693" cy="338554"/>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Verdana"/>
              <a:ea typeface="+mn-ea"/>
              <a:cs typeface="+mn-cs"/>
            </a:endParaRP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3863CF2-CC84-4DF5-AB0D-78223706AED0}"/>
              </a:ext>
            </a:extLst>
          </p:cNvPr>
          <p:cNvSpPr txBox="1"/>
          <p:nvPr/>
        </p:nvSpPr>
        <p:spPr>
          <a:xfrm>
            <a:off x="391224" y="787674"/>
            <a:ext cx="11582693" cy="470513"/>
          </a:xfrm>
          <a:prstGeom prst="rect">
            <a:avLst/>
          </a:prstGeom>
          <a:noFill/>
        </p:spPr>
        <p:txBody>
          <a:bodyPr wrap="square">
            <a:spAutoFit/>
          </a:bodyPr>
          <a:lstStyle/>
          <a:p>
            <a:pPr marR="0" lvl="0" algn="l" defTabSz="1219170" rtl="0" eaLnBrk="1" fontAlgn="auto" latinLnBrk="0" hangingPunct="1">
              <a:lnSpc>
                <a:spcPct val="250000"/>
              </a:lnSpc>
              <a:spcBef>
                <a:spcPts val="0"/>
              </a:spcBef>
              <a:spcAft>
                <a:spcPts val="0"/>
              </a:spcAft>
              <a:buClrTx/>
              <a:buSzTx/>
              <a:tabLst/>
              <a:defRPr/>
            </a:pPr>
            <a:r>
              <a:rPr kumimoji="0" lang="en-US" sz="1200" b="0" i="0" u="none" strike="noStrike" kern="1200" cap="none" spc="0" normalizeH="0" baseline="0" noProof="0">
                <a:ln>
                  <a:noFill/>
                </a:ln>
                <a:solidFill>
                  <a:prstClr val="black"/>
                </a:solidFill>
                <a:effectLst/>
                <a:uLnTx/>
                <a:uFillTx/>
                <a:latin typeface="Verdana"/>
                <a:ea typeface="+mn-ea"/>
                <a:cs typeface="+mn-cs"/>
              </a:rPr>
              <a:t>MuleSoft is existing middleware application for few interfaces between Oracle and boundary system like Infor, CCC</a:t>
            </a:r>
            <a:r>
              <a:rPr kumimoji="0" lang="en-US" sz="1200" b="0" i="0" u="none" strike="noStrike" kern="1200" cap="none" spc="0" normalizeH="0" baseline="0" noProof="0" dirty="0">
                <a:ln>
                  <a:noFill/>
                </a:ln>
                <a:solidFill>
                  <a:prstClr val="black"/>
                </a:solidFill>
                <a:effectLst/>
                <a:uLnTx/>
                <a:uFillTx/>
                <a:latin typeface="Verdana"/>
                <a:ea typeface="+mn-ea"/>
                <a:cs typeface="+mn-cs"/>
              </a:rPr>
              <a:t> and</a:t>
            </a:r>
            <a:r>
              <a:rPr kumimoji="0" lang="en-US" sz="1200" b="0" i="0" u="none" strike="noStrike" kern="1200" cap="none" spc="0" normalizeH="0" baseline="0" noProof="0">
                <a:ln>
                  <a:noFill/>
                </a:ln>
                <a:solidFill>
                  <a:prstClr val="black"/>
                </a:solidFill>
                <a:effectLst/>
                <a:uLnTx/>
                <a:uFillTx/>
                <a:latin typeface="Verdana"/>
                <a:ea typeface="+mn-ea"/>
                <a:cs typeface="+mn-cs"/>
              </a:rPr>
              <a:t> Auto Integrate</a:t>
            </a:r>
            <a:endParaRPr kumimoji="0" lang="en-US" sz="1200" b="0" i="0" u="none" strike="noStrike" kern="1200" cap="none" spc="0" normalizeH="0" baseline="0" noProof="0" dirty="0">
              <a:ln>
                <a:noFill/>
              </a:ln>
              <a:solidFill>
                <a:prstClr val="black"/>
              </a:solidFill>
              <a:effectLst/>
              <a:uLnTx/>
              <a:uFillTx/>
              <a:latin typeface="Verdana"/>
              <a:ea typeface="+mn-ea"/>
              <a:cs typeface="+mn-cs"/>
            </a:endParaRPr>
          </a:p>
        </p:txBody>
      </p:sp>
      <p:cxnSp>
        <p:nvCxnSpPr>
          <p:cNvPr id="19" name="Straight Arrow Connector 18">
            <a:extLst>
              <a:ext uri="{FF2B5EF4-FFF2-40B4-BE49-F238E27FC236}">
                <a16:creationId xmlns:a16="http://schemas.microsoft.com/office/drawing/2014/main" id="{56A5BB91-19CA-45D9-BDE8-0C3AE5CE7197}"/>
              </a:ext>
            </a:extLst>
          </p:cNvPr>
          <p:cNvCxnSpPr/>
          <p:nvPr/>
        </p:nvCxnSpPr>
        <p:spPr>
          <a:xfrm flipH="1" flipV="1">
            <a:off x="2205836" y="5293790"/>
            <a:ext cx="687457" cy="998"/>
          </a:xfrm>
          <a:prstGeom prst="straightConnector1">
            <a:avLst/>
          </a:prstGeom>
          <a:noFill/>
          <a:ln w="38100" cap="flat" cmpd="sng" algn="ctr">
            <a:solidFill>
              <a:srgbClr val="313131"/>
            </a:solidFill>
            <a:prstDash val="solid"/>
            <a:headEnd type="triangle"/>
            <a:tailEnd type="none"/>
          </a:ln>
          <a:effectLst/>
        </p:spPr>
      </p:cxnSp>
      <p:sp>
        <p:nvSpPr>
          <p:cNvPr id="21" name="TextBox 20">
            <a:extLst>
              <a:ext uri="{FF2B5EF4-FFF2-40B4-BE49-F238E27FC236}">
                <a16:creationId xmlns:a16="http://schemas.microsoft.com/office/drawing/2014/main" id="{D9363B33-82BE-42DB-A193-1CF658F21BCB}"/>
              </a:ext>
            </a:extLst>
          </p:cNvPr>
          <p:cNvSpPr txBox="1"/>
          <p:nvPr/>
        </p:nvSpPr>
        <p:spPr>
          <a:xfrm>
            <a:off x="2251981" y="5381386"/>
            <a:ext cx="59290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Record / File</a:t>
            </a:r>
          </a:p>
        </p:txBody>
      </p:sp>
      <p:sp>
        <p:nvSpPr>
          <p:cNvPr id="25" name="Rectangle 24">
            <a:extLst>
              <a:ext uri="{FF2B5EF4-FFF2-40B4-BE49-F238E27FC236}">
                <a16:creationId xmlns:a16="http://schemas.microsoft.com/office/drawing/2014/main" id="{DCCEFE6E-DF50-44A1-B407-4A7C648B4AA9}"/>
              </a:ext>
            </a:extLst>
          </p:cNvPr>
          <p:cNvSpPr/>
          <p:nvPr/>
        </p:nvSpPr>
        <p:spPr bwMode="gray">
          <a:xfrm>
            <a:off x="3063404" y="4926185"/>
            <a:ext cx="2609198"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pic>
        <p:nvPicPr>
          <p:cNvPr id="57" name="Picture 56">
            <a:extLst>
              <a:ext uri="{FF2B5EF4-FFF2-40B4-BE49-F238E27FC236}">
                <a16:creationId xmlns:a16="http://schemas.microsoft.com/office/drawing/2014/main" id="{A93B4651-E003-4CC6-A15D-37B27184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291" y="4916372"/>
            <a:ext cx="1231906" cy="923930"/>
          </a:xfrm>
          <a:prstGeom prst="rect">
            <a:avLst/>
          </a:prstGeom>
        </p:spPr>
      </p:pic>
      <p:sp>
        <p:nvSpPr>
          <p:cNvPr id="60" name="TextBox 59">
            <a:extLst>
              <a:ext uri="{FF2B5EF4-FFF2-40B4-BE49-F238E27FC236}">
                <a16:creationId xmlns:a16="http://schemas.microsoft.com/office/drawing/2014/main" id="{CF989CE2-081B-40BF-BEB1-70C9C818BED7}"/>
              </a:ext>
            </a:extLst>
          </p:cNvPr>
          <p:cNvSpPr txBox="1"/>
          <p:nvPr/>
        </p:nvSpPr>
        <p:spPr>
          <a:xfrm>
            <a:off x="1016689" y="4714060"/>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81" name="TextBox 80">
            <a:extLst>
              <a:ext uri="{FF2B5EF4-FFF2-40B4-BE49-F238E27FC236}">
                <a16:creationId xmlns:a16="http://schemas.microsoft.com/office/drawing/2014/main" id="{A5D471AF-7643-4A7E-95F4-BAAA669C7D86}"/>
              </a:ext>
            </a:extLst>
          </p:cNvPr>
          <p:cNvSpPr txBox="1"/>
          <p:nvPr/>
        </p:nvSpPr>
        <p:spPr>
          <a:xfrm>
            <a:off x="3167261" y="5553305"/>
            <a:ext cx="513183"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Read Data</a:t>
            </a:r>
          </a:p>
        </p:txBody>
      </p:sp>
      <p:grpSp>
        <p:nvGrpSpPr>
          <p:cNvPr id="82" name="Group 81">
            <a:extLst>
              <a:ext uri="{FF2B5EF4-FFF2-40B4-BE49-F238E27FC236}">
                <a16:creationId xmlns:a16="http://schemas.microsoft.com/office/drawing/2014/main" id="{7CD49EE6-8E83-410A-80AF-F40D5EA749D0}"/>
              </a:ext>
            </a:extLst>
          </p:cNvPr>
          <p:cNvGrpSpPr/>
          <p:nvPr/>
        </p:nvGrpSpPr>
        <p:grpSpPr>
          <a:xfrm>
            <a:off x="3294918" y="5113849"/>
            <a:ext cx="363664" cy="411628"/>
            <a:chOff x="7404414" y="3257458"/>
            <a:chExt cx="648463" cy="798976"/>
          </a:xfrm>
        </p:grpSpPr>
        <p:sp>
          <p:nvSpPr>
            <p:cNvPr id="83" name="Rectangle 82">
              <a:extLst>
                <a:ext uri="{FF2B5EF4-FFF2-40B4-BE49-F238E27FC236}">
                  <a16:creationId xmlns:a16="http://schemas.microsoft.com/office/drawing/2014/main" id="{DBABA531-9C05-425B-A136-B42D4CF42D29}"/>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84" name="Group 83">
              <a:extLst>
                <a:ext uri="{FF2B5EF4-FFF2-40B4-BE49-F238E27FC236}">
                  <a16:creationId xmlns:a16="http://schemas.microsoft.com/office/drawing/2014/main" id="{F0460CD7-8E85-4524-A81D-AEA0CF5D9E11}"/>
                </a:ext>
              </a:extLst>
            </p:cNvPr>
            <p:cNvGrpSpPr/>
            <p:nvPr/>
          </p:nvGrpSpPr>
          <p:grpSpPr>
            <a:xfrm>
              <a:off x="7480852" y="3318613"/>
              <a:ext cx="460925" cy="625232"/>
              <a:chOff x="7707275" y="3538174"/>
              <a:chExt cx="588928" cy="850675"/>
            </a:xfrm>
            <a:solidFill>
              <a:sysClr val="window" lastClr="FFFFFF"/>
            </a:solidFill>
          </p:grpSpPr>
          <p:sp>
            <p:nvSpPr>
              <p:cNvPr id="85" name="Freeform 15">
                <a:extLst>
                  <a:ext uri="{FF2B5EF4-FFF2-40B4-BE49-F238E27FC236}">
                    <a16:creationId xmlns:a16="http://schemas.microsoft.com/office/drawing/2014/main" id="{8ECF1DEB-3A30-4924-AA64-5884C949F7C2}"/>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86" name="Freeform 89">
                <a:extLst>
                  <a:ext uri="{FF2B5EF4-FFF2-40B4-BE49-F238E27FC236}">
                    <a16:creationId xmlns:a16="http://schemas.microsoft.com/office/drawing/2014/main" id="{4369ED39-F5A3-44D5-A047-3EED6F636E17}"/>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87" name="Group 86">
            <a:extLst>
              <a:ext uri="{FF2B5EF4-FFF2-40B4-BE49-F238E27FC236}">
                <a16:creationId xmlns:a16="http://schemas.microsoft.com/office/drawing/2014/main" id="{DF3B5EA7-A3EC-46C6-A5F7-99E64A79F3DC}"/>
              </a:ext>
            </a:extLst>
          </p:cNvPr>
          <p:cNvGrpSpPr/>
          <p:nvPr/>
        </p:nvGrpSpPr>
        <p:grpSpPr>
          <a:xfrm>
            <a:off x="4073708" y="5112876"/>
            <a:ext cx="357574" cy="451266"/>
            <a:chOff x="5579585" y="1691091"/>
            <a:chExt cx="648463" cy="798976"/>
          </a:xfrm>
        </p:grpSpPr>
        <p:sp>
          <p:nvSpPr>
            <p:cNvPr id="88" name="Rectangle 87">
              <a:extLst>
                <a:ext uri="{FF2B5EF4-FFF2-40B4-BE49-F238E27FC236}">
                  <a16:creationId xmlns:a16="http://schemas.microsoft.com/office/drawing/2014/main" id="{A0A3AEAB-F3F3-418D-8D6C-DEA77F4F3C62}"/>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89" name="Freeform 145">
              <a:extLst>
                <a:ext uri="{FF2B5EF4-FFF2-40B4-BE49-F238E27FC236}">
                  <a16:creationId xmlns:a16="http://schemas.microsoft.com/office/drawing/2014/main" id="{B725D475-0520-428F-86A0-AC453DD7CBB5}"/>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90" name="TextBox 89">
            <a:extLst>
              <a:ext uri="{FF2B5EF4-FFF2-40B4-BE49-F238E27FC236}">
                <a16:creationId xmlns:a16="http://schemas.microsoft.com/office/drawing/2014/main" id="{AEBD8767-FCA9-477A-AEB1-E7310EFB4129}"/>
              </a:ext>
            </a:extLst>
          </p:cNvPr>
          <p:cNvSpPr txBox="1"/>
          <p:nvPr/>
        </p:nvSpPr>
        <p:spPr>
          <a:xfrm>
            <a:off x="3974396" y="5591967"/>
            <a:ext cx="576946" cy="323165"/>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92" name="TextBox 91">
            <a:extLst>
              <a:ext uri="{FF2B5EF4-FFF2-40B4-BE49-F238E27FC236}">
                <a16:creationId xmlns:a16="http://schemas.microsoft.com/office/drawing/2014/main" id="{20F73C19-DD9E-4A4E-BDDD-33E024EEF08F}"/>
              </a:ext>
            </a:extLst>
          </p:cNvPr>
          <p:cNvSpPr txBox="1"/>
          <p:nvPr/>
        </p:nvSpPr>
        <p:spPr>
          <a:xfrm>
            <a:off x="4830129" y="5538180"/>
            <a:ext cx="596621"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Transmit Data</a:t>
            </a:r>
          </a:p>
        </p:txBody>
      </p:sp>
      <p:cxnSp>
        <p:nvCxnSpPr>
          <p:cNvPr id="93" name="Straight Arrow Connector 92">
            <a:extLst>
              <a:ext uri="{FF2B5EF4-FFF2-40B4-BE49-F238E27FC236}">
                <a16:creationId xmlns:a16="http://schemas.microsoft.com/office/drawing/2014/main" id="{1EC4221C-A34B-4E39-BF6E-0942B97E68A1}"/>
              </a:ext>
            </a:extLst>
          </p:cNvPr>
          <p:cNvCxnSpPr>
            <a:cxnSpLocks/>
          </p:cNvCxnSpPr>
          <p:nvPr/>
        </p:nvCxnSpPr>
        <p:spPr>
          <a:xfrm>
            <a:off x="3675696" y="5339386"/>
            <a:ext cx="398011" cy="1"/>
          </a:xfrm>
          <a:prstGeom prst="straightConnector1">
            <a:avLst/>
          </a:prstGeom>
          <a:noFill/>
          <a:ln w="38100" cap="flat" cmpd="sng" algn="ctr">
            <a:solidFill>
              <a:srgbClr val="00A1DE"/>
            </a:solidFill>
            <a:prstDash val="sysDot"/>
            <a:tailEnd type="triangle"/>
          </a:ln>
          <a:effectLst/>
        </p:spPr>
      </p:cxnSp>
      <p:cxnSp>
        <p:nvCxnSpPr>
          <p:cNvPr id="94" name="Straight Arrow Connector 93">
            <a:extLst>
              <a:ext uri="{FF2B5EF4-FFF2-40B4-BE49-F238E27FC236}">
                <a16:creationId xmlns:a16="http://schemas.microsoft.com/office/drawing/2014/main" id="{65D9E5BA-5567-4265-91AB-259E3F9C7B70}"/>
              </a:ext>
            </a:extLst>
          </p:cNvPr>
          <p:cNvCxnSpPr>
            <a:cxnSpLocks/>
          </p:cNvCxnSpPr>
          <p:nvPr/>
        </p:nvCxnSpPr>
        <p:spPr>
          <a:xfrm flipV="1">
            <a:off x="4455384" y="5343929"/>
            <a:ext cx="531420" cy="10394"/>
          </a:xfrm>
          <a:prstGeom prst="straightConnector1">
            <a:avLst/>
          </a:prstGeom>
          <a:noFill/>
          <a:ln w="38100" cap="flat" cmpd="sng" algn="ctr">
            <a:solidFill>
              <a:srgbClr val="00A1DE"/>
            </a:solidFill>
            <a:prstDash val="sysDot"/>
            <a:tailEnd type="triangle"/>
          </a:ln>
          <a:effectLst/>
        </p:spPr>
      </p:cxnSp>
      <p:sp>
        <p:nvSpPr>
          <p:cNvPr id="96" name="Rectangle 95">
            <a:extLst>
              <a:ext uri="{FF2B5EF4-FFF2-40B4-BE49-F238E27FC236}">
                <a16:creationId xmlns:a16="http://schemas.microsoft.com/office/drawing/2014/main" id="{9E804746-30A3-4F69-B353-51A7A48FB8E7}"/>
              </a:ext>
            </a:extLst>
          </p:cNvPr>
          <p:cNvSpPr/>
          <p:nvPr/>
        </p:nvSpPr>
        <p:spPr bwMode="gray">
          <a:xfrm>
            <a:off x="4997192" y="5112544"/>
            <a:ext cx="352925" cy="42896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97" name="Group 96">
            <a:extLst>
              <a:ext uri="{FF2B5EF4-FFF2-40B4-BE49-F238E27FC236}">
                <a16:creationId xmlns:a16="http://schemas.microsoft.com/office/drawing/2014/main" id="{26B6D7EB-ED17-4BD6-B0B9-2BD3C161E4F0}"/>
              </a:ext>
            </a:extLst>
          </p:cNvPr>
          <p:cNvGrpSpPr/>
          <p:nvPr/>
        </p:nvGrpSpPr>
        <p:grpSpPr>
          <a:xfrm>
            <a:off x="5052480" y="5224414"/>
            <a:ext cx="251710" cy="270534"/>
            <a:chOff x="9520341" y="3925879"/>
            <a:chExt cx="1173867" cy="1181122"/>
          </a:xfrm>
          <a:solidFill>
            <a:schemeClr val="bg1"/>
          </a:solidFill>
        </p:grpSpPr>
        <p:sp>
          <p:nvSpPr>
            <p:cNvPr id="98" name="Rectangle 5">
              <a:extLst>
                <a:ext uri="{FF2B5EF4-FFF2-40B4-BE49-F238E27FC236}">
                  <a16:creationId xmlns:a16="http://schemas.microsoft.com/office/drawing/2014/main" id="{21E6B102-A78C-44C2-93E2-C648DD26F2D4}"/>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9" name="Rectangle 6">
              <a:extLst>
                <a:ext uri="{FF2B5EF4-FFF2-40B4-BE49-F238E27FC236}">
                  <a16:creationId xmlns:a16="http://schemas.microsoft.com/office/drawing/2014/main" id="{D1618C97-D8B9-4F67-9C3C-AAF82C9D8D47}"/>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00" name="Rectangle 7">
              <a:extLst>
                <a:ext uri="{FF2B5EF4-FFF2-40B4-BE49-F238E27FC236}">
                  <a16:creationId xmlns:a16="http://schemas.microsoft.com/office/drawing/2014/main" id="{F074769C-DCD4-4288-9CD7-21B2003C27B7}"/>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01" name="Rectangle 8">
              <a:extLst>
                <a:ext uri="{FF2B5EF4-FFF2-40B4-BE49-F238E27FC236}">
                  <a16:creationId xmlns:a16="http://schemas.microsoft.com/office/drawing/2014/main" id="{2C5F133D-AFC4-426B-AA44-EA7070CFF7FD}"/>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02" name="Oval 9">
              <a:extLst>
                <a:ext uri="{FF2B5EF4-FFF2-40B4-BE49-F238E27FC236}">
                  <a16:creationId xmlns:a16="http://schemas.microsoft.com/office/drawing/2014/main" id="{6F9BEFFA-DC26-4904-A919-C995437A43FB}"/>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03" name="Oval 10">
              <a:extLst>
                <a:ext uri="{FF2B5EF4-FFF2-40B4-BE49-F238E27FC236}">
                  <a16:creationId xmlns:a16="http://schemas.microsoft.com/office/drawing/2014/main" id="{E58E9A87-6581-4904-BF11-EE3DC88A0F18}"/>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04" name="Rectangle 103">
            <a:extLst>
              <a:ext uri="{FF2B5EF4-FFF2-40B4-BE49-F238E27FC236}">
                <a16:creationId xmlns:a16="http://schemas.microsoft.com/office/drawing/2014/main" id="{49806837-B280-4F4C-B6C6-32F395454016}"/>
              </a:ext>
            </a:extLst>
          </p:cNvPr>
          <p:cNvSpPr/>
          <p:nvPr/>
        </p:nvSpPr>
        <p:spPr bwMode="gray">
          <a:xfrm>
            <a:off x="2957431" y="4733576"/>
            <a:ext cx="2923827" cy="1551949"/>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25" name="Rectangle 124">
            <a:extLst>
              <a:ext uri="{FF2B5EF4-FFF2-40B4-BE49-F238E27FC236}">
                <a16:creationId xmlns:a16="http://schemas.microsoft.com/office/drawing/2014/main" id="{1CD2C534-761D-435F-AC27-F7C0903387AE}"/>
              </a:ext>
            </a:extLst>
          </p:cNvPr>
          <p:cNvSpPr/>
          <p:nvPr/>
        </p:nvSpPr>
        <p:spPr>
          <a:xfrm>
            <a:off x="3502297" y="4724131"/>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MuleSoft</a:t>
            </a:r>
          </a:p>
        </p:txBody>
      </p:sp>
      <p:sp>
        <p:nvSpPr>
          <p:cNvPr id="219" name="TextBox 218">
            <a:extLst>
              <a:ext uri="{FF2B5EF4-FFF2-40B4-BE49-F238E27FC236}">
                <a16:creationId xmlns:a16="http://schemas.microsoft.com/office/drawing/2014/main" id="{5AA3ABF1-373E-4515-8598-3F2BBEDB961D}"/>
              </a:ext>
            </a:extLst>
          </p:cNvPr>
          <p:cNvSpPr txBox="1"/>
          <p:nvPr/>
        </p:nvSpPr>
        <p:spPr>
          <a:xfrm>
            <a:off x="2847042" y="4285432"/>
            <a:ext cx="3717528" cy="430887"/>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rPr>
              <a:t>Inbound integration Using Table Inserts (Not Applicable for Non-fleet interfaces)</a:t>
            </a:r>
            <a:endParaRPr kumimoji="0" lang="en-US" sz="1200" b="0" i="0" u="sng" strike="noStrike" kern="1200" cap="none" spc="0" normalizeH="0" baseline="0" noProof="0">
              <a:ln>
                <a:noFill/>
              </a:ln>
              <a:solidFill>
                <a:prstClr val="black"/>
              </a:solidFill>
              <a:effectLst/>
              <a:uLnTx/>
              <a:uFillTx/>
              <a:latin typeface="Verdana"/>
              <a:ea typeface="+mn-ea"/>
              <a:cs typeface="+mn-cs"/>
            </a:endParaRPr>
          </a:p>
        </p:txBody>
      </p:sp>
      <p:cxnSp>
        <p:nvCxnSpPr>
          <p:cNvPr id="105" name="Straight Arrow Connector 104">
            <a:extLst>
              <a:ext uri="{FF2B5EF4-FFF2-40B4-BE49-F238E27FC236}">
                <a16:creationId xmlns:a16="http://schemas.microsoft.com/office/drawing/2014/main" id="{A8F5F84E-F493-4128-816A-B51FC011293E}"/>
              </a:ext>
            </a:extLst>
          </p:cNvPr>
          <p:cNvCxnSpPr>
            <a:cxnSpLocks/>
          </p:cNvCxnSpPr>
          <p:nvPr/>
        </p:nvCxnSpPr>
        <p:spPr>
          <a:xfrm flipH="1">
            <a:off x="5946560" y="5439257"/>
            <a:ext cx="1156383" cy="0"/>
          </a:xfrm>
          <a:prstGeom prst="straightConnector1">
            <a:avLst/>
          </a:prstGeom>
          <a:noFill/>
          <a:ln w="38100" cap="flat" cmpd="sng" algn="ctr">
            <a:solidFill>
              <a:srgbClr val="313131"/>
            </a:solidFill>
            <a:prstDash val="solid"/>
            <a:headEnd type="triangle"/>
            <a:tailEnd type="none"/>
          </a:ln>
          <a:effectLst/>
        </p:spPr>
      </p:cxnSp>
      <p:sp>
        <p:nvSpPr>
          <p:cNvPr id="106" name="TextBox 105">
            <a:extLst>
              <a:ext uri="{FF2B5EF4-FFF2-40B4-BE49-F238E27FC236}">
                <a16:creationId xmlns:a16="http://schemas.microsoft.com/office/drawing/2014/main" id="{D7665DB8-D3A4-45BF-9DA9-23F93E92CEB7}"/>
              </a:ext>
            </a:extLst>
          </p:cNvPr>
          <p:cNvSpPr txBox="1"/>
          <p:nvPr/>
        </p:nvSpPr>
        <p:spPr>
          <a:xfrm>
            <a:off x="6044659" y="5220667"/>
            <a:ext cx="880163"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Table Inserts</a:t>
            </a:r>
          </a:p>
        </p:txBody>
      </p:sp>
      <p:sp>
        <p:nvSpPr>
          <p:cNvPr id="116" name="Rectangle 115">
            <a:extLst>
              <a:ext uri="{FF2B5EF4-FFF2-40B4-BE49-F238E27FC236}">
                <a16:creationId xmlns:a16="http://schemas.microsoft.com/office/drawing/2014/main" id="{A79D3BBF-DFB4-492C-BBCE-EB85F82BEF12}"/>
              </a:ext>
            </a:extLst>
          </p:cNvPr>
          <p:cNvSpPr/>
          <p:nvPr/>
        </p:nvSpPr>
        <p:spPr bwMode="gray">
          <a:xfrm>
            <a:off x="7374080" y="2024657"/>
            <a:ext cx="3574139" cy="1214904"/>
          </a:xfrm>
          <a:prstGeom prst="rect">
            <a:avLst/>
          </a:prstGeom>
          <a:solidFill>
            <a:srgbClr val="00A1DE"/>
          </a:solidFill>
          <a:ln w="19050" algn="ctr">
            <a:noFill/>
            <a:miter lim="800000"/>
            <a:headEnd/>
            <a:tailEnd/>
          </a:ln>
        </p:spPr>
        <p:txBody>
          <a:bodyPr wrap="square" lIns="66675" tIns="66675" rIns="66675" bIns="66675" rtlCol="0" anchor="t"/>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17" name="Flowchart: Predefined Process 116">
            <a:extLst>
              <a:ext uri="{FF2B5EF4-FFF2-40B4-BE49-F238E27FC236}">
                <a16:creationId xmlns:a16="http://schemas.microsoft.com/office/drawing/2014/main" id="{4F661464-AB08-4C7F-BD39-D3CBC976943A}"/>
              </a:ext>
            </a:extLst>
          </p:cNvPr>
          <p:cNvSpPr/>
          <p:nvPr/>
        </p:nvSpPr>
        <p:spPr bwMode="gray">
          <a:xfrm>
            <a:off x="7662989" y="2314617"/>
            <a:ext cx="1620172" cy="732473"/>
          </a:xfrm>
          <a:prstGeom prst="flowChartPredefinedProcess">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0" i="0" u="none" strike="noStrike" kern="1200" cap="none" spc="0" normalizeH="0" baseline="0" noProof="0">
                <a:ln>
                  <a:noFill/>
                </a:ln>
                <a:solidFill>
                  <a:prstClr val="black"/>
                </a:solidFill>
                <a:effectLst/>
                <a:uLnTx/>
                <a:uFillTx/>
                <a:latin typeface="Verdana"/>
                <a:ea typeface="+mn-ea"/>
                <a:cs typeface="+mn-cs"/>
              </a:rPr>
              <a:t>Standard Web Service</a:t>
            </a:r>
          </a:p>
        </p:txBody>
      </p:sp>
      <p:cxnSp>
        <p:nvCxnSpPr>
          <p:cNvPr id="118" name="Straight Arrow Connector 117">
            <a:extLst>
              <a:ext uri="{FF2B5EF4-FFF2-40B4-BE49-F238E27FC236}">
                <a16:creationId xmlns:a16="http://schemas.microsoft.com/office/drawing/2014/main" id="{2E5220DB-8EFE-4385-831F-44518784AEC6}"/>
              </a:ext>
            </a:extLst>
          </p:cNvPr>
          <p:cNvCxnSpPr/>
          <p:nvPr/>
        </p:nvCxnSpPr>
        <p:spPr>
          <a:xfrm flipH="1" flipV="1">
            <a:off x="2119243" y="2463989"/>
            <a:ext cx="687457" cy="998"/>
          </a:xfrm>
          <a:prstGeom prst="straightConnector1">
            <a:avLst/>
          </a:prstGeom>
          <a:noFill/>
          <a:ln w="38100" cap="flat" cmpd="sng" algn="ctr">
            <a:solidFill>
              <a:srgbClr val="313131"/>
            </a:solidFill>
            <a:prstDash val="solid"/>
            <a:headEnd type="triangle"/>
            <a:tailEnd type="none"/>
          </a:ln>
          <a:effectLst/>
        </p:spPr>
      </p:cxnSp>
      <p:sp>
        <p:nvSpPr>
          <p:cNvPr id="119" name="TextBox 118">
            <a:extLst>
              <a:ext uri="{FF2B5EF4-FFF2-40B4-BE49-F238E27FC236}">
                <a16:creationId xmlns:a16="http://schemas.microsoft.com/office/drawing/2014/main" id="{CEB150DE-A189-4025-ABAC-1526A67275EA}"/>
              </a:ext>
            </a:extLst>
          </p:cNvPr>
          <p:cNvSpPr txBox="1"/>
          <p:nvPr/>
        </p:nvSpPr>
        <p:spPr>
          <a:xfrm>
            <a:off x="2165388" y="2551585"/>
            <a:ext cx="59290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Record / XML File</a:t>
            </a:r>
          </a:p>
        </p:txBody>
      </p:sp>
      <p:sp>
        <p:nvSpPr>
          <p:cNvPr id="126" name="Rectangle 125">
            <a:extLst>
              <a:ext uri="{FF2B5EF4-FFF2-40B4-BE49-F238E27FC236}">
                <a16:creationId xmlns:a16="http://schemas.microsoft.com/office/drawing/2014/main" id="{016CE3CC-0F58-481D-8926-CB8DF5551C15}"/>
              </a:ext>
            </a:extLst>
          </p:cNvPr>
          <p:cNvSpPr/>
          <p:nvPr/>
        </p:nvSpPr>
        <p:spPr bwMode="gray">
          <a:xfrm>
            <a:off x="2976811" y="2047223"/>
            <a:ext cx="2609198" cy="1281791"/>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pic>
        <p:nvPicPr>
          <p:cNvPr id="127" name="Picture 126">
            <a:extLst>
              <a:ext uri="{FF2B5EF4-FFF2-40B4-BE49-F238E27FC236}">
                <a16:creationId xmlns:a16="http://schemas.microsoft.com/office/drawing/2014/main" id="{9D66E0C3-73E0-4B44-B4AE-10EDC7E11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698" y="2086571"/>
            <a:ext cx="1231906" cy="923930"/>
          </a:xfrm>
          <a:prstGeom prst="rect">
            <a:avLst/>
          </a:prstGeom>
        </p:spPr>
      </p:pic>
      <p:sp>
        <p:nvSpPr>
          <p:cNvPr id="129" name="TextBox 128">
            <a:extLst>
              <a:ext uri="{FF2B5EF4-FFF2-40B4-BE49-F238E27FC236}">
                <a16:creationId xmlns:a16="http://schemas.microsoft.com/office/drawing/2014/main" id="{625C53DC-2B14-4659-9FCF-EF529BE689FC}"/>
              </a:ext>
            </a:extLst>
          </p:cNvPr>
          <p:cNvSpPr txBox="1"/>
          <p:nvPr/>
        </p:nvSpPr>
        <p:spPr>
          <a:xfrm>
            <a:off x="930096" y="188425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133" name="TextBox 132">
            <a:extLst>
              <a:ext uri="{FF2B5EF4-FFF2-40B4-BE49-F238E27FC236}">
                <a16:creationId xmlns:a16="http://schemas.microsoft.com/office/drawing/2014/main" id="{B8E99E5A-ED7B-431F-8CA6-6D7F7178CFCA}"/>
              </a:ext>
            </a:extLst>
          </p:cNvPr>
          <p:cNvSpPr txBox="1"/>
          <p:nvPr/>
        </p:nvSpPr>
        <p:spPr>
          <a:xfrm>
            <a:off x="3080668" y="2816584"/>
            <a:ext cx="51318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Read Data</a:t>
            </a:r>
          </a:p>
        </p:txBody>
      </p:sp>
      <p:grpSp>
        <p:nvGrpSpPr>
          <p:cNvPr id="162" name="Group 161">
            <a:extLst>
              <a:ext uri="{FF2B5EF4-FFF2-40B4-BE49-F238E27FC236}">
                <a16:creationId xmlns:a16="http://schemas.microsoft.com/office/drawing/2014/main" id="{B2959CDC-C668-4034-B599-42315C7278E9}"/>
              </a:ext>
            </a:extLst>
          </p:cNvPr>
          <p:cNvGrpSpPr/>
          <p:nvPr/>
        </p:nvGrpSpPr>
        <p:grpSpPr>
          <a:xfrm>
            <a:off x="3208324" y="2285688"/>
            <a:ext cx="380779" cy="491664"/>
            <a:chOff x="7404414" y="3257458"/>
            <a:chExt cx="648463" cy="798976"/>
          </a:xfrm>
        </p:grpSpPr>
        <p:sp>
          <p:nvSpPr>
            <p:cNvPr id="163" name="Rectangle 162">
              <a:extLst>
                <a:ext uri="{FF2B5EF4-FFF2-40B4-BE49-F238E27FC236}">
                  <a16:creationId xmlns:a16="http://schemas.microsoft.com/office/drawing/2014/main" id="{96F0C1D9-EF01-4E1E-A33C-4F9354AC5858}"/>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164" name="Group 163">
              <a:extLst>
                <a:ext uri="{FF2B5EF4-FFF2-40B4-BE49-F238E27FC236}">
                  <a16:creationId xmlns:a16="http://schemas.microsoft.com/office/drawing/2014/main" id="{BED70888-AC51-4CD5-A947-89D9C1D2F635}"/>
                </a:ext>
              </a:extLst>
            </p:cNvPr>
            <p:cNvGrpSpPr/>
            <p:nvPr/>
          </p:nvGrpSpPr>
          <p:grpSpPr>
            <a:xfrm>
              <a:off x="7480852" y="3318613"/>
              <a:ext cx="460925" cy="625232"/>
              <a:chOff x="7707275" y="3538174"/>
              <a:chExt cx="588928" cy="850675"/>
            </a:xfrm>
            <a:solidFill>
              <a:sysClr val="window" lastClr="FFFFFF"/>
            </a:solidFill>
          </p:grpSpPr>
          <p:sp>
            <p:nvSpPr>
              <p:cNvPr id="165" name="Freeform 15">
                <a:extLst>
                  <a:ext uri="{FF2B5EF4-FFF2-40B4-BE49-F238E27FC236}">
                    <a16:creationId xmlns:a16="http://schemas.microsoft.com/office/drawing/2014/main" id="{C6BFCB74-4340-452C-986C-7A56322195E1}"/>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sp>
            <p:nvSpPr>
              <p:cNvPr id="166" name="Freeform 89">
                <a:extLst>
                  <a:ext uri="{FF2B5EF4-FFF2-40B4-BE49-F238E27FC236}">
                    <a16:creationId xmlns:a16="http://schemas.microsoft.com/office/drawing/2014/main" id="{9CFE24EC-5993-4DDB-86D0-6723E8698FD4}"/>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67" name="Group 166">
            <a:extLst>
              <a:ext uri="{FF2B5EF4-FFF2-40B4-BE49-F238E27FC236}">
                <a16:creationId xmlns:a16="http://schemas.microsoft.com/office/drawing/2014/main" id="{541C44F7-29BD-4D89-B4DD-B76D8ABCC375}"/>
              </a:ext>
            </a:extLst>
          </p:cNvPr>
          <p:cNvGrpSpPr/>
          <p:nvPr/>
        </p:nvGrpSpPr>
        <p:grpSpPr>
          <a:xfrm>
            <a:off x="3987114" y="2284714"/>
            <a:ext cx="381677" cy="493613"/>
            <a:chOff x="5579585" y="1691091"/>
            <a:chExt cx="648463" cy="798976"/>
          </a:xfrm>
        </p:grpSpPr>
        <p:sp>
          <p:nvSpPr>
            <p:cNvPr id="168" name="Rectangle 167">
              <a:extLst>
                <a:ext uri="{FF2B5EF4-FFF2-40B4-BE49-F238E27FC236}">
                  <a16:creationId xmlns:a16="http://schemas.microsoft.com/office/drawing/2014/main" id="{82B419E8-F896-42A4-8732-23E67325FFAA}"/>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9" name="Freeform 145">
              <a:extLst>
                <a:ext uri="{FF2B5EF4-FFF2-40B4-BE49-F238E27FC236}">
                  <a16:creationId xmlns:a16="http://schemas.microsoft.com/office/drawing/2014/main" id="{D1F12118-5380-4CE2-8CF0-262C29AA1543}"/>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sp>
        <p:nvSpPr>
          <p:cNvPr id="170" name="TextBox 169">
            <a:extLst>
              <a:ext uri="{FF2B5EF4-FFF2-40B4-BE49-F238E27FC236}">
                <a16:creationId xmlns:a16="http://schemas.microsoft.com/office/drawing/2014/main" id="{0D036F6B-B4B3-4DF8-B871-C3518D5E6B72}"/>
              </a:ext>
            </a:extLst>
          </p:cNvPr>
          <p:cNvSpPr txBox="1"/>
          <p:nvPr/>
        </p:nvSpPr>
        <p:spPr>
          <a:xfrm>
            <a:off x="3887803" y="2855246"/>
            <a:ext cx="576946" cy="346249"/>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171" name="TextBox 170">
            <a:extLst>
              <a:ext uri="{FF2B5EF4-FFF2-40B4-BE49-F238E27FC236}">
                <a16:creationId xmlns:a16="http://schemas.microsoft.com/office/drawing/2014/main" id="{D406E5D7-BBC6-4242-A52C-4D8E626EA142}"/>
              </a:ext>
            </a:extLst>
          </p:cNvPr>
          <p:cNvSpPr txBox="1"/>
          <p:nvPr/>
        </p:nvSpPr>
        <p:spPr>
          <a:xfrm>
            <a:off x="4743536" y="2801459"/>
            <a:ext cx="59662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Transmit Data</a:t>
            </a:r>
          </a:p>
        </p:txBody>
      </p:sp>
      <p:cxnSp>
        <p:nvCxnSpPr>
          <p:cNvPr id="172" name="Straight Arrow Connector 171">
            <a:extLst>
              <a:ext uri="{FF2B5EF4-FFF2-40B4-BE49-F238E27FC236}">
                <a16:creationId xmlns:a16="http://schemas.microsoft.com/office/drawing/2014/main" id="{2F63C57D-3445-4E83-95B3-C50B0FE85B6C}"/>
              </a:ext>
            </a:extLst>
          </p:cNvPr>
          <p:cNvCxnSpPr>
            <a:cxnSpLocks/>
          </p:cNvCxnSpPr>
          <p:nvPr/>
        </p:nvCxnSpPr>
        <p:spPr>
          <a:xfrm>
            <a:off x="3589103" y="2511225"/>
            <a:ext cx="398011" cy="1"/>
          </a:xfrm>
          <a:prstGeom prst="straightConnector1">
            <a:avLst/>
          </a:prstGeom>
          <a:noFill/>
          <a:ln w="38100" cap="flat" cmpd="sng" algn="ctr">
            <a:solidFill>
              <a:srgbClr val="00A1DE"/>
            </a:solidFill>
            <a:prstDash val="sysDot"/>
            <a:tailEnd type="triangle"/>
          </a:ln>
          <a:effectLst/>
        </p:spPr>
      </p:cxnSp>
      <p:cxnSp>
        <p:nvCxnSpPr>
          <p:cNvPr id="173" name="Straight Arrow Connector 172">
            <a:extLst>
              <a:ext uri="{FF2B5EF4-FFF2-40B4-BE49-F238E27FC236}">
                <a16:creationId xmlns:a16="http://schemas.microsoft.com/office/drawing/2014/main" id="{D886B885-A321-4E86-B097-BA8AE8B6B4E1}"/>
              </a:ext>
            </a:extLst>
          </p:cNvPr>
          <p:cNvCxnSpPr>
            <a:cxnSpLocks/>
          </p:cNvCxnSpPr>
          <p:nvPr/>
        </p:nvCxnSpPr>
        <p:spPr>
          <a:xfrm flipV="1">
            <a:off x="4368791" y="2515768"/>
            <a:ext cx="531420" cy="10394"/>
          </a:xfrm>
          <a:prstGeom prst="straightConnector1">
            <a:avLst/>
          </a:prstGeom>
          <a:noFill/>
          <a:ln w="38100" cap="flat" cmpd="sng" algn="ctr">
            <a:solidFill>
              <a:srgbClr val="00A1DE"/>
            </a:solidFill>
            <a:prstDash val="sysDot"/>
            <a:tailEnd type="triangle"/>
          </a:ln>
          <a:effectLst/>
        </p:spPr>
      </p:cxnSp>
      <p:sp>
        <p:nvSpPr>
          <p:cNvPr id="174" name="Rectangle 173">
            <a:extLst>
              <a:ext uri="{FF2B5EF4-FFF2-40B4-BE49-F238E27FC236}">
                <a16:creationId xmlns:a16="http://schemas.microsoft.com/office/drawing/2014/main" id="{A1F455E5-FFA1-4BB0-9FA8-7A2DEABDEF22}"/>
              </a:ext>
            </a:extLst>
          </p:cNvPr>
          <p:cNvSpPr/>
          <p:nvPr/>
        </p:nvSpPr>
        <p:spPr bwMode="gray">
          <a:xfrm>
            <a:off x="4910599" y="2284383"/>
            <a:ext cx="357573" cy="49427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175" name="Group 174">
            <a:extLst>
              <a:ext uri="{FF2B5EF4-FFF2-40B4-BE49-F238E27FC236}">
                <a16:creationId xmlns:a16="http://schemas.microsoft.com/office/drawing/2014/main" id="{CA60F4CC-DFEC-46E0-AA22-B027C979E333}"/>
              </a:ext>
            </a:extLst>
          </p:cNvPr>
          <p:cNvGrpSpPr/>
          <p:nvPr/>
        </p:nvGrpSpPr>
        <p:grpSpPr>
          <a:xfrm>
            <a:off x="4965887" y="2396253"/>
            <a:ext cx="251710" cy="270534"/>
            <a:chOff x="9520341" y="3925879"/>
            <a:chExt cx="1173867" cy="1181122"/>
          </a:xfrm>
          <a:solidFill>
            <a:schemeClr val="bg1"/>
          </a:solidFill>
        </p:grpSpPr>
        <p:sp>
          <p:nvSpPr>
            <p:cNvPr id="176" name="Rectangle 5">
              <a:extLst>
                <a:ext uri="{FF2B5EF4-FFF2-40B4-BE49-F238E27FC236}">
                  <a16:creationId xmlns:a16="http://schemas.microsoft.com/office/drawing/2014/main" id="{CBBC453A-E3FA-419B-8C10-E0AD668748A3}"/>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77" name="Rectangle 6">
              <a:extLst>
                <a:ext uri="{FF2B5EF4-FFF2-40B4-BE49-F238E27FC236}">
                  <a16:creationId xmlns:a16="http://schemas.microsoft.com/office/drawing/2014/main" id="{92522651-0234-46F8-9E57-2ED7270712B4}"/>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78" name="Rectangle 7">
              <a:extLst>
                <a:ext uri="{FF2B5EF4-FFF2-40B4-BE49-F238E27FC236}">
                  <a16:creationId xmlns:a16="http://schemas.microsoft.com/office/drawing/2014/main" id="{E985CD08-28CC-4962-B5BC-6A25E50CBFD1}"/>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79" name="Rectangle 8">
              <a:extLst>
                <a:ext uri="{FF2B5EF4-FFF2-40B4-BE49-F238E27FC236}">
                  <a16:creationId xmlns:a16="http://schemas.microsoft.com/office/drawing/2014/main" id="{D7D70BCC-3B39-4C3B-8A8D-6814C2949B6C}"/>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80" name="Oval 9">
              <a:extLst>
                <a:ext uri="{FF2B5EF4-FFF2-40B4-BE49-F238E27FC236}">
                  <a16:creationId xmlns:a16="http://schemas.microsoft.com/office/drawing/2014/main" id="{EB482E7B-1BD7-4F46-8FB1-C98FD790D9C5}"/>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81" name="Oval 10">
              <a:extLst>
                <a:ext uri="{FF2B5EF4-FFF2-40B4-BE49-F238E27FC236}">
                  <a16:creationId xmlns:a16="http://schemas.microsoft.com/office/drawing/2014/main" id="{09C02129-2C1E-4E0B-904D-D6B8539C00BA}"/>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grpSp>
      <p:sp>
        <p:nvSpPr>
          <p:cNvPr id="182" name="Rectangle 181">
            <a:extLst>
              <a:ext uri="{FF2B5EF4-FFF2-40B4-BE49-F238E27FC236}">
                <a16:creationId xmlns:a16="http://schemas.microsoft.com/office/drawing/2014/main" id="{F12AD0F6-84CA-4E68-9EC2-055D9D412277}"/>
              </a:ext>
            </a:extLst>
          </p:cNvPr>
          <p:cNvSpPr/>
          <p:nvPr/>
        </p:nvSpPr>
        <p:spPr bwMode="gray">
          <a:xfrm>
            <a:off x="2870838" y="1854615"/>
            <a:ext cx="2923827" cy="1822913"/>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83" name="Rectangle 182">
            <a:extLst>
              <a:ext uri="{FF2B5EF4-FFF2-40B4-BE49-F238E27FC236}">
                <a16:creationId xmlns:a16="http://schemas.microsoft.com/office/drawing/2014/main" id="{2E942A0B-C796-40FA-B0B5-EB17D62F3B53}"/>
              </a:ext>
            </a:extLst>
          </p:cNvPr>
          <p:cNvSpPr/>
          <p:nvPr/>
        </p:nvSpPr>
        <p:spPr>
          <a:xfrm>
            <a:off x="3415704" y="1845170"/>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MuleSoft</a:t>
            </a:r>
          </a:p>
        </p:txBody>
      </p:sp>
      <p:sp>
        <p:nvSpPr>
          <p:cNvPr id="184" name="Rectangle 183">
            <a:extLst>
              <a:ext uri="{FF2B5EF4-FFF2-40B4-BE49-F238E27FC236}">
                <a16:creationId xmlns:a16="http://schemas.microsoft.com/office/drawing/2014/main" id="{DBB0DAF4-925F-413C-8E3E-83C689F48022}"/>
              </a:ext>
            </a:extLst>
          </p:cNvPr>
          <p:cNvSpPr/>
          <p:nvPr/>
        </p:nvSpPr>
        <p:spPr>
          <a:xfrm>
            <a:off x="8030784" y="1838156"/>
            <a:ext cx="2046241"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Oracle EBS</a:t>
            </a:r>
          </a:p>
        </p:txBody>
      </p:sp>
      <p:sp>
        <p:nvSpPr>
          <p:cNvPr id="185" name="Rectangle 184">
            <a:extLst>
              <a:ext uri="{FF2B5EF4-FFF2-40B4-BE49-F238E27FC236}">
                <a16:creationId xmlns:a16="http://schemas.microsoft.com/office/drawing/2014/main" id="{BCC34D69-65E5-4E5B-A804-6284E20C5ED0}"/>
              </a:ext>
            </a:extLst>
          </p:cNvPr>
          <p:cNvSpPr/>
          <p:nvPr/>
        </p:nvSpPr>
        <p:spPr bwMode="gray">
          <a:xfrm>
            <a:off x="7041840" y="1814000"/>
            <a:ext cx="4163467" cy="1918408"/>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86" name="Flowchart: Direct Access Storage 185">
            <a:extLst>
              <a:ext uri="{FF2B5EF4-FFF2-40B4-BE49-F238E27FC236}">
                <a16:creationId xmlns:a16="http://schemas.microsoft.com/office/drawing/2014/main" id="{54B182EB-5BF0-41DC-8185-56B0388B651B}"/>
              </a:ext>
            </a:extLst>
          </p:cNvPr>
          <p:cNvSpPr/>
          <p:nvPr/>
        </p:nvSpPr>
        <p:spPr bwMode="gray">
          <a:xfrm>
            <a:off x="9663327" y="2316289"/>
            <a:ext cx="879859" cy="616213"/>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187" name="TextBox 186">
            <a:extLst>
              <a:ext uri="{FF2B5EF4-FFF2-40B4-BE49-F238E27FC236}">
                <a16:creationId xmlns:a16="http://schemas.microsoft.com/office/drawing/2014/main" id="{D73838FE-9641-4708-A834-8E1162B559F7}"/>
              </a:ext>
            </a:extLst>
          </p:cNvPr>
          <p:cNvSpPr txBox="1"/>
          <p:nvPr/>
        </p:nvSpPr>
        <p:spPr>
          <a:xfrm>
            <a:off x="9807613" y="2499276"/>
            <a:ext cx="527269" cy="24622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Base Tables</a:t>
            </a:r>
          </a:p>
        </p:txBody>
      </p:sp>
      <p:cxnSp>
        <p:nvCxnSpPr>
          <p:cNvPr id="188" name="Straight Arrow Connector 187">
            <a:extLst>
              <a:ext uri="{FF2B5EF4-FFF2-40B4-BE49-F238E27FC236}">
                <a16:creationId xmlns:a16="http://schemas.microsoft.com/office/drawing/2014/main" id="{662579CA-D45F-4ED7-A5A9-B51E077BC210}"/>
              </a:ext>
            </a:extLst>
          </p:cNvPr>
          <p:cNvCxnSpPr>
            <a:cxnSpLocks/>
          </p:cNvCxnSpPr>
          <p:nvPr/>
        </p:nvCxnSpPr>
        <p:spPr>
          <a:xfrm>
            <a:off x="9296367" y="2634909"/>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979B48FA-6F59-41C2-BED4-187AAE7EEBCC}"/>
              </a:ext>
            </a:extLst>
          </p:cNvPr>
          <p:cNvCxnSpPr>
            <a:cxnSpLocks/>
          </p:cNvCxnSpPr>
          <p:nvPr/>
        </p:nvCxnSpPr>
        <p:spPr>
          <a:xfrm flipH="1">
            <a:off x="5887679" y="2470918"/>
            <a:ext cx="1156383" cy="0"/>
          </a:xfrm>
          <a:prstGeom prst="straightConnector1">
            <a:avLst/>
          </a:prstGeom>
          <a:noFill/>
          <a:ln w="38100" cap="flat" cmpd="sng" algn="ctr">
            <a:solidFill>
              <a:srgbClr val="313131"/>
            </a:solidFill>
            <a:prstDash val="solid"/>
            <a:headEnd type="triangle"/>
            <a:tailEnd type="none"/>
          </a:ln>
          <a:effectLst/>
        </p:spPr>
      </p:cxnSp>
      <p:sp>
        <p:nvSpPr>
          <p:cNvPr id="193" name="TextBox 192">
            <a:extLst>
              <a:ext uri="{FF2B5EF4-FFF2-40B4-BE49-F238E27FC236}">
                <a16:creationId xmlns:a16="http://schemas.microsoft.com/office/drawing/2014/main" id="{FE35DD78-2DEA-4FF0-B007-1049FAA1DC1B}"/>
              </a:ext>
            </a:extLst>
          </p:cNvPr>
          <p:cNvSpPr txBox="1"/>
          <p:nvPr/>
        </p:nvSpPr>
        <p:spPr>
          <a:xfrm>
            <a:off x="5985778" y="2034117"/>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Oracle exposed Web services</a:t>
            </a:r>
          </a:p>
        </p:txBody>
      </p:sp>
      <p:pic>
        <p:nvPicPr>
          <p:cNvPr id="194" name="Picture 193">
            <a:extLst>
              <a:ext uri="{FF2B5EF4-FFF2-40B4-BE49-F238E27FC236}">
                <a16:creationId xmlns:a16="http://schemas.microsoft.com/office/drawing/2014/main" id="{24A15F6A-96B8-482E-B0B4-432C30B1E03F}"/>
              </a:ext>
            </a:extLst>
          </p:cNvPr>
          <p:cNvPicPr>
            <a:picLocks noChangeAspect="1"/>
          </p:cNvPicPr>
          <p:nvPr/>
        </p:nvPicPr>
        <p:blipFill>
          <a:blip r:embed="rId4"/>
          <a:stretch>
            <a:fillRect/>
          </a:stretch>
        </p:blipFill>
        <p:spPr>
          <a:xfrm>
            <a:off x="6214507" y="2290799"/>
            <a:ext cx="350062" cy="284348"/>
          </a:xfrm>
          <a:prstGeom prst="rect">
            <a:avLst/>
          </a:prstGeom>
        </p:spPr>
      </p:pic>
      <p:pic>
        <p:nvPicPr>
          <p:cNvPr id="195" name="Picture 194">
            <a:extLst>
              <a:ext uri="{FF2B5EF4-FFF2-40B4-BE49-F238E27FC236}">
                <a16:creationId xmlns:a16="http://schemas.microsoft.com/office/drawing/2014/main" id="{FF6033C7-1BAA-488A-9438-B3C945CFE51D}"/>
              </a:ext>
            </a:extLst>
          </p:cNvPr>
          <p:cNvPicPr>
            <a:picLocks noChangeAspect="1"/>
          </p:cNvPicPr>
          <p:nvPr/>
        </p:nvPicPr>
        <p:blipFill>
          <a:blip r:embed="rId5"/>
          <a:stretch>
            <a:fillRect/>
          </a:stretch>
        </p:blipFill>
        <p:spPr>
          <a:xfrm>
            <a:off x="7682929" y="2430278"/>
            <a:ext cx="421411" cy="420505"/>
          </a:xfrm>
          <a:prstGeom prst="rect">
            <a:avLst/>
          </a:prstGeom>
        </p:spPr>
      </p:pic>
      <p:cxnSp>
        <p:nvCxnSpPr>
          <p:cNvPr id="196" name="Straight Arrow Connector 195">
            <a:extLst>
              <a:ext uri="{FF2B5EF4-FFF2-40B4-BE49-F238E27FC236}">
                <a16:creationId xmlns:a16="http://schemas.microsoft.com/office/drawing/2014/main" id="{2B37BAD3-08F2-480B-91E9-DA766F540228}"/>
              </a:ext>
            </a:extLst>
          </p:cNvPr>
          <p:cNvCxnSpPr>
            <a:cxnSpLocks/>
          </p:cNvCxnSpPr>
          <p:nvPr/>
        </p:nvCxnSpPr>
        <p:spPr>
          <a:xfrm>
            <a:off x="5802178" y="3010501"/>
            <a:ext cx="1239663" cy="0"/>
          </a:xfrm>
          <a:prstGeom prst="straightConnector1">
            <a:avLst/>
          </a:prstGeom>
          <a:noFill/>
          <a:ln w="38100" cap="flat" cmpd="sng" algn="ctr">
            <a:solidFill>
              <a:srgbClr val="313131"/>
            </a:solidFill>
            <a:prstDash val="sysDash"/>
            <a:headEnd type="triangle"/>
            <a:tailEnd type="none"/>
          </a:ln>
          <a:effectLst/>
        </p:spPr>
      </p:cxnSp>
      <p:sp>
        <p:nvSpPr>
          <p:cNvPr id="199" name="TextBox 198">
            <a:extLst>
              <a:ext uri="{FF2B5EF4-FFF2-40B4-BE49-F238E27FC236}">
                <a16:creationId xmlns:a16="http://schemas.microsoft.com/office/drawing/2014/main" id="{423911CA-C9F9-4926-B082-88662446D18A}"/>
              </a:ext>
            </a:extLst>
          </p:cNvPr>
          <p:cNvSpPr txBox="1"/>
          <p:nvPr/>
        </p:nvSpPr>
        <p:spPr>
          <a:xfrm>
            <a:off x="5995938" y="3131397"/>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Web service Response</a:t>
            </a:r>
          </a:p>
        </p:txBody>
      </p:sp>
      <p:sp>
        <p:nvSpPr>
          <p:cNvPr id="207" name="TextBox 206">
            <a:extLst>
              <a:ext uri="{FF2B5EF4-FFF2-40B4-BE49-F238E27FC236}">
                <a16:creationId xmlns:a16="http://schemas.microsoft.com/office/drawing/2014/main" id="{BE8B13E0-1EFB-4250-A726-B2C232716BC2}"/>
              </a:ext>
            </a:extLst>
          </p:cNvPr>
          <p:cNvSpPr txBox="1"/>
          <p:nvPr/>
        </p:nvSpPr>
        <p:spPr>
          <a:xfrm>
            <a:off x="2897842" y="1437861"/>
            <a:ext cx="5206498" cy="26161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rPr>
              <a:t>Inbound integration Using Oracle Standard Webservices</a:t>
            </a:r>
            <a:endParaRPr kumimoji="0" lang="en-US" sz="1200" b="0" i="0" u="sng" strike="noStrike" kern="1200" cap="none" spc="0" normalizeH="0" baseline="0" noProof="0">
              <a:ln>
                <a:noFill/>
              </a:ln>
              <a:solidFill>
                <a:prstClr val="black"/>
              </a:solidFill>
              <a:effectLst/>
              <a:uLnTx/>
              <a:uFillTx/>
              <a:latin typeface="Verdana"/>
              <a:ea typeface="+mn-ea"/>
              <a:cs typeface="+mn-cs"/>
            </a:endParaRPr>
          </a:p>
        </p:txBody>
      </p:sp>
      <p:sp>
        <p:nvSpPr>
          <p:cNvPr id="211" name="Rectangle 210">
            <a:extLst>
              <a:ext uri="{FF2B5EF4-FFF2-40B4-BE49-F238E27FC236}">
                <a16:creationId xmlns:a16="http://schemas.microsoft.com/office/drawing/2014/main" id="{6C8B245E-CEA9-4BF0-A5D3-2CB489E59A76}"/>
              </a:ext>
            </a:extLst>
          </p:cNvPr>
          <p:cNvSpPr/>
          <p:nvPr/>
        </p:nvSpPr>
        <p:spPr>
          <a:xfrm>
            <a:off x="8106986" y="4605603"/>
            <a:ext cx="2046241" cy="207749"/>
          </a:xfrm>
          <a:prstGeom prst="rect">
            <a:avLst/>
          </a:prstGeom>
        </p:spPr>
        <p:txBody>
          <a:bodyPr wrap="square">
            <a:spAutoFit/>
          </a:bodyPr>
          <a:lstStyle/>
          <a:p>
            <a:pPr algn="ctr" defTabSz="685800">
              <a:buSzPct val="100000"/>
              <a:defRPr/>
            </a:pPr>
            <a:r>
              <a:rPr lang="en-US" sz="750" b="1" kern="0">
                <a:solidFill>
                  <a:srgbClr val="002776"/>
                </a:solidFill>
              </a:rPr>
              <a:t>Oracle EBS</a:t>
            </a:r>
          </a:p>
        </p:txBody>
      </p:sp>
      <p:sp>
        <p:nvSpPr>
          <p:cNvPr id="212" name="Rectangle 211">
            <a:extLst>
              <a:ext uri="{FF2B5EF4-FFF2-40B4-BE49-F238E27FC236}">
                <a16:creationId xmlns:a16="http://schemas.microsoft.com/office/drawing/2014/main" id="{A2C67DEC-9542-4D45-8723-96989C7B7E0C}"/>
              </a:ext>
            </a:extLst>
          </p:cNvPr>
          <p:cNvSpPr/>
          <p:nvPr/>
        </p:nvSpPr>
        <p:spPr bwMode="gray">
          <a:xfrm>
            <a:off x="7118042" y="4581447"/>
            <a:ext cx="4163467" cy="1838310"/>
          </a:xfrm>
          <a:prstGeom prst="rect">
            <a:avLst/>
          </a:prstGeom>
          <a:noFill/>
          <a:ln w="38100" algn="ctr">
            <a:solidFill>
              <a:srgbClr val="00A1DE"/>
            </a:solidFill>
            <a:prstDash val="solid"/>
            <a:miter lim="800000"/>
            <a:headEnd/>
            <a:tailEnd/>
          </a:ln>
        </p:spPr>
        <p:txBody>
          <a:bodyPr wrap="square" lIns="66675" tIns="66675" rIns="66675" bIns="66675" rtlCol="0" anchor="ctr"/>
          <a:lstStyle/>
          <a:p>
            <a:pPr algn="ctr" defTabSz="685800">
              <a:lnSpc>
                <a:spcPct val="106000"/>
              </a:lnSpc>
            </a:pPr>
            <a:endParaRPr lang="en-US" sz="750" b="1">
              <a:solidFill>
                <a:prstClr val="white"/>
              </a:solidFill>
            </a:endParaRPr>
          </a:p>
        </p:txBody>
      </p:sp>
      <p:sp>
        <p:nvSpPr>
          <p:cNvPr id="215" name="Rectangle 214">
            <a:extLst>
              <a:ext uri="{FF2B5EF4-FFF2-40B4-BE49-F238E27FC236}">
                <a16:creationId xmlns:a16="http://schemas.microsoft.com/office/drawing/2014/main" id="{FB2712F8-F49D-42D5-B655-6D8576222ADE}"/>
              </a:ext>
            </a:extLst>
          </p:cNvPr>
          <p:cNvSpPr/>
          <p:nvPr/>
        </p:nvSpPr>
        <p:spPr bwMode="gray">
          <a:xfrm>
            <a:off x="7450282" y="4792104"/>
            <a:ext cx="3574139" cy="1214904"/>
          </a:xfrm>
          <a:prstGeom prst="rect">
            <a:avLst/>
          </a:prstGeom>
          <a:solidFill>
            <a:srgbClr val="00A1DE"/>
          </a:solidFill>
          <a:ln w="19050" algn="ctr">
            <a:noFill/>
            <a:miter lim="800000"/>
            <a:headEnd/>
            <a:tailEnd/>
          </a:ln>
        </p:spPr>
        <p:txBody>
          <a:bodyPr wrap="square" lIns="66675" tIns="66675" rIns="66675" bIns="66675" rtlCol="0" anchor="t"/>
          <a:lstStyle/>
          <a:p>
            <a:pPr algn="ctr" defTabSz="685800">
              <a:lnSpc>
                <a:spcPct val="106000"/>
              </a:lnSpc>
              <a:defRPr/>
            </a:pPr>
            <a:endParaRPr lang="en-US" sz="750" b="1" kern="0">
              <a:solidFill>
                <a:prstClr val="white"/>
              </a:solidFill>
            </a:endParaRPr>
          </a:p>
        </p:txBody>
      </p:sp>
      <p:sp>
        <p:nvSpPr>
          <p:cNvPr id="221" name="Cylinder 110">
            <a:extLst>
              <a:ext uri="{FF2B5EF4-FFF2-40B4-BE49-F238E27FC236}">
                <a16:creationId xmlns:a16="http://schemas.microsoft.com/office/drawing/2014/main" id="{7AFDD8DB-EBE1-4854-8707-EC2FB5DA01E9}"/>
              </a:ext>
            </a:extLst>
          </p:cNvPr>
          <p:cNvSpPr/>
          <p:nvPr/>
        </p:nvSpPr>
        <p:spPr>
          <a:xfrm>
            <a:off x="7665924" y="5088751"/>
            <a:ext cx="663142" cy="654630"/>
          </a:xfrm>
          <a:prstGeom prst="can">
            <a:avLst/>
          </a:prstGeom>
          <a:solidFill>
            <a:srgbClr val="FFFFFF"/>
          </a:solidFill>
          <a:ln w="12700" cap="flat" cmpd="sng" algn="ctr">
            <a:solidFill>
              <a:srgbClr val="0076A8"/>
            </a:solidFill>
            <a:prstDash val="solid"/>
            <a:miter lim="800000"/>
          </a:ln>
          <a:effectLst/>
        </p:spPr>
        <p:txBody>
          <a:bodyPr rtlCol="0" anchor="ctr"/>
          <a:lstStyle/>
          <a:p>
            <a:pPr algn="ctr">
              <a:defRPr/>
            </a:pPr>
            <a:r>
              <a:rPr lang="en-US" sz="700" kern="0">
                <a:solidFill>
                  <a:srgbClr val="0076A8"/>
                </a:solidFill>
              </a:rPr>
              <a:t>Staging Table</a:t>
            </a:r>
          </a:p>
        </p:txBody>
      </p:sp>
      <p:cxnSp>
        <p:nvCxnSpPr>
          <p:cNvPr id="222" name="Straight Arrow Connector 221">
            <a:extLst>
              <a:ext uri="{FF2B5EF4-FFF2-40B4-BE49-F238E27FC236}">
                <a16:creationId xmlns:a16="http://schemas.microsoft.com/office/drawing/2014/main" id="{37639FD7-D847-4CCB-A588-4C710024C986}"/>
              </a:ext>
            </a:extLst>
          </p:cNvPr>
          <p:cNvCxnSpPr>
            <a:cxnSpLocks/>
          </p:cNvCxnSpPr>
          <p:nvPr/>
        </p:nvCxnSpPr>
        <p:spPr>
          <a:xfrm>
            <a:off x="8360032" y="5436069"/>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3" name="Flowchart: Predefined Process 222">
            <a:extLst>
              <a:ext uri="{FF2B5EF4-FFF2-40B4-BE49-F238E27FC236}">
                <a16:creationId xmlns:a16="http://schemas.microsoft.com/office/drawing/2014/main" id="{7E88A0B3-B5B6-4499-89D2-E7BF617109B3}"/>
              </a:ext>
            </a:extLst>
          </p:cNvPr>
          <p:cNvSpPr/>
          <p:nvPr/>
        </p:nvSpPr>
        <p:spPr bwMode="gray">
          <a:xfrm>
            <a:off x="8810425" y="5157572"/>
            <a:ext cx="879859" cy="583017"/>
          </a:xfrm>
          <a:prstGeom prst="flowChartPredefinedProcess">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4" name="TextBox 223">
            <a:extLst>
              <a:ext uri="{FF2B5EF4-FFF2-40B4-BE49-F238E27FC236}">
                <a16:creationId xmlns:a16="http://schemas.microsoft.com/office/drawing/2014/main" id="{BE006490-F47D-4DB8-8EDB-FD5395184B51}"/>
              </a:ext>
            </a:extLst>
          </p:cNvPr>
          <p:cNvSpPr txBox="1"/>
          <p:nvPr/>
        </p:nvSpPr>
        <p:spPr>
          <a:xfrm>
            <a:off x="9006360" y="5310826"/>
            <a:ext cx="517094" cy="246221"/>
          </a:xfrm>
          <a:prstGeom prst="rect">
            <a:avLst/>
          </a:prstGeom>
          <a:noFill/>
        </p:spPr>
        <p:txBody>
          <a:bodyPr wrap="square" lIns="0" tIns="0" rIns="0" bIns="0" rtlCol="0">
            <a:spAutoFit/>
          </a:bodyPr>
          <a:lstStyle/>
          <a:p>
            <a:pPr>
              <a:spcBef>
                <a:spcPts val="600"/>
              </a:spcBef>
              <a:buSzPct val="100000"/>
            </a:pPr>
            <a:r>
              <a:rPr lang="en-US" sz="800">
                <a:solidFill>
                  <a:srgbClr val="313131"/>
                </a:solidFill>
              </a:rPr>
              <a:t>Standard Program</a:t>
            </a:r>
          </a:p>
        </p:txBody>
      </p:sp>
      <p:sp>
        <p:nvSpPr>
          <p:cNvPr id="225" name="Flowchart: Direct Access Storage 224">
            <a:extLst>
              <a:ext uri="{FF2B5EF4-FFF2-40B4-BE49-F238E27FC236}">
                <a16:creationId xmlns:a16="http://schemas.microsoft.com/office/drawing/2014/main" id="{773B5D30-F49C-4A59-B843-2C7D97BE5BA2}"/>
              </a:ext>
            </a:extLst>
          </p:cNvPr>
          <p:cNvSpPr/>
          <p:nvPr/>
        </p:nvSpPr>
        <p:spPr bwMode="gray">
          <a:xfrm>
            <a:off x="10095129" y="5124376"/>
            <a:ext cx="879859" cy="616213"/>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26" name="TextBox 225">
            <a:extLst>
              <a:ext uri="{FF2B5EF4-FFF2-40B4-BE49-F238E27FC236}">
                <a16:creationId xmlns:a16="http://schemas.microsoft.com/office/drawing/2014/main" id="{701EEA4C-D40A-4DF0-B0FB-A97C02B2C6DC}"/>
              </a:ext>
            </a:extLst>
          </p:cNvPr>
          <p:cNvSpPr txBox="1"/>
          <p:nvPr/>
        </p:nvSpPr>
        <p:spPr>
          <a:xfrm>
            <a:off x="10239415" y="5307363"/>
            <a:ext cx="527269" cy="246221"/>
          </a:xfrm>
          <a:prstGeom prst="rect">
            <a:avLst/>
          </a:prstGeom>
          <a:noFill/>
        </p:spPr>
        <p:txBody>
          <a:bodyPr wrap="square" lIns="0" tIns="0" rIns="0" bIns="0" rtlCol="0">
            <a:spAutoFit/>
          </a:bodyPr>
          <a:lstStyle/>
          <a:p>
            <a:pPr>
              <a:spcBef>
                <a:spcPts val="600"/>
              </a:spcBef>
              <a:buSzPct val="100000"/>
            </a:pPr>
            <a:r>
              <a:rPr lang="en-US" sz="800">
                <a:solidFill>
                  <a:srgbClr val="313131"/>
                </a:solidFill>
              </a:rPr>
              <a:t>Base Tables</a:t>
            </a:r>
          </a:p>
        </p:txBody>
      </p:sp>
      <p:cxnSp>
        <p:nvCxnSpPr>
          <p:cNvPr id="227" name="Straight Arrow Connector 226">
            <a:extLst>
              <a:ext uri="{FF2B5EF4-FFF2-40B4-BE49-F238E27FC236}">
                <a16:creationId xmlns:a16="http://schemas.microsoft.com/office/drawing/2014/main" id="{0D95668D-390D-4669-9981-3FA9FC4BB5CE}"/>
              </a:ext>
            </a:extLst>
          </p:cNvPr>
          <p:cNvCxnSpPr>
            <a:cxnSpLocks/>
          </p:cNvCxnSpPr>
          <p:nvPr/>
        </p:nvCxnSpPr>
        <p:spPr>
          <a:xfrm>
            <a:off x="9728169" y="5442996"/>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567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MuleSoft Integrations – Existing State</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F46C469-A73F-4C97-9F79-DCA39E083FCD}"/>
              </a:ext>
            </a:extLst>
          </p:cNvPr>
          <p:cNvSpPr/>
          <p:nvPr/>
        </p:nvSpPr>
        <p:spPr>
          <a:xfrm>
            <a:off x="1421706" y="1526899"/>
            <a:ext cx="2046241"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Oracle EBS</a:t>
            </a:r>
          </a:p>
        </p:txBody>
      </p:sp>
      <p:sp>
        <p:nvSpPr>
          <p:cNvPr id="17" name="Rectangle 16">
            <a:extLst>
              <a:ext uri="{FF2B5EF4-FFF2-40B4-BE49-F238E27FC236}">
                <a16:creationId xmlns:a16="http://schemas.microsoft.com/office/drawing/2014/main" id="{1766145E-5398-4CE2-9128-9B3ADE8CA525}"/>
              </a:ext>
            </a:extLst>
          </p:cNvPr>
          <p:cNvSpPr/>
          <p:nvPr/>
        </p:nvSpPr>
        <p:spPr bwMode="gray">
          <a:xfrm>
            <a:off x="632459" y="1502743"/>
            <a:ext cx="3228341" cy="16118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8" name="Rectangle 17">
            <a:extLst>
              <a:ext uri="{FF2B5EF4-FFF2-40B4-BE49-F238E27FC236}">
                <a16:creationId xmlns:a16="http://schemas.microsoft.com/office/drawing/2014/main" id="{53DF7732-F296-4346-AC1D-829C903C641D}"/>
              </a:ext>
            </a:extLst>
          </p:cNvPr>
          <p:cNvSpPr/>
          <p:nvPr/>
        </p:nvSpPr>
        <p:spPr bwMode="gray">
          <a:xfrm>
            <a:off x="765003" y="1713400"/>
            <a:ext cx="2841798" cy="1214904"/>
          </a:xfrm>
          <a:prstGeom prst="rect">
            <a:avLst/>
          </a:prstGeom>
          <a:solidFill>
            <a:srgbClr val="00A1DE"/>
          </a:solidFill>
          <a:ln w="19050" algn="ctr">
            <a:noFill/>
            <a:miter lim="800000"/>
            <a:headEnd/>
            <a:tailEnd/>
          </a:ln>
        </p:spPr>
        <p:txBody>
          <a:bodyPr wrap="square" lIns="66675" tIns="66675" rIns="66675" bIns="66675" rtlCol="0" anchor="t"/>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21" name="Flowchart: Predefined Process 20">
            <a:extLst>
              <a:ext uri="{FF2B5EF4-FFF2-40B4-BE49-F238E27FC236}">
                <a16:creationId xmlns:a16="http://schemas.microsoft.com/office/drawing/2014/main" id="{C6E93D98-9E89-4EE0-80B3-2919EFB86D69}"/>
              </a:ext>
            </a:extLst>
          </p:cNvPr>
          <p:cNvSpPr/>
          <p:nvPr/>
        </p:nvSpPr>
        <p:spPr bwMode="gray">
          <a:xfrm>
            <a:off x="2114985" y="1998011"/>
            <a:ext cx="1212099" cy="562274"/>
          </a:xfrm>
          <a:prstGeom prst="flowChartPredefinedProcess">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22" name="TextBox 21">
            <a:extLst>
              <a:ext uri="{FF2B5EF4-FFF2-40B4-BE49-F238E27FC236}">
                <a16:creationId xmlns:a16="http://schemas.microsoft.com/office/drawing/2014/main" id="{194B0EEC-7001-420F-B552-0FCB91A19546}"/>
              </a:ext>
            </a:extLst>
          </p:cNvPr>
          <p:cNvSpPr txBox="1"/>
          <p:nvPr/>
        </p:nvSpPr>
        <p:spPr>
          <a:xfrm>
            <a:off x="2310920" y="2130522"/>
            <a:ext cx="1016164" cy="369332"/>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Custom Program  to call MuleSoft web service</a:t>
            </a:r>
          </a:p>
        </p:txBody>
      </p:sp>
      <p:sp>
        <p:nvSpPr>
          <p:cNvPr id="23" name="Flowchart: Direct Access Storage 22">
            <a:extLst>
              <a:ext uri="{FF2B5EF4-FFF2-40B4-BE49-F238E27FC236}">
                <a16:creationId xmlns:a16="http://schemas.microsoft.com/office/drawing/2014/main" id="{0C32A61D-E394-45D1-AAD6-CFB78D5C39D4}"/>
              </a:ext>
            </a:extLst>
          </p:cNvPr>
          <p:cNvSpPr/>
          <p:nvPr/>
        </p:nvSpPr>
        <p:spPr bwMode="gray">
          <a:xfrm>
            <a:off x="951129" y="1974552"/>
            <a:ext cx="735431" cy="583017"/>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24" name="TextBox 23">
            <a:extLst>
              <a:ext uri="{FF2B5EF4-FFF2-40B4-BE49-F238E27FC236}">
                <a16:creationId xmlns:a16="http://schemas.microsoft.com/office/drawing/2014/main" id="{03DC6E4D-451A-4BFA-993C-968EC0E72573}"/>
              </a:ext>
            </a:extLst>
          </p:cNvPr>
          <p:cNvSpPr txBox="1"/>
          <p:nvPr/>
        </p:nvSpPr>
        <p:spPr>
          <a:xfrm>
            <a:off x="1095416" y="2157539"/>
            <a:ext cx="440718" cy="24622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Base Tables</a:t>
            </a:r>
          </a:p>
        </p:txBody>
      </p:sp>
      <p:cxnSp>
        <p:nvCxnSpPr>
          <p:cNvPr id="26" name="Straight Arrow Connector 25">
            <a:extLst>
              <a:ext uri="{FF2B5EF4-FFF2-40B4-BE49-F238E27FC236}">
                <a16:creationId xmlns:a16="http://schemas.microsoft.com/office/drawing/2014/main" id="{08536A2E-A145-4940-840E-9E2D8F4E57D5}"/>
              </a:ext>
            </a:extLst>
          </p:cNvPr>
          <p:cNvCxnSpPr>
            <a:cxnSpLocks/>
          </p:cNvCxnSpPr>
          <p:nvPr/>
        </p:nvCxnSpPr>
        <p:spPr>
          <a:xfrm>
            <a:off x="1701769" y="2232212"/>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AACA37EF-7220-4D53-94BC-8D31835C9981}"/>
              </a:ext>
            </a:extLst>
          </p:cNvPr>
          <p:cNvSpPr/>
          <p:nvPr/>
        </p:nvSpPr>
        <p:spPr bwMode="gray">
          <a:xfrm>
            <a:off x="5318924" y="1664156"/>
            <a:ext cx="2609198"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28" name="TextBox 27">
            <a:extLst>
              <a:ext uri="{FF2B5EF4-FFF2-40B4-BE49-F238E27FC236}">
                <a16:creationId xmlns:a16="http://schemas.microsoft.com/office/drawing/2014/main" id="{8CA51499-B933-40D9-A46C-6724C12315D6}"/>
              </a:ext>
            </a:extLst>
          </p:cNvPr>
          <p:cNvSpPr txBox="1"/>
          <p:nvPr/>
        </p:nvSpPr>
        <p:spPr>
          <a:xfrm>
            <a:off x="5808861" y="2291276"/>
            <a:ext cx="513183" cy="323165"/>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Exposed Web Service</a:t>
            </a:r>
          </a:p>
        </p:txBody>
      </p:sp>
      <p:grpSp>
        <p:nvGrpSpPr>
          <p:cNvPr id="29" name="Group 28">
            <a:extLst>
              <a:ext uri="{FF2B5EF4-FFF2-40B4-BE49-F238E27FC236}">
                <a16:creationId xmlns:a16="http://schemas.microsoft.com/office/drawing/2014/main" id="{D6B99190-B983-4CDD-9830-51F9B0982A1D}"/>
              </a:ext>
            </a:extLst>
          </p:cNvPr>
          <p:cNvGrpSpPr/>
          <p:nvPr/>
        </p:nvGrpSpPr>
        <p:grpSpPr>
          <a:xfrm>
            <a:off x="5936518" y="1851820"/>
            <a:ext cx="363664" cy="411628"/>
            <a:chOff x="7404414" y="3257458"/>
            <a:chExt cx="648463" cy="798976"/>
          </a:xfrm>
        </p:grpSpPr>
        <p:sp>
          <p:nvSpPr>
            <p:cNvPr id="30" name="Rectangle 29">
              <a:extLst>
                <a:ext uri="{FF2B5EF4-FFF2-40B4-BE49-F238E27FC236}">
                  <a16:creationId xmlns:a16="http://schemas.microsoft.com/office/drawing/2014/main" id="{1255DD6F-6067-48F0-A55F-FFEBFA674B7F}"/>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31" name="Group 30">
              <a:extLst>
                <a:ext uri="{FF2B5EF4-FFF2-40B4-BE49-F238E27FC236}">
                  <a16:creationId xmlns:a16="http://schemas.microsoft.com/office/drawing/2014/main" id="{9C6EC244-0AD8-4622-8530-EFBE66997CDE}"/>
                </a:ext>
              </a:extLst>
            </p:cNvPr>
            <p:cNvGrpSpPr/>
            <p:nvPr/>
          </p:nvGrpSpPr>
          <p:grpSpPr>
            <a:xfrm>
              <a:off x="7480852" y="3318613"/>
              <a:ext cx="460925" cy="625232"/>
              <a:chOff x="7707275" y="3538174"/>
              <a:chExt cx="588928" cy="850675"/>
            </a:xfrm>
            <a:solidFill>
              <a:sysClr val="window" lastClr="FFFFFF"/>
            </a:solidFill>
          </p:grpSpPr>
          <p:sp>
            <p:nvSpPr>
              <p:cNvPr id="32" name="Freeform 15">
                <a:extLst>
                  <a:ext uri="{FF2B5EF4-FFF2-40B4-BE49-F238E27FC236}">
                    <a16:creationId xmlns:a16="http://schemas.microsoft.com/office/drawing/2014/main" id="{348D1715-0153-4A94-A507-EBFAF7357E6F}"/>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33" name="Freeform 89">
                <a:extLst>
                  <a:ext uri="{FF2B5EF4-FFF2-40B4-BE49-F238E27FC236}">
                    <a16:creationId xmlns:a16="http://schemas.microsoft.com/office/drawing/2014/main" id="{AF0DA05A-009B-4AE3-B629-7E897C1B888D}"/>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34" name="Group 33">
            <a:extLst>
              <a:ext uri="{FF2B5EF4-FFF2-40B4-BE49-F238E27FC236}">
                <a16:creationId xmlns:a16="http://schemas.microsoft.com/office/drawing/2014/main" id="{FEA147DB-0156-4A59-A48A-C264D596CB25}"/>
              </a:ext>
            </a:extLst>
          </p:cNvPr>
          <p:cNvGrpSpPr/>
          <p:nvPr/>
        </p:nvGrpSpPr>
        <p:grpSpPr>
          <a:xfrm>
            <a:off x="6715308" y="1850847"/>
            <a:ext cx="357574" cy="451266"/>
            <a:chOff x="5579585" y="1691091"/>
            <a:chExt cx="648463" cy="798976"/>
          </a:xfrm>
        </p:grpSpPr>
        <p:sp>
          <p:nvSpPr>
            <p:cNvPr id="35" name="Rectangle 34">
              <a:extLst>
                <a:ext uri="{FF2B5EF4-FFF2-40B4-BE49-F238E27FC236}">
                  <a16:creationId xmlns:a16="http://schemas.microsoft.com/office/drawing/2014/main" id="{2C550C93-F45E-487E-B9B0-6E44CCBBD247}"/>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36" name="Freeform 145">
              <a:extLst>
                <a:ext uri="{FF2B5EF4-FFF2-40B4-BE49-F238E27FC236}">
                  <a16:creationId xmlns:a16="http://schemas.microsoft.com/office/drawing/2014/main" id="{16F8807E-48F8-4410-B56D-9D63AD064739}"/>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37" name="TextBox 36">
            <a:extLst>
              <a:ext uri="{FF2B5EF4-FFF2-40B4-BE49-F238E27FC236}">
                <a16:creationId xmlns:a16="http://schemas.microsoft.com/office/drawing/2014/main" id="{1542D0BA-645C-476D-A5CF-0C90A7621907}"/>
              </a:ext>
            </a:extLst>
          </p:cNvPr>
          <p:cNvSpPr txBox="1"/>
          <p:nvPr/>
        </p:nvSpPr>
        <p:spPr>
          <a:xfrm>
            <a:off x="6615996" y="2329938"/>
            <a:ext cx="576946"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Transform Data</a:t>
            </a:r>
          </a:p>
        </p:txBody>
      </p:sp>
      <p:cxnSp>
        <p:nvCxnSpPr>
          <p:cNvPr id="39" name="Straight Arrow Connector 38">
            <a:extLst>
              <a:ext uri="{FF2B5EF4-FFF2-40B4-BE49-F238E27FC236}">
                <a16:creationId xmlns:a16="http://schemas.microsoft.com/office/drawing/2014/main" id="{EF6A6491-6AE4-4712-BDFF-A99511BE4568}"/>
              </a:ext>
            </a:extLst>
          </p:cNvPr>
          <p:cNvCxnSpPr>
            <a:cxnSpLocks/>
          </p:cNvCxnSpPr>
          <p:nvPr/>
        </p:nvCxnSpPr>
        <p:spPr>
          <a:xfrm>
            <a:off x="6317296" y="2077357"/>
            <a:ext cx="398011" cy="1"/>
          </a:xfrm>
          <a:prstGeom prst="straightConnector1">
            <a:avLst/>
          </a:prstGeom>
          <a:noFill/>
          <a:ln w="38100" cap="flat" cmpd="sng" algn="ctr">
            <a:solidFill>
              <a:srgbClr val="00A1DE"/>
            </a:solidFill>
            <a:prstDash val="sysDot"/>
            <a:tailEnd type="triangle"/>
          </a:ln>
          <a:effectLst/>
        </p:spPr>
      </p:cxnSp>
      <p:grpSp>
        <p:nvGrpSpPr>
          <p:cNvPr id="42" name="Group 41">
            <a:extLst>
              <a:ext uri="{FF2B5EF4-FFF2-40B4-BE49-F238E27FC236}">
                <a16:creationId xmlns:a16="http://schemas.microsoft.com/office/drawing/2014/main" id="{FE8C4DE7-F937-46C6-A1DA-1FDF4F7FE460}"/>
              </a:ext>
            </a:extLst>
          </p:cNvPr>
          <p:cNvGrpSpPr/>
          <p:nvPr/>
        </p:nvGrpSpPr>
        <p:grpSpPr>
          <a:xfrm>
            <a:off x="7308000" y="1962385"/>
            <a:ext cx="251710" cy="270534"/>
            <a:chOff x="9520341" y="3925879"/>
            <a:chExt cx="1173867" cy="1181122"/>
          </a:xfrm>
          <a:solidFill>
            <a:schemeClr val="bg1"/>
          </a:solidFill>
        </p:grpSpPr>
        <p:sp>
          <p:nvSpPr>
            <p:cNvPr id="43" name="Rectangle 5">
              <a:extLst>
                <a:ext uri="{FF2B5EF4-FFF2-40B4-BE49-F238E27FC236}">
                  <a16:creationId xmlns:a16="http://schemas.microsoft.com/office/drawing/2014/main" id="{B3478F16-91E7-4414-81A1-3D3B87310B5A}"/>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44" name="Rectangle 6">
              <a:extLst>
                <a:ext uri="{FF2B5EF4-FFF2-40B4-BE49-F238E27FC236}">
                  <a16:creationId xmlns:a16="http://schemas.microsoft.com/office/drawing/2014/main" id="{DBCDCE46-8789-463E-A2C2-54F86E56F48F}"/>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45" name="Rectangle 7">
              <a:extLst>
                <a:ext uri="{FF2B5EF4-FFF2-40B4-BE49-F238E27FC236}">
                  <a16:creationId xmlns:a16="http://schemas.microsoft.com/office/drawing/2014/main" id="{B6D548DB-1A4E-42C7-A887-81CFE1D68025}"/>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46" name="Rectangle 8">
              <a:extLst>
                <a:ext uri="{FF2B5EF4-FFF2-40B4-BE49-F238E27FC236}">
                  <a16:creationId xmlns:a16="http://schemas.microsoft.com/office/drawing/2014/main" id="{8F1BBA47-D5CB-4162-A257-06DDDDCFA9D0}"/>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47" name="Oval 9">
              <a:extLst>
                <a:ext uri="{FF2B5EF4-FFF2-40B4-BE49-F238E27FC236}">
                  <a16:creationId xmlns:a16="http://schemas.microsoft.com/office/drawing/2014/main" id="{AADA3E15-A46C-4007-A928-CDFBD2210FA1}"/>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48" name="Oval 10">
              <a:extLst>
                <a:ext uri="{FF2B5EF4-FFF2-40B4-BE49-F238E27FC236}">
                  <a16:creationId xmlns:a16="http://schemas.microsoft.com/office/drawing/2014/main" id="{7E62ECA2-E2AC-4CA3-9EB2-0E51E5497807}"/>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49" name="Rectangle 48">
            <a:extLst>
              <a:ext uri="{FF2B5EF4-FFF2-40B4-BE49-F238E27FC236}">
                <a16:creationId xmlns:a16="http://schemas.microsoft.com/office/drawing/2014/main" id="{3B8EE5F6-0901-4EBF-8F3A-07F24A2A0C69}"/>
              </a:ext>
            </a:extLst>
          </p:cNvPr>
          <p:cNvSpPr/>
          <p:nvPr/>
        </p:nvSpPr>
        <p:spPr bwMode="gray">
          <a:xfrm>
            <a:off x="5212951" y="1471547"/>
            <a:ext cx="2923827" cy="1640325"/>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50" name="Rectangle 49">
            <a:extLst>
              <a:ext uri="{FF2B5EF4-FFF2-40B4-BE49-F238E27FC236}">
                <a16:creationId xmlns:a16="http://schemas.microsoft.com/office/drawing/2014/main" id="{4334CBEF-A986-4389-ABFF-AC31857267D3}"/>
              </a:ext>
            </a:extLst>
          </p:cNvPr>
          <p:cNvSpPr/>
          <p:nvPr/>
        </p:nvSpPr>
        <p:spPr>
          <a:xfrm>
            <a:off x="5757817" y="1462102"/>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MuleSoft</a:t>
            </a:r>
          </a:p>
        </p:txBody>
      </p:sp>
      <p:pic>
        <p:nvPicPr>
          <p:cNvPr id="54" name="Picture 53">
            <a:extLst>
              <a:ext uri="{FF2B5EF4-FFF2-40B4-BE49-F238E27FC236}">
                <a16:creationId xmlns:a16="http://schemas.microsoft.com/office/drawing/2014/main" id="{A14CA4E2-D670-48E7-9117-0A49655EE54B}"/>
              </a:ext>
            </a:extLst>
          </p:cNvPr>
          <p:cNvPicPr>
            <a:picLocks noChangeAspect="1"/>
          </p:cNvPicPr>
          <p:nvPr/>
        </p:nvPicPr>
        <p:blipFill>
          <a:blip r:embed="rId3"/>
          <a:stretch>
            <a:fillRect/>
          </a:stretch>
        </p:blipFill>
        <p:spPr>
          <a:xfrm>
            <a:off x="5591165" y="1849777"/>
            <a:ext cx="431367" cy="430439"/>
          </a:xfrm>
          <a:prstGeom prst="rect">
            <a:avLst/>
          </a:prstGeom>
        </p:spPr>
      </p:pic>
      <p:pic>
        <p:nvPicPr>
          <p:cNvPr id="55" name="Picture 54">
            <a:extLst>
              <a:ext uri="{FF2B5EF4-FFF2-40B4-BE49-F238E27FC236}">
                <a16:creationId xmlns:a16="http://schemas.microsoft.com/office/drawing/2014/main" id="{665A0F1C-7607-40E1-91CB-835DC7595B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1411" y="1916863"/>
            <a:ext cx="1231906" cy="923930"/>
          </a:xfrm>
          <a:prstGeom prst="rect">
            <a:avLst/>
          </a:prstGeom>
        </p:spPr>
      </p:pic>
      <p:sp>
        <p:nvSpPr>
          <p:cNvPr id="56" name="TextBox 55">
            <a:extLst>
              <a:ext uri="{FF2B5EF4-FFF2-40B4-BE49-F238E27FC236}">
                <a16:creationId xmlns:a16="http://schemas.microsoft.com/office/drawing/2014/main" id="{302D3B4B-1FA2-426B-BA1D-5B2C1EDE8365}"/>
              </a:ext>
            </a:extLst>
          </p:cNvPr>
          <p:cNvSpPr txBox="1"/>
          <p:nvPr/>
        </p:nvSpPr>
        <p:spPr>
          <a:xfrm>
            <a:off x="9215809" y="1714551"/>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cxnSp>
        <p:nvCxnSpPr>
          <p:cNvPr id="57" name="Straight Arrow Connector 56">
            <a:extLst>
              <a:ext uri="{FF2B5EF4-FFF2-40B4-BE49-F238E27FC236}">
                <a16:creationId xmlns:a16="http://schemas.microsoft.com/office/drawing/2014/main" id="{7639E5C9-085A-4825-B61D-3437AA33D8D6}"/>
              </a:ext>
            </a:extLst>
          </p:cNvPr>
          <p:cNvCxnSpPr>
            <a:cxnSpLocks/>
          </p:cNvCxnSpPr>
          <p:nvPr/>
        </p:nvCxnSpPr>
        <p:spPr>
          <a:xfrm flipH="1">
            <a:off x="3892397" y="2080921"/>
            <a:ext cx="1320554" cy="0"/>
          </a:xfrm>
          <a:prstGeom prst="straightConnector1">
            <a:avLst/>
          </a:prstGeom>
          <a:noFill/>
          <a:ln w="38100" cap="flat" cmpd="sng" algn="ctr">
            <a:solidFill>
              <a:srgbClr val="313131"/>
            </a:solidFill>
            <a:prstDash val="solid"/>
            <a:headEnd type="triangle"/>
            <a:tailEnd type="none"/>
          </a:ln>
          <a:effectLst/>
        </p:spPr>
      </p:cxnSp>
      <p:sp>
        <p:nvSpPr>
          <p:cNvPr id="58" name="TextBox 57">
            <a:extLst>
              <a:ext uri="{FF2B5EF4-FFF2-40B4-BE49-F238E27FC236}">
                <a16:creationId xmlns:a16="http://schemas.microsoft.com/office/drawing/2014/main" id="{B1D8E1D6-670A-47EC-8065-C89261AB59F3}"/>
              </a:ext>
            </a:extLst>
          </p:cNvPr>
          <p:cNvSpPr txBox="1"/>
          <p:nvPr/>
        </p:nvSpPr>
        <p:spPr>
          <a:xfrm>
            <a:off x="4309354" y="1949063"/>
            <a:ext cx="513183"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Data</a:t>
            </a:r>
          </a:p>
        </p:txBody>
      </p:sp>
      <p:cxnSp>
        <p:nvCxnSpPr>
          <p:cNvPr id="59" name="Straight Arrow Connector 58">
            <a:extLst>
              <a:ext uri="{FF2B5EF4-FFF2-40B4-BE49-F238E27FC236}">
                <a16:creationId xmlns:a16="http://schemas.microsoft.com/office/drawing/2014/main" id="{5A717BBD-4D91-447E-842E-B18EECE76E49}"/>
              </a:ext>
            </a:extLst>
          </p:cNvPr>
          <p:cNvCxnSpPr>
            <a:cxnSpLocks/>
          </p:cNvCxnSpPr>
          <p:nvPr/>
        </p:nvCxnSpPr>
        <p:spPr>
          <a:xfrm flipV="1">
            <a:off x="3860800" y="2557569"/>
            <a:ext cx="1352151" cy="2716"/>
          </a:xfrm>
          <a:prstGeom prst="straightConnector1">
            <a:avLst/>
          </a:prstGeom>
          <a:noFill/>
          <a:ln w="38100" cap="flat" cmpd="sng" algn="ctr">
            <a:solidFill>
              <a:srgbClr val="313131"/>
            </a:solidFill>
            <a:prstDash val="sysDash"/>
            <a:headEnd type="triangle"/>
            <a:tailEnd type="none"/>
          </a:ln>
          <a:effectLst/>
        </p:spPr>
      </p:cxnSp>
      <p:sp>
        <p:nvSpPr>
          <p:cNvPr id="61" name="TextBox 60">
            <a:extLst>
              <a:ext uri="{FF2B5EF4-FFF2-40B4-BE49-F238E27FC236}">
                <a16:creationId xmlns:a16="http://schemas.microsoft.com/office/drawing/2014/main" id="{35722E92-D413-4BC1-8AC3-646D76B40DE2}"/>
              </a:ext>
            </a:extLst>
          </p:cNvPr>
          <p:cNvSpPr txBox="1"/>
          <p:nvPr/>
        </p:nvSpPr>
        <p:spPr>
          <a:xfrm>
            <a:off x="4299194" y="2416423"/>
            <a:ext cx="513183"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Status</a:t>
            </a:r>
          </a:p>
        </p:txBody>
      </p:sp>
      <p:cxnSp>
        <p:nvCxnSpPr>
          <p:cNvPr id="62" name="Straight Arrow Connector 61">
            <a:extLst>
              <a:ext uri="{FF2B5EF4-FFF2-40B4-BE49-F238E27FC236}">
                <a16:creationId xmlns:a16="http://schemas.microsoft.com/office/drawing/2014/main" id="{580F948D-0720-4EA9-B82B-AF11F0DFD00F}"/>
              </a:ext>
            </a:extLst>
          </p:cNvPr>
          <p:cNvCxnSpPr>
            <a:cxnSpLocks/>
          </p:cNvCxnSpPr>
          <p:nvPr/>
        </p:nvCxnSpPr>
        <p:spPr>
          <a:xfrm flipH="1">
            <a:off x="8210397" y="2233321"/>
            <a:ext cx="981014" cy="0"/>
          </a:xfrm>
          <a:prstGeom prst="straightConnector1">
            <a:avLst/>
          </a:prstGeom>
          <a:noFill/>
          <a:ln w="38100" cap="flat" cmpd="sng" algn="ctr">
            <a:solidFill>
              <a:srgbClr val="313131"/>
            </a:solidFill>
            <a:prstDash val="solid"/>
            <a:headEnd type="triangle"/>
            <a:tailEnd type="none"/>
          </a:ln>
          <a:effectLst/>
        </p:spPr>
      </p:cxnSp>
      <p:sp>
        <p:nvSpPr>
          <p:cNvPr id="64" name="TextBox 63">
            <a:extLst>
              <a:ext uri="{FF2B5EF4-FFF2-40B4-BE49-F238E27FC236}">
                <a16:creationId xmlns:a16="http://schemas.microsoft.com/office/drawing/2014/main" id="{5A0364F0-D82A-4D95-AF62-FD250F88499B}"/>
              </a:ext>
            </a:extLst>
          </p:cNvPr>
          <p:cNvSpPr txBox="1"/>
          <p:nvPr/>
        </p:nvSpPr>
        <p:spPr>
          <a:xfrm>
            <a:off x="8189649" y="2039671"/>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Data Transmit</a:t>
            </a:r>
          </a:p>
        </p:txBody>
      </p:sp>
      <p:pic>
        <p:nvPicPr>
          <p:cNvPr id="65" name="Picture 64">
            <a:extLst>
              <a:ext uri="{FF2B5EF4-FFF2-40B4-BE49-F238E27FC236}">
                <a16:creationId xmlns:a16="http://schemas.microsoft.com/office/drawing/2014/main" id="{350185C1-CEA0-4663-8306-0F4920904D28}"/>
              </a:ext>
            </a:extLst>
          </p:cNvPr>
          <p:cNvPicPr>
            <a:picLocks noChangeAspect="1"/>
          </p:cNvPicPr>
          <p:nvPr/>
        </p:nvPicPr>
        <p:blipFill>
          <a:blip r:embed="rId5"/>
          <a:stretch>
            <a:fillRect/>
          </a:stretch>
        </p:blipFill>
        <p:spPr>
          <a:xfrm>
            <a:off x="4040267" y="1772877"/>
            <a:ext cx="350062" cy="284348"/>
          </a:xfrm>
          <a:prstGeom prst="rect">
            <a:avLst/>
          </a:prstGeom>
        </p:spPr>
      </p:pic>
      <p:sp>
        <p:nvSpPr>
          <p:cNvPr id="66" name="Rectangle 65">
            <a:extLst>
              <a:ext uri="{FF2B5EF4-FFF2-40B4-BE49-F238E27FC236}">
                <a16:creationId xmlns:a16="http://schemas.microsoft.com/office/drawing/2014/main" id="{825C28BF-596D-45E4-9B2F-615515D3CD4F}"/>
              </a:ext>
            </a:extLst>
          </p:cNvPr>
          <p:cNvSpPr/>
          <p:nvPr/>
        </p:nvSpPr>
        <p:spPr>
          <a:xfrm>
            <a:off x="1442026" y="4218377"/>
            <a:ext cx="2046241"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Oracle EBS</a:t>
            </a:r>
          </a:p>
        </p:txBody>
      </p:sp>
      <p:sp>
        <p:nvSpPr>
          <p:cNvPr id="67" name="Rectangle 66">
            <a:extLst>
              <a:ext uri="{FF2B5EF4-FFF2-40B4-BE49-F238E27FC236}">
                <a16:creationId xmlns:a16="http://schemas.microsoft.com/office/drawing/2014/main" id="{F12CDDBD-866C-4938-853A-AD78531C69EE}"/>
              </a:ext>
            </a:extLst>
          </p:cNvPr>
          <p:cNvSpPr/>
          <p:nvPr/>
        </p:nvSpPr>
        <p:spPr bwMode="gray">
          <a:xfrm>
            <a:off x="652779" y="4194221"/>
            <a:ext cx="4064809" cy="16118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68" name="Rectangle 67">
            <a:extLst>
              <a:ext uri="{FF2B5EF4-FFF2-40B4-BE49-F238E27FC236}">
                <a16:creationId xmlns:a16="http://schemas.microsoft.com/office/drawing/2014/main" id="{092F673A-BA05-4597-990D-B0AAA821BE8A}"/>
              </a:ext>
            </a:extLst>
          </p:cNvPr>
          <p:cNvSpPr/>
          <p:nvPr/>
        </p:nvSpPr>
        <p:spPr bwMode="gray">
          <a:xfrm>
            <a:off x="785323" y="4404878"/>
            <a:ext cx="2541761" cy="1214904"/>
          </a:xfrm>
          <a:prstGeom prst="rect">
            <a:avLst/>
          </a:prstGeom>
          <a:solidFill>
            <a:srgbClr val="00A1DE"/>
          </a:solidFill>
          <a:ln w="19050" algn="ctr">
            <a:noFill/>
            <a:miter lim="800000"/>
            <a:headEnd/>
            <a:tailEnd/>
          </a:ln>
        </p:spPr>
        <p:txBody>
          <a:bodyPr wrap="square" lIns="66675" tIns="66675" rIns="66675" bIns="66675" rtlCol="0" anchor="t"/>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69" name="Flowchart: Predefined Process 68">
            <a:extLst>
              <a:ext uri="{FF2B5EF4-FFF2-40B4-BE49-F238E27FC236}">
                <a16:creationId xmlns:a16="http://schemas.microsoft.com/office/drawing/2014/main" id="{A45651E2-582D-4EF0-812E-6637FAB1C39C}"/>
              </a:ext>
            </a:extLst>
          </p:cNvPr>
          <p:cNvSpPr/>
          <p:nvPr/>
        </p:nvSpPr>
        <p:spPr bwMode="gray">
          <a:xfrm>
            <a:off x="1942265" y="4669169"/>
            <a:ext cx="1212099" cy="562274"/>
          </a:xfrm>
          <a:prstGeom prst="flowChartPredefinedProcess">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70" name="TextBox 69">
            <a:extLst>
              <a:ext uri="{FF2B5EF4-FFF2-40B4-BE49-F238E27FC236}">
                <a16:creationId xmlns:a16="http://schemas.microsoft.com/office/drawing/2014/main" id="{251A6C81-58C7-46D8-9072-D7DF542A7123}"/>
              </a:ext>
            </a:extLst>
          </p:cNvPr>
          <p:cNvSpPr txBox="1"/>
          <p:nvPr/>
        </p:nvSpPr>
        <p:spPr>
          <a:xfrm>
            <a:off x="2138200" y="4801680"/>
            <a:ext cx="1016164" cy="369332"/>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Custom Program  to enqueue/ write file</a:t>
            </a:r>
          </a:p>
        </p:txBody>
      </p:sp>
      <p:sp>
        <p:nvSpPr>
          <p:cNvPr id="73" name="Flowchart: Direct Access Storage 72">
            <a:extLst>
              <a:ext uri="{FF2B5EF4-FFF2-40B4-BE49-F238E27FC236}">
                <a16:creationId xmlns:a16="http://schemas.microsoft.com/office/drawing/2014/main" id="{3E89F547-C355-4019-B111-1965C7C4453A}"/>
              </a:ext>
            </a:extLst>
          </p:cNvPr>
          <p:cNvSpPr/>
          <p:nvPr/>
        </p:nvSpPr>
        <p:spPr bwMode="gray">
          <a:xfrm>
            <a:off x="839369" y="4666031"/>
            <a:ext cx="696765" cy="562274"/>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75" name="TextBox 74">
            <a:extLst>
              <a:ext uri="{FF2B5EF4-FFF2-40B4-BE49-F238E27FC236}">
                <a16:creationId xmlns:a16="http://schemas.microsoft.com/office/drawing/2014/main" id="{BDDD89EB-08D3-4C02-A0FF-24ED08B2199A}"/>
              </a:ext>
            </a:extLst>
          </p:cNvPr>
          <p:cNvSpPr txBox="1"/>
          <p:nvPr/>
        </p:nvSpPr>
        <p:spPr>
          <a:xfrm>
            <a:off x="983656" y="4849017"/>
            <a:ext cx="417547" cy="24622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Base Tables</a:t>
            </a:r>
          </a:p>
        </p:txBody>
      </p:sp>
      <p:cxnSp>
        <p:nvCxnSpPr>
          <p:cNvPr id="76" name="Straight Arrow Connector 75">
            <a:extLst>
              <a:ext uri="{FF2B5EF4-FFF2-40B4-BE49-F238E27FC236}">
                <a16:creationId xmlns:a16="http://schemas.microsoft.com/office/drawing/2014/main" id="{B7D89659-A656-4745-B4E6-1E1F029DF491}"/>
              </a:ext>
            </a:extLst>
          </p:cNvPr>
          <p:cNvCxnSpPr>
            <a:cxnSpLocks/>
          </p:cNvCxnSpPr>
          <p:nvPr/>
        </p:nvCxnSpPr>
        <p:spPr>
          <a:xfrm>
            <a:off x="1549369" y="4923690"/>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Cylinder 110">
            <a:extLst>
              <a:ext uri="{FF2B5EF4-FFF2-40B4-BE49-F238E27FC236}">
                <a16:creationId xmlns:a16="http://schemas.microsoft.com/office/drawing/2014/main" id="{61D9AAD1-AEF0-43C0-B1FE-7DEA797CD572}"/>
              </a:ext>
            </a:extLst>
          </p:cNvPr>
          <p:cNvSpPr/>
          <p:nvPr/>
        </p:nvSpPr>
        <p:spPr>
          <a:xfrm>
            <a:off x="3652724" y="4447525"/>
            <a:ext cx="949756" cy="1005870"/>
          </a:xfrm>
          <a:prstGeom prst="can">
            <a:avLst>
              <a:gd name="adj" fmla="val 42116"/>
            </a:avLst>
          </a:prstGeom>
          <a:solidFill>
            <a:srgbClr val="FFFFFF"/>
          </a:solidFill>
          <a:ln w="12700" cap="flat" cmpd="sng" algn="ctr">
            <a:solidFill>
              <a:srgbClr val="0076A8"/>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76A8"/>
              </a:solidFill>
              <a:effectLst/>
              <a:uLnTx/>
              <a:uFillTx/>
              <a:latin typeface="Verdana"/>
              <a:ea typeface="+mn-ea"/>
              <a:cs typeface="+mn-cs"/>
            </a:endParaRPr>
          </a:p>
        </p:txBody>
      </p:sp>
      <p:sp>
        <p:nvSpPr>
          <p:cNvPr id="8" name="TextBox 7">
            <a:extLst>
              <a:ext uri="{FF2B5EF4-FFF2-40B4-BE49-F238E27FC236}">
                <a16:creationId xmlns:a16="http://schemas.microsoft.com/office/drawing/2014/main" id="{F7ED61F9-3C82-4554-AEBA-62FEDA5D0816}"/>
              </a:ext>
            </a:extLst>
          </p:cNvPr>
          <p:cNvSpPr txBox="1"/>
          <p:nvPr/>
        </p:nvSpPr>
        <p:spPr>
          <a:xfrm>
            <a:off x="3882237" y="4578892"/>
            <a:ext cx="523740" cy="12311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Oracle AQ</a:t>
            </a:r>
          </a:p>
        </p:txBody>
      </p:sp>
      <p:sp>
        <p:nvSpPr>
          <p:cNvPr id="78" name="TextBox 77">
            <a:extLst>
              <a:ext uri="{FF2B5EF4-FFF2-40B4-BE49-F238E27FC236}">
                <a16:creationId xmlns:a16="http://schemas.microsoft.com/office/drawing/2014/main" id="{005D4226-25BE-4A7B-BA0A-FA552C3C4B9F}"/>
              </a:ext>
            </a:extLst>
          </p:cNvPr>
          <p:cNvSpPr txBox="1"/>
          <p:nvPr/>
        </p:nvSpPr>
        <p:spPr>
          <a:xfrm>
            <a:off x="3760620" y="4893034"/>
            <a:ext cx="764046" cy="12311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JMS Message</a:t>
            </a:r>
          </a:p>
        </p:txBody>
      </p:sp>
      <p:sp>
        <p:nvSpPr>
          <p:cNvPr id="79" name="TextBox 78">
            <a:extLst>
              <a:ext uri="{FF2B5EF4-FFF2-40B4-BE49-F238E27FC236}">
                <a16:creationId xmlns:a16="http://schemas.microsoft.com/office/drawing/2014/main" id="{12C6C0C6-EDAB-440E-8717-24B0F8FDFAE6}"/>
              </a:ext>
            </a:extLst>
          </p:cNvPr>
          <p:cNvSpPr txBox="1"/>
          <p:nvPr/>
        </p:nvSpPr>
        <p:spPr>
          <a:xfrm>
            <a:off x="3943500" y="5075914"/>
            <a:ext cx="415140" cy="123111"/>
          </a:xfrm>
          <a:prstGeom prst="rect">
            <a:avLst/>
          </a:prstGeom>
          <a:noFill/>
          <a:ln>
            <a:solidFill>
              <a:srgbClr val="00B0F0"/>
            </a:solidFill>
          </a:ln>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XML</a:t>
            </a:r>
          </a:p>
        </p:txBody>
      </p:sp>
      <p:sp>
        <p:nvSpPr>
          <p:cNvPr id="80" name="TextBox 79">
            <a:extLst>
              <a:ext uri="{FF2B5EF4-FFF2-40B4-BE49-F238E27FC236}">
                <a16:creationId xmlns:a16="http://schemas.microsoft.com/office/drawing/2014/main" id="{5240A814-14F1-4F07-B41E-565F7C0685EA}"/>
              </a:ext>
            </a:extLst>
          </p:cNvPr>
          <p:cNvSpPr txBox="1"/>
          <p:nvPr/>
        </p:nvSpPr>
        <p:spPr>
          <a:xfrm>
            <a:off x="3953660" y="5238474"/>
            <a:ext cx="415140" cy="123111"/>
          </a:xfrm>
          <a:prstGeom prst="rect">
            <a:avLst/>
          </a:prstGeom>
          <a:noFill/>
          <a:ln>
            <a:solidFill>
              <a:srgbClr val="00B0F0"/>
            </a:solidFill>
          </a:ln>
        </p:spPr>
        <p:txBody>
          <a:bodyPr wrap="square" lIns="0" tIns="0" rIns="0" bIns="0" rtlCol="0">
            <a:spAutoFit/>
          </a:bodyPr>
          <a:lstStyle/>
          <a:p>
            <a:pPr marL="0" marR="0" lvl="0" indent="0" algn="ctr"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CSV</a:t>
            </a:r>
          </a:p>
        </p:txBody>
      </p:sp>
      <p:sp>
        <p:nvSpPr>
          <p:cNvPr id="81" name="Rectangle 80">
            <a:extLst>
              <a:ext uri="{FF2B5EF4-FFF2-40B4-BE49-F238E27FC236}">
                <a16:creationId xmlns:a16="http://schemas.microsoft.com/office/drawing/2014/main" id="{7505948C-3161-4390-B07D-5CE783BE658E}"/>
              </a:ext>
            </a:extLst>
          </p:cNvPr>
          <p:cNvSpPr/>
          <p:nvPr/>
        </p:nvSpPr>
        <p:spPr bwMode="gray">
          <a:xfrm>
            <a:off x="5410364" y="4396274"/>
            <a:ext cx="2609198"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82" name="TextBox 81">
            <a:extLst>
              <a:ext uri="{FF2B5EF4-FFF2-40B4-BE49-F238E27FC236}">
                <a16:creationId xmlns:a16="http://schemas.microsoft.com/office/drawing/2014/main" id="{C4A9603D-6873-4D39-97F2-340E76AD58C2}"/>
              </a:ext>
            </a:extLst>
          </p:cNvPr>
          <p:cNvSpPr txBox="1"/>
          <p:nvPr/>
        </p:nvSpPr>
        <p:spPr>
          <a:xfrm>
            <a:off x="5900301" y="5023394"/>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Dequeue and Read</a:t>
            </a:r>
          </a:p>
        </p:txBody>
      </p:sp>
      <p:grpSp>
        <p:nvGrpSpPr>
          <p:cNvPr id="83" name="Group 82">
            <a:extLst>
              <a:ext uri="{FF2B5EF4-FFF2-40B4-BE49-F238E27FC236}">
                <a16:creationId xmlns:a16="http://schemas.microsoft.com/office/drawing/2014/main" id="{0842D5B8-0E21-4028-B8F2-3FB5935AAA33}"/>
              </a:ext>
            </a:extLst>
          </p:cNvPr>
          <p:cNvGrpSpPr/>
          <p:nvPr/>
        </p:nvGrpSpPr>
        <p:grpSpPr>
          <a:xfrm>
            <a:off x="6027958" y="4583938"/>
            <a:ext cx="363664" cy="411628"/>
            <a:chOff x="7404414" y="3257458"/>
            <a:chExt cx="648463" cy="798976"/>
          </a:xfrm>
        </p:grpSpPr>
        <p:sp>
          <p:nvSpPr>
            <p:cNvPr id="84" name="Rectangle 83">
              <a:extLst>
                <a:ext uri="{FF2B5EF4-FFF2-40B4-BE49-F238E27FC236}">
                  <a16:creationId xmlns:a16="http://schemas.microsoft.com/office/drawing/2014/main" id="{D7B7BD12-9ED7-4D9A-B78E-E704154441D3}"/>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85" name="Group 84">
              <a:extLst>
                <a:ext uri="{FF2B5EF4-FFF2-40B4-BE49-F238E27FC236}">
                  <a16:creationId xmlns:a16="http://schemas.microsoft.com/office/drawing/2014/main" id="{E495EF34-6247-421F-8DA4-8A3E37B860EF}"/>
                </a:ext>
              </a:extLst>
            </p:cNvPr>
            <p:cNvGrpSpPr/>
            <p:nvPr/>
          </p:nvGrpSpPr>
          <p:grpSpPr>
            <a:xfrm>
              <a:off x="7480852" y="3318613"/>
              <a:ext cx="460925" cy="625232"/>
              <a:chOff x="7707275" y="3538174"/>
              <a:chExt cx="588928" cy="850675"/>
            </a:xfrm>
            <a:solidFill>
              <a:sysClr val="window" lastClr="FFFFFF"/>
            </a:solidFill>
          </p:grpSpPr>
          <p:sp>
            <p:nvSpPr>
              <p:cNvPr id="86" name="Freeform 15">
                <a:extLst>
                  <a:ext uri="{FF2B5EF4-FFF2-40B4-BE49-F238E27FC236}">
                    <a16:creationId xmlns:a16="http://schemas.microsoft.com/office/drawing/2014/main" id="{D8A02BB9-F933-438B-B841-0C78745C71F2}"/>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87" name="Freeform 89">
                <a:extLst>
                  <a:ext uri="{FF2B5EF4-FFF2-40B4-BE49-F238E27FC236}">
                    <a16:creationId xmlns:a16="http://schemas.microsoft.com/office/drawing/2014/main" id="{99E82B19-C599-4585-A575-82E7858DAA06}"/>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88" name="Group 87">
            <a:extLst>
              <a:ext uri="{FF2B5EF4-FFF2-40B4-BE49-F238E27FC236}">
                <a16:creationId xmlns:a16="http://schemas.microsoft.com/office/drawing/2014/main" id="{CABE51CC-23EB-46FA-AA7D-D2A42B338990}"/>
              </a:ext>
            </a:extLst>
          </p:cNvPr>
          <p:cNvGrpSpPr/>
          <p:nvPr/>
        </p:nvGrpSpPr>
        <p:grpSpPr>
          <a:xfrm>
            <a:off x="6806748" y="4582965"/>
            <a:ext cx="357574" cy="451266"/>
            <a:chOff x="5579585" y="1691091"/>
            <a:chExt cx="648463" cy="798976"/>
          </a:xfrm>
        </p:grpSpPr>
        <p:sp>
          <p:nvSpPr>
            <p:cNvPr id="89" name="Rectangle 88">
              <a:extLst>
                <a:ext uri="{FF2B5EF4-FFF2-40B4-BE49-F238E27FC236}">
                  <a16:creationId xmlns:a16="http://schemas.microsoft.com/office/drawing/2014/main" id="{A79F373D-2698-480A-9453-281D54286D96}"/>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90" name="Freeform 145">
              <a:extLst>
                <a:ext uri="{FF2B5EF4-FFF2-40B4-BE49-F238E27FC236}">
                  <a16:creationId xmlns:a16="http://schemas.microsoft.com/office/drawing/2014/main" id="{A6BA6DF3-19A1-46CE-B078-029C47FA83AF}"/>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91" name="TextBox 90">
            <a:extLst>
              <a:ext uri="{FF2B5EF4-FFF2-40B4-BE49-F238E27FC236}">
                <a16:creationId xmlns:a16="http://schemas.microsoft.com/office/drawing/2014/main" id="{47B63E79-2B95-47CB-95E6-959B03D702AF}"/>
              </a:ext>
            </a:extLst>
          </p:cNvPr>
          <p:cNvSpPr txBox="1"/>
          <p:nvPr/>
        </p:nvSpPr>
        <p:spPr>
          <a:xfrm>
            <a:off x="6707436" y="5062056"/>
            <a:ext cx="576946"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Transform Data</a:t>
            </a:r>
          </a:p>
        </p:txBody>
      </p:sp>
      <p:cxnSp>
        <p:nvCxnSpPr>
          <p:cNvPr id="92" name="Straight Arrow Connector 91">
            <a:extLst>
              <a:ext uri="{FF2B5EF4-FFF2-40B4-BE49-F238E27FC236}">
                <a16:creationId xmlns:a16="http://schemas.microsoft.com/office/drawing/2014/main" id="{6E4F924C-8E2E-4553-B3D6-B07DCD360B69}"/>
              </a:ext>
            </a:extLst>
          </p:cNvPr>
          <p:cNvCxnSpPr>
            <a:cxnSpLocks/>
          </p:cNvCxnSpPr>
          <p:nvPr/>
        </p:nvCxnSpPr>
        <p:spPr>
          <a:xfrm>
            <a:off x="6408736" y="4809475"/>
            <a:ext cx="398011" cy="1"/>
          </a:xfrm>
          <a:prstGeom prst="straightConnector1">
            <a:avLst/>
          </a:prstGeom>
          <a:noFill/>
          <a:ln w="38100" cap="flat" cmpd="sng" algn="ctr">
            <a:solidFill>
              <a:srgbClr val="00A1DE"/>
            </a:solidFill>
            <a:prstDash val="sysDot"/>
            <a:tailEnd type="triangle"/>
          </a:ln>
          <a:effectLst/>
        </p:spPr>
      </p:cxnSp>
      <p:grpSp>
        <p:nvGrpSpPr>
          <p:cNvPr id="93" name="Group 92">
            <a:extLst>
              <a:ext uri="{FF2B5EF4-FFF2-40B4-BE49-F238E27FC236}">
                <a16:creationId xmlns:a16="http://schemas.microsoft.com/office/drawing/2014/main" id="{88D3B896-61E8-4D2D-B738-121494A706B1}"/>
              </a:ext>
            </a:extLst>
          </p:cNvPr>
          <p:cNvGrpSpPr/>
          <p:nvPr/>
        </p:nvGrpSpPr>
        <p:grpSpPr>
          <a:xfrm>
            <a:off x="7399440" y="4694503"/>
            <a:ext cx="251710" cy="270534"/>
            <a:chOff x="9520341" y="3925879"/>
            <a:chExt cx="1173867" cy="1181122"/>
          </a:xfrm>
          <a:solidFill>
            <a:schemeClr val="bg1"/>
          </a:solidFill>
        </p:grpSpPr>
        <p:sp>
          <p:nvSpPr>
            <p:cNvPr id="94" name="Rectangle 5">
              <a:extLst>
                <a:ext uri="{FF2B5EF4-FFF2-40B4-BE49-F238E27FC236}">
                  <a16:creationId xmlns:a16="http://schemas.microsoft.com/office/drawing/2014/main" id="{807F8CF7-E703-4DBC-995B-B6154044329B}"/>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5" name="Rectangle 6">
              <a:extLst>
                <a:ext uri="{FF2B5EF4-FFF2-40B4-BE49-F238E27FC236}">
                  <a16:creationId xmlns:a16="http://schemas.microsoft.com/office/drawing/2014/main" id="{C7D1BB37-A067-4DDB-AFCE-4791C3A02C36}"/>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6" name="Rectangle 7">
              <a:extLst>
                <a:ext uri="{FF2B5EF4-FFF2-40B4-BE49-F238E27FC236}">
                  <a16:creationId xmlns:a16="http://schemas.microsoft.com/office/drawing/2014/main" id="{59F2E3A1-574E-41D7-B571-41BB193FB2AE}"/>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7" name="Rectangle 8">
              <a:extLst>
                <a:ext uri="{FF2B5EF4-FFF2-40B4-BE49-F238E27FC236}">
                  <a16:creationId xmlns:a16="http://schemas.microsoft.com/office/drawing/2014/main" id="{B36869D5-BE79-4B36-B78E-34933026B1E2}"/>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8" name="Oval 9">
              <a:extLst>
                <a:ext uri="{FF2B5EF4-FFF2-40B4-BE49-F238E27FC236}">
                  <a16:creationId xmlns:a16="http://schemas.microsoft.com/office/drawing/2014/main" id="{2DDB0D0D-7F96-42EC-AA27-2D232CDA1705}"/>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99" name="Oval 10">
              <a:extLst>
                <a:ext uri="{FF2B5EF4-FFF2-40B4-BE49-F238E27FC236}">
                  <a16:creationId xmlns:a16="http://schemas.microsoft.com/office/drawing/2014/main" id="{819104C4-10AA-4C02-AC64-0B2FFFC13709}"/>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00" name="Rectangle 99">
            <a:extLst>
              <a:ext uri="{FF2B5EF4-FFF2-40B4-BE49-F238E27FC236}">
                <a16:creationId xmlns:a16="http://schemas.microsoft.com/office/drawing/2014/main" id="{5D06A0FE-82E0-476F-B5B1-FAC222BE629D}"/>
              </a:ext>
            </a:extLst>
          </p:cNvPr>
          <p:cNvSpPr/>
          <p:nvPr/>
        </p:nvSpPr>
        <p:spPr bwMode="gray">
          <a:xfrm>
            <a:off x="5304391" y="4203666"/>
            <a:ext cx="2923827" cy="1611844"/>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01" name="Rectangle 100">
            <a:extLst>
              <a:ext uri="{FF2B5EF4-FFF2-40B4-BE49-F238E27FC236}">
                <a16:creationId xmlns:a16="http://schemas.microsoft.com/office/drawing/2014/main" id="{710D7181-A88C-4E8D-AF89-8A46A94C2081}"/>
              </a:ext>
            </a:extLst>
          </p:cNvPr>
          <p:cNvSpPr/>
          <p:nvPr/>
        </p:nvSpPr>
        <p:spPr>
          <a:xfrm>
            <a:off x="5849257" y="4194220"/>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MuleSoft</a:t>
            </a:r>
          </a:p>
        </p:txBody>
      </p:sp>
      <p:pic>
        <p:nvPicPr>
          <p:cNvPr id="106" name="Picture 105">
            <a:extLst>
              <a:ext uri="{FF2B5EF4-FFF2-40B4-BE49-F238E27FC236}">
                <a16:creationId xmlns:a16="http://schemas.microsoft.com/office/drawing/2014/main" id="{0C619EBC-4792-45D6-AC1B-84BE75EF2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3331" y="4608341"/>
            <a:ext cx="1231906" cy="923930"/>
          </a:xfrm>
          <a:prstGeom prst="rect">
            <a:avLst/>
          </a:prstGeom>
        </p:spPr>
      </p:pic>
      <p:sp>
        <p:nvSpPr>
          <p:cNvPr id="107" name="TextBox 106">
            <a:extLst>
              <a:ext uri="{FF2B5EF4-FFF2-40B4-BE49-F238E27FC236}">
                <a16:creationId xmlns:a16="http://schemas.microsoft.com/office/drawing/2014/main" id="{AEE3BBCC-F563-46E8-A6CD-07EFBC30FADA}"/>
              </a:ext>
            </a:extLst>
          </p:cNvPr>
          <p:cNvSpPr txBox="1"/>
          <p:nvPr/>
        </p:nvSpPr>
        <p:spPr>
          <a:xfrm>
            <a:off x="9337729" y="440602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cxnSp>
        <p:nvCxnSpPr>
          <p:cNvPr id="108" name="Straight Arrow Connector 107">
            <a:extLst>
              <a:ext uri="{FF2B5EF4-FFF2-40B4-BE49-F238E27FC236}">
                <a16:creationId xmlns:a16="http://schemas.microsoft.com/office/drawing/2014/main" id="{C2C54684-1A25-49BA-B42C-C357F175B7B8}"/>
              </a:ext>
            </a:extLst>
          </p:cNvPr>
          <p:cNvCxnSpPr>
            <a:cxnSpLocks/>
          </p:cNvCxnSpPr>
          <p:nvPr/>
        </p:nvCxnSpPr>
        <p:spPr>
          <a:xfrm flipH="1">
            <a:off x="8332317" y="4924799"/>
            <a:ext cx="981014" cy="0"/>
          </a:xfrm>
          <a:prstGeom prst="straightConnector1">
            <a:avLst/>
          </a:prstGeom>
          <a:noFill/>
          <a:ln w="38100" cap="flat" cmpd="sng" algn="ctr">
            <a:solidFill>
              <a:srgbClr val="313131"/>
            </a:solidFill>
            <a:prstDash val="solid"/>
            <a:headEnd type="triangle"/>
            <a:tailEnd type="none"/>
          </a:ln>
          <a:effectLst/>
        </p:spPr>
      </p:cxnSp>
      <p:sp>
        <p:nvSpPr>
          <p:cNvPr id="109" name="TextBox 108">
            <a:extLst>
              <a:ext uri="{FF2B5EF4-FFF2-40B4-BE49-F238E27FC236}">
                <a16:creationId xmlns:a16="http://schemas.microsoft.com/office/drawing/2014/main" id="{E9EA461F-AE12-4F24-99FA-CC9B18F9DC1C}"/>
              </a:ext>
            </a:extLst>
          </p:cNvPr>
          <p:cNvSpPr txBox="1"/>
          <p:nvPr/>
        </p:nvSpPr>
        <p:spPr>
          <a:xfrm>
            <a:off x="8311569" y="473114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Data Transmit</a:t>
            </a:r>
          </a:p>
        </p:txBody>
      </p:sp>
      <p:cxnSp>
        <p:nvCxnSpPr>
          <p:cNvPr id="110" name="Straight Arrow Connector 109">
            <a:extLst>
              <a:ext uri="{FF2B5EF4-FFF2-40B4-BE49-F238E27FC236}">
                <a16:creationId xmlns:a16="http://schemas.microsoft.com/office/drawing/2014/main" id="{27148912-9908-49DD-987F-28F4E5630668}"/>
              </a:ext>
            </a:extLst>
          </p:cNvPr>
          <p:cNvCxnSpPr>
            <a:cxnSpLocks/>
          </p:cNvCxnSpPr>
          <p:nvPr/>
        </p:nvCxnSpPr>
        <p:spPr>
          <a:xfrm flipH="1">
            <a:off x="4776317" y="4894319"/>
            <a:ext cx="542607" cy="0"/>
          </a:xfrm>
          <a:prstGeom prst="straightConnector1">
            <a:avLst/>
          </a:prstGeom>
          <a:noFill/>
          <a:ln w="38100" cap="flat" cmpd="sng" algn="ctr">
            <a:solidFill>
              <a:srgbClr val="313131"/>
            </a:solidFill>
            <a:prstDash val="solid"/>
            <a:headEnd type="triangle"/>
            <a:tailEnd type="none"/>
          </a:ln>
          <a:effectLst/>
        </p:spPr>
      </p:cxnSp>
      <p:sp>
        <p:nvSpPr>
          <p:cNvPr id="111" name="TextBox 110">
            <a:extLst>
              <a:ext uri="{FF2B5EF4-FFF2-40B4-BE49-F238E27FC236}">
                <a16:creationId xmlns:a16="http://schemas.microsoft.com/office/drawing/2014/main" id="{D48238DF-809F-4C56-94F3-C2DF2C1D26F5}"/>
              </a:ext>
            </a:extLst>
          </p:cNvPr>
          <p:cNvSpPr txBox="1"/>
          <p:nvPr/>
        </p:nvSpPr>
        <p:spPr>
          <a:xfrm>
            <a:off x="4756394" y="4721821"/>
            <a:ext cx="513183"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Data</a:t>
            </a:r>
          </a:p>
        </p:txBody>
      </p:sp>
      <p:cxnSp>
        <p:nvCxnSpPr>
          <p:cNvPr id="112" name="Straight Arrow Connector 111">
            <a:extLst>
              <a:ext uri="{FF2B5EF4-FFF2-40B4-BE49-F238E27FC236}">
                <a16:creationId xmlns:a16="http://schemas.microsoft.com/office/drawing/2014/main" id="{77AB02BE-C679-4B54-AD53-7AFF4D83B9F8}"/>
              </a:ext>
            </a:extLst>
          </p:cNvPr>
          <p:cNvCxnSpPr>
            <a:cxnSpLocks/>
          </p:cNvCxnSpPr>
          <p:nvPr/>
        </p:nvCxnSpPr>
        <p:spPr>
          <a:xfrm>
            <a:off x="3286729" y="4954170"/>
            <a:ext cx="398697"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4039C556-FD5E-4DD6-82A1-9756EE959F58}"/>
              </a:ext>
            </a:extLst>
          </p:cNvPr>
          <p:cNvSpPr txBox="1"/>
          <p:nvPr/>
        </p:nvSpPr>
        <p:spPr>
          <a:xfrm>
            <a:off x="3080721" y="1214803"/>
            <a:ext cx="5230847" cy="26161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rPr>
              <a:t>Outbound integration Using MuleSoft exposed Webservices</a:t>
            </a:r>
            <a:endParaRPr kumimoji="0" lang="en-US" sz="1200" b="0" i="0" u="sng" strike="noStrike" kern="1200" cap="none" spc="0" normalizeH="0" baseline="0" noProof="0">
              <a:ln>
                <a:noFill/>
              </a:ln>
              <a:solidFill>
                <a:prstClr val="black"/>
              </a:solidFill>
              <a:effectLst/>
              <a:uLnTx/>
              <a:uFillTx/>
              <a:latin typeface="Verdana"/>
              <a:ea typeface="+mn-ea"/>
              <a:cs typeface="+mn-cs"/>
            </a:endParaRPr>
          </a:p>
        </p:txBody>
      </p:sp>
      <p:sp>
        <p:nvSpPr>
          <p:cNvPr id="114" name="TextBox 113">
            <a:extLst>
              <a:ext uri="{FF2B5EF4-FFF2-40B4-BE49-F238E27FC236}">
                <a16:creationId xmlns:a16="http://schemas.microsoft.com/office/drawing/2014/main" id="{13719CBB-5532-4719-A2D7-32C48856DBCB}"/>
              </a:ext>
            </a:extLst>
          </p:cNvPr>
          <p:cNvSpPr txBox="1"/>
          <p:nvPr/>
        </p:nvSpPr>
        <p:spPr>
          <a:xfrm>
            <a:off x="3111201" y="3948070"/>
            <a:ext cx="5230847" cy="26161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rPr>
              <a:t>Outbound integration Using Advanced Queue</a:t>
            </a:r>
            <a:endParaRPr kumimoji="0" lang="en-US" sz="1200" b="0" i="0" u="sng" strike="noStrike" kern="1200" cap="none" spc="0" normalizeH="0" baseline="0" noProof="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2845436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MuleSoft Integrations – Existing</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3">
            <a:extLst>
              <a:ext uri="{FF2B5EF4-FFF2-40B4-BE49-F238E27FC236}">
                <a16:creationId xmlns:a16="http://schemas.microsoft.com/office/drawing/2014/main" id="{E459F611-AFFC-4A37-B46A-0792C7694008}"/>
              </a:ext>
            </a:extLst>
          </p:cNvPr>
          <p:cNvGraphicFramePr>
            <a:graphicFrameLocks noGrp="1"/>
          </p:cNvGraphicFramePr>
          <p:nvPr>
            <p:extLst>
              <p:ext uri="{D42A27DB-BD31-4B8C-83A1-F6EECF244321}">
                <p14:modId xmlns:p14="http://schemas.microsoft.com/office/powerpoint/2010/main" val="2833441565"/>
              </p:ext>
            </p:extLst>
          </p:nvPr>
        </p:nvGraphicFramePr>
        <p:xfrm>
          <a:off x="469900" y="1113759"/>
          <a:ext cx="11384280" cy="1638585"/>
        </p:xfrm>
        <a:graphic>
          <a:graphicData uri="http://schemas.openxmlformats.org/drawingml/2006/table">
            <a:tbl>
              <a:tblPr firstRow="1" bandRow="1">
                <a:tableStyleId>{5940675A-B579-460E-94D1-54222C63F5DA}</a:tableStyleId>
              </a:tblPr>
              <a:tblGrid>
                <a:gridCol w="5692140">
                  <a:extLst>
                    <a:ext uri="{9D8B030D-6E8A-4147-A177-3AD203B41FA5}">
                      <a16:colId xmlns:a16="http://schemas.microsoft.com/office/drawing/2014/main" val="3667699616"/>
                    </a:ext>
                  </a:extLst>
                </a:gridCol>
                <a:gridCol w="5692140">
                  <a:extLst>
                    <a:ext uri="{9D8B030D-6E8A-4147-A177-3AD203B41FA5}">
                      <a16:colId xmlns:a16="http://schemas.microsoft.com/office/drawing/2014/main" val="254422420"/>
                    </a:ext>
                  </a:extLst>
                </a:gridCol>
              </a:tblGrid>
              <a:tr h="266985">
                <a:tc>
                  <a:txBody>
                    <a:bodyPr/>
                    <a:lstStyle/>
                    <a:p>
                      <a:pPr algn="ctr"/>
                      <a:r>
                        <a:rPr lang="en-US" sz="1100" b="1">
                          <a:solidFill>
                            <a:schemeClr val="tx1"/>
                          </a:solidFill>
                        </a:rPr>
                        <a:t>Inbound Interfaces</a:t>
                      </a:r>
                      <a:endParaRPr lang="en-US" sz="1100" b="1" dirty="0">
                        <a:solidFill>
                          <a:schemeClr val="tx1"/>
                        </a:solidFill>
                      </a:endParaRPr>
                    </a:p>
                  </a:txBody>
                  <a:tcPr>
                    <a:solidFill>
                      <a:srgbClr val="FFCD00"/>
                    </a:solidFill>
                  </a:tcPr>
                </a:tc>
                <a:tc>
                  <a:txBody>
                    <a:bodyPr/>
                    <a:lstStyle/>
                    <a:p>
                      <a:pPr algn="ctr"/>
                      <a:r>
                        <a:rPr lang="en-US" sz="1100" b="1">
                          <a:solidFill>
                            <a:schemeClr val="tx1"/>
                          </a:solidFill>
                        </a:rPr>
                        <a:t>Outbound Interfaces</a:t>
                      </a:r>
                      <a:endParaRPr lang="en-US" sz="1100" b="1" dirty="0">
                        <a:solidFill>
                          <a:schemeClr val="tx1"/>
                        </a:solidFill>
                      </a:endParaRPr>
                    </a:p>
                  </a:txBody>
                  <a:tcPr>
                    <a:solidFill>
                      <a:srgbClr val="FFCD00"/>
                    </a:solidFill>
                  </a:tcPr>
                </a:tc>
                <a:extLst>
                  <a:ext uri="{0D108BD9-81ED-4DB2-BD59-A6C34878D82A}">
                    <a16:rowId xmlns:a16="http://schemas.microsoft.com/office/drawing/2014/main" val="4159931257"/>
                  </a:ext>
                </a:extLst>
              </a:tr>
              <a:tr h="274320">
                <a:tc>
                  <a:txBody>
                    <a:bodyPr/>
                    <a:lstStyle/>
                    <a:p>
                      <a:r>
                        <a:rPr lang="en-US" sz="1100"/>
                        <a:t>Demand Request from Infor EAM to Oracle.</a:t>
                      </a:r>
                      <a:endParaRPr lang="en-US" sz="1100" dirty="0"/>
                    </a:p>
                  </a:txBody>
                  <a:tcPr/>
                </a:tc>
                <a:tc>
                  <a:txBody>
                    <a:bodyPr/>
                    <a:lstStyle/>
                    <a:p>
                      <a:r>
                        <a:rPr lang="it-IT" sz="1100"/>
                        <a:t>Non-PO Invoice to Infor EAM</a:t>
                      </a:r>
                      <a:endParaRPr lang="en-US" sz="1100"/>
                    </a:p>
                  </a:txBody>
                  <a:tcPr/>
                </a:tc>
                <a:extLst>
                  <a:ext uri="{0D108BD9-81ED-4DB2-BD59-A6C34878D82A}">
                    <a16:rowId xmlns:a16="http://schemas.microsoft.com/office/drawing/2014/main" val="3310114155"/>
                  </a:ext>
                </a:extLst>
              </a:tr>
              <a:tr h="274320">
                <a:tc>
                  <a:txBody>
                    <a:bodyPr/>
                    <a:lstStyle/>
                    <a:p>
                      <a:r>
                        <a:rPr lang="en-US" sz="1100"/>
                        <a:t>Receive VDA work order information Infor EAM to Oracle.</a:t>
                      </a:r>
                      <a:endParaRPr lang="en-US" sz="1100" dirty="0"/>
                    </a:p>
                  </a:txBody>
                  <a:tcPr/>
                </a:tc>
                <a:tc>
                  <a:txBody>
                    <a:bodyPr/>
                    <a:lstStyle/>
                    <a:p>
                      <a:r>
                        <a:rPr lang="en-US" sz="1100"/>
                        <a:t>PO from Oracle to Infor EAM.</a:t>
                      </a:r>
                    </a:p>
                  </a:txBody>
                  <a:tcPr/>
                </a:tc>
                <a:extLst>
                  <a:ext uri="{0D108BD9-81ED-4DB2-BD59-A6C34878D82A}">
                    <a16:rowId xmlns:a16="http://schemas.microsoft.com/office/drawing/2014/main" val="3201467033"/>
                  </a:ext>
                </a:extLst>
              </a:tr>
              <a:tr h="274320">
                <a:tc>
                  <a:txBody>
                    <a:bodyPr/>
                    <a:lstStyle/>
                    <a:p>
                      <a:r>
                        <a:rPr lang="en-US" sz="1100" dirty="0"/>
                        <a:t>Push Estimate XML from CCC to Oracle</a:t>
                      </a:r>
                    </a:p>
                  </a:txBody>
                  <a:tcPr/>
                </a:tc>
                <a:tc>
                  <a:txBody>
                    <a:bodyPr/>
                    <a:lstStyle/>
                    <a:p>
                      <a:r>
                        <a:rPr lang="en-US" sz="1100"/>
                        <a:t>Oracle PO Receipt and Returns to Infor EAM</a:t>
                      </a:r>
                    </a:p>
                  </a:txBody>
                  <a:tcPr/>
                </a:tc>
                <a:extLst>
                  <a:ext uri="{0D108BD9-81ED-4DB2-BD59-A6C34878D82A}">
                    <a16:rowId xmlns:a16="http://schemas.microsoft.com/office/drawing/2014/main" val="3445177237"/>
                  </a:ext>
                </a:extLst>
              </a:tr>
              <a:tr h="274320">
                <a:tc>
                  <a:txBody>
                    <a:bodyPr/>
                    <a:lstStyle/>
                    <a:p>
                      <a:r>
                        <a:rPr lang="en-US" sz="1100"/>
                        <a:t>Push estimate completion status from CCC to Oracle</a:t>
                      </a:r>
                      <a:endParaRPr lang="en-US" sz="1100" dirty="0"/>
                    </a:p>
                  </a:txBody>
                  <a:tcPr/>
                </a:tc>
                <a:tc>
                  <a:txBody>
                    <a:bodyPr/>
                    <a:lstStyle/>
                    <a:p>
                      <a:r>
                        <a:rPr lang="en-US" sz="1100"/>
                        <a:t>Supplier Data from Oracle to Infor EAM</a:t>
                      </a:r>
                      <a:endParaRPr lang="en-US" sz="1100" dirty="0"/>
                    </a:p>
                  </a:txBody>
                  <a:tcPr/>
                </a:tc>
                <a:extLst>
                  <a:ext uri="{0D108BD9-81ED-4DB2-BD59-A6C34878D82A}">
                    <a16:rowId xmlns:a16="http://schemas.microsoft.com/office/drawing/2014/main" val="724811862"/>
                  </a:ext>
                </a:extLst>
              </a:tr>
              <a:tr h="274320">
                <a:tc>
                  <a:txBody>
                    <a:bodyPr/>
                    <a:lstStyle/>
                    <a:p>
                      <a:r>
                        <a:rPr lang="en-US" sz="1100"/>
                        <a:t>Repair Orders from Auto Integrate to Oracle</a:t>
                      </a:r>
                    </a:p>
                  </a:txBody>
                  <a:tcPr/>
                </a:tc>
                <a:tc>
                  <a:txBody>
                    <a:bodyPr/>
                    <a:lstStyle/>
                    <a:p>
                      <a:pPr algn="ctr"/>
                      <a:endParaRPr lang="en-US" sz="1100" b="1" dirty="0">
                        <a:solidFill>
                          <a:schemeClr val="bg1"/>
                        </a:solidFill>
                      </a:endParaRPr>
                    </a:p>
                  </a:txBody>
                  <a:tcPr/>
                </a:tc>
                <a:extLst>
                  <a:ext uri="{0D108BD9-81ED-4DB2-BD59-A6C34878D82A}">
                    <a16:rowId xmlns:a16="http://schemas.microsoft.com/office/drawing/2014/main" val="4203608054"/>
                  </a:ext>
                </a:extLst>
              </a:tr>
            </a:tbl>
          </a:graphicData>
        </a:graphic>
      </p:graphicFrame>
      <p:sp>
        <p:nvSpPr>
          <p:cNvPr id="115" name="TextBox 114">
            <a:extLst>
              <a:ext uri="{FF2B5EF4-FFF2-40B4-BE49-F238E27FC236}">
                <a16:creationId xmlns:a16="http://schemas.microsoft.com/office/drawing/2014/main" id="{9C31D288-876F-4391-B66C-D31F5B61BAF4}"/>
              </a:ext>
            </a:extLst>
          </p:cNvPr>
          <p:cNvSpPr txBox="1"/>
          <p:nvPr/>
        </p:nvSpPr>
        <p:spPr>
          <a:xfrm>
            <a:off x="469899" y="3140123"/>
            <a:ext cx="11384279" cy="886012"/>
          </a:xfrm>
          <a:prstGeom prst="rect">
            <a:avLst/>
          </a:prstGeom>
          <a:noFill/>
        </p:spPr>
        <p:txBody>
          <a:bodyPr wrap="square">
            <a:spAutoFit/>
          </a:bodyPr>
          <a:lstStyle/>
          <a:p>
            <a:pPr marL="285750" marR="0" lvl="0" indent="-285750" algn="l" defTabSz="121917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en-US" sz="1200" b="0" i="0" u="none" strike="noStrike" kern="1200" cap="none" spc="0" normalizeH="0" baseline="0" noProof="0" dirty="0">
                <a:ln>
                  <a:noFill/>
                </a:ln>
                <a:solidFill>
                  <a:prstClr val="black"/>
                </a:solidFill>
                <a:effectLst/>
                <a:uLnTx/>
                <a:uFillTx/>
                <a:ea typeface="+mn-ea"/>
                <a:cs typeface="+mn-cs"/>
              </a:rPr>
              <a:t>All Inbound interface patterns are Web service based and will be using XML file from source.</a:t>
            </a:r>
          </a:p>
          <a:p>
            <a:pPr marL="285750" marR="0" lvl="0" indent="-285750" algn="l" defTabSz="121917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lang="en-US" sz="1200" dirty="0">
                <a:solidFill>
                  <a:prstClr val="black"/>
                </a:solidFill>
              </a:rPr>
              <a:t>Outbound interface patterns are Real time boundary system centric and web services based with the exception of Supplier Data Interface which is Oracle AQ based.</a:t>
            </a:r>
            <a:endParaRPr kumimoji="0" lang="en-US" sz="1200" b="0" i="0" u="none" strike="noStrike" kern="1200" cap="none" spc="0" normalizeH="0" baseline="0" noProof="0" dirty="0">
              <a:ln>
                <a:noFill/>
              </a:ln>
              <a:solidFill>
                <a:prstClr val="black"/>
              </a:solidFill>
              <a:effectLst/>
              <a:uLnTx/>
              <a:uFillTx/>
              <a:ea typeface="+mn-ea"/>
              <a:cs typeface="+mn-cs"/>
            </a:endParaRPr>
          </a:p>
        </p:txBody>
      </p:sp>
    </p:spTree>
    <p:extLst>
      <p:ext uri="{BB962C8B-B14F-4D97-AF65-F5344CB8AC3E}">
        <p14:creationId xmlns:p14="http://schemas.microsoft.com/office/powerpoint/2010/main" val="7767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MFT</a:t>
            </a:r>
            <a:r>
              <a:rPr lang="en-US" dirty="0"/>
              <a:t> Integrations – Future State Inbound -1</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56A5BB91-19CA-45D9-BDE8-0C3AE5CE7197}"/>
              </a:ext>
            </a:extLst>
          </p:cNvPr>
          <p:cNvCxnSpPr/>
          <p:nvPr/>
        </p:nvCxnSpPr>
        <p:spPr>
          <a:xfrm flipH="1" flipV="1">
            <a:off x="2057749" y="2589790"/>
            <a:ext cx="687457" cy="998"/>
          </a:xfrm>
          <a:prstGeom prst="straightConnector1">
            <a:avLst/>
          </a:prstGeom>
          <a:noFill/>
          <a:ln w="38100" cap="flat" cmpd="sng" algn="ctr">
            <a:solidFill>
              <a:srgbClr val="313131"/>
            </a:solidFill>
            <a:prstDash val="solid"/>
            <a:headEnd type="triangle"/>
            <a:tailEnd type="none"/>
          </a:ln>
          <a:effectLst/>
        </p:spPr>
      </p:cxnSp>
      <p:sp>
        <p:nvSpPr>
          <p:cNvPr id="21" name="TextBox 20">
            <a:extLst>
              <a:ext uri="{FF2B5EF4-FFF2-40B4-BE49-F238E27FC236}">
                <a16:creationId xmlns:a16="http://schemas.microsoft.com/office/drawing/2014/main" id="{D9363B33-82BE-42DB-A193-1CF658F21BCB}"/>
              </a:ext>
            </a:extLst>
          </p:cNvPr>
          <p:cNvSpPr txBox="1"/>
          <p:nvPr/>
        </p:nvSpPr>
        <p:spPr>
          <a:xfrm>
            <a:off x="2103894" y="2677386"/>
            <a:ext cx="592901"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dirty="0">
                <a:ln>
                  <a:noFill/>
                </a:ln>
                <a:solidFill>
                  <a:srgbClr val="002776"/>
                </a:solidFill>
                <a:effectLst/>
                <a:uLnTx/>
                <a:uFillTx/>
                <a:latin typeface="Verdana"/>
                <a:ea typeface="+mn-ea"/>
                <a:cs typeface="+mn-cs"/>
              </a:rPr>
              <a:t> File</a:t>
            </a:r>
          </a:p>
        </p:txBody>
      </p:sp>
      <p:pic>
        <p:nvPicPr>
          <p:cNvPr id="57" name="Picture 56">
            <a:extLst>
              <a:ext uri="{FF2B5EF4-FFF2-40B4-BE49-F238E27FC236}">
                <a16:creationId xmlns:a16="http://schemas.microsoft.com/office/drawing/2014/main" id="{A93B4651-E003-4CC6-A15D-37B27184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364" y="2212372"/>
            <a:ext cx="1231906" cy="923930"/>
          </a:xfrm>
          <a:prstGeom prst="rect">
            <a:avLst/>
          </a:prstGeom>
        </p:spPr>
      </p:pic>
      <p:sp>
        <p:nvSpPr>
          <p:cNvPr id="60" name="TextBox 59">
            <a:extLst>
              <a:ext uri="{FF2B5EF4-FFF2-40B4-BE49-F238E27FC236}">
                <a16:creationId xmlns:a16="http://schemas.microsoft.com/office/drawing/2014/main" id="{CF989CE2-081B-40BF-BEB1-70C9C818BED7}"/>
              </a:ext>
            </a:extLst>
          </p:cNvPr>
          <p:cNvSpPr txBox="1"/>
          <p:nvPr/>
        </p:nvSpPr>
        <p:spPr>
          <a:xfrm>
            <a:off x="878762" y="2010060"/>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219" name="TextBox 218">
            <a:extLst>
              <a:ext uri="{FF2B5EF4-FFF2-40B4-BE49-F238E27FC236}">
                <a16:creationId xmlns:a16="http://schemas.microsoft.com/office/drawing/2014/main" id="{5AA3ABF1-373E-4515-8598-3F2BBEDB961D}"/>
              </a:ext>
            </a:extLst>
          </p:cNvPr>
          <p:cNvSpPr txBox="1"/>
          <p:nvPr/>
        </p:nvSpPr>
        <p:spPr>
          <a:xfrm>
            <a:off x="3797851" y="1302492"/>
            <a:ext cx="4531658" cy="26161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File based Inbound integration</a:t>
            </a:r>
            <a:endParaRPr kumimoji="0" lang="en-US" sz="1200" b="0" i="0" u="sng" strike="noStrike" kern="1200" cap="none" spc="0" normalizeH="0" baseline="0" noProof="0" dirty="0">
              <a:ln>
                <a:noFill/>
              </a:ln>
              <a:solidFill>
                <a:prstClr val="black"/>
              </a:solidFill>
              <a:effectLst/>
              <a:uLnTx/>
              <a:uFillTx/>
              <a:latin typeface="Verdana"/>
              <a:ea typeface="+mn-ea"/>
              <a:cs typeface="+mn-cs"/>
            </a:endParaRPr>
          </a:p>
        </p:txBody>
      </p:sp>
      <p:sp>
        <p:nvSpPr>
          <p:cNvPr id="105" name="Rectangle 104">
            <a:extLst>
              <a:ext uri="{FF2B5EF4-FFF2-40B4-BE49-F238E27FC236}">
                <a16:creationId xmlns:a16="http://schemas.microsoft.com/office/drawing/2014/main" id="{6EFE77FD-E2B0-4953-919D-61F5E9FB5367}"/>
              </a:ext>
            </a:extLst>
          </p:cNvPr>
          <p:cNvSpPr/>
          <p:nvPr/>
        </p:nvSpPr>
        <p:spPr bwMode="gray">
          <a:xfrm>
            <a:off x="5929602" y="2224287"/>
            <a:ext cx="2482776"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06" name="TextBox 105">
            <a:extLst>
              <a:ext uri="{FF2B5EF4-FFF2-40B4-BE49-F238E27FC236}">
                <a16:creationId xmlns:a16="http://schemas.microsoft.com/office/drawing/2014/main" id="{392557AC-87BA-4ECF-908F-B6070DAF99F4}"/>
              </a:ext>
            </a:extLst>
          </p:cNvPr>
          <p:cNvSpPr txBox="1"/>
          <p:nvPr/>
        </p:nvSpPr>
        <p:spPr>
          <a:xfrm>
            <a:off x="6033459" y="2851407"/>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FTP Adapter</a:t>
            </a:r>
          </a:p>
        </p:txBody>
      </p:sp>
      <p:grpSp>
        <p:nvGrpSpPr>
          <p:cNvPr id="107" name="Group 106">
            <a:extLst>
              <a:ext uri="{FF2B5EF4-FFF2-40B4-BE49-F238E27FC236}">
                <a16:creationId xmlns:a16="http://schemas.microsoft.com/office/drawing/2014/main" id="{B26629A6-3B7B-4697-95FC-557BA75F50BA}"/>
              </a:ext>
            </a:extLst>
          </p:cNvPr>
          <p:cNvGrpSpPr/>
          <p:nvPr/>
        </p:nvGrpSpPr>
        <p:grpSpPr>
          <a:xfrm>
            <a:off x="6161116" y="2411951"/>
            <a:ext cx="363664" cy="411628"/>
            <a:chOff x="7404414" y="3257458"/>
            <a:chExt cx="648463" cy="798976"/>
          </a:xfrm>
        </p:grpSpPr>
        <p:sp>
          <p:nvSpPr>
            <p:cNvPr id="108" name="Rectangle 107">
              <a:extLst>
                <a:ext uri="{FF2B5EF4-FFF2-40B4-BE49-F238E27FC236}">
                  <a16:creationId xmlns:a16="http://schemas.microsoft.com/office/drawing/2014/main" id="{C126DBFD-4858-4337-B4A3-FD3B2AEF4F0D}"/>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09" name="Group 108">
              <a:extLst>
                <a:ext uri="{FF2B5EF4-FFF2-40B4-BE49-F238E27FC236}">
                  <a16:creationId xmlns:a16="http://schemas.microsoft.com/office/drawing/2014/main" id="{6BE2635B-2CD0-4030-9355-47230D0E0BDE}"/>
                </a:ext>
              </a:extLst>
            </p:cNvPr>
            <p:cNvGrpSpPr/>
            <p:nvPr/>
          </p:nvGrpSpPr>
          <p:grpSpPr>
            <a:xfrm>
              <a:off x="7480852" y="3318613"/>
              <a:ext cx="460925" cy="625232"/>
              <a:chOff x="7707275" y="3538174"/>
              <a:chExt cx="588928" cy="850675"/>
            </a:xfrm>
            <a:solidFill>
              <a:sysClr val="window" lastClr="FFFFFF"/>
            </a:solidFill>
          </p:grpSpPr>
          <p:sp>
            <p:nvSpPr>
              <p:cNvPr id="110" name="Freeform 15">
                <a:extLst>
                  <a:ext uri="{FF2B5EF4-FFF2-40B4-BE49-F238E27FC236}">
                    <a16:creationId xmlns:a16="http://schemas.microsoft.com/office/drawing/2014/main" id="{B5E10E18-8B54-4C2D-9235-AE952F87FF4E}"/>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11" name="Freeform 89">
                <a:extLst>
                  <a:ext uri="{FF2B5EF4-FFF2-40B4-BE49-F238E27FC236}">
                    <a16:creationId xmlns:a16="http://schemas.microsoft.com/office/drawing/2014/main" id="{ADA71260-116D-4993-B00C-F87385454BFD}"/>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12" name="Group 111">
            <a:extLst>
              <a:ext uri="{FF2B5EF4-FFF2-40B4-BE49-F238E27FC236}">
                <a16:creationId xmlns:a16="http://schemas.microsoft.com/office/drawing/2014/main" id="{10D376DC-3C0B-4280-87DC-F2417C1D20D5}"/>
              </a:ext>
            </a:extLst>
          </p:cNvPr>
          <p:cNvGrpSpPr/>
          <p:nvPr/>
        </p:nvGrpSpPr>
        <p:grpSpPr>
          <a:xfrm>
            <a:off x="6939906" y="2410978"/>
            <a:ext cx="357574" cy="451266"/>
            <a:chOff x="5579585" y="1691091"/>
            <a:chExt cx="648463" cy="798976"/>
          </a:xfrm>
        </p:grpSpPr>
        <p:sp>
          <p:nvSpPr>
            <p:cNvPr id="113" name="Rectangle 112">
              <a:extLst>
                <a:ext uri="{FF2B5EF4-FFF2-40B4-BE49-F238E27FC236}">
                  <a16:creationId xmlns:a16="http://schemas.microsoft.com/office/drawing/2014/main" id="{0BF71F05-89B6-46A1-9B10-EAA4EC838A60}"/>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114" name="Freeform 145">
              <a:extLst>
                <a:ext uri="{FF2B5EF4-FFF2-40B4-BE49-F238E27FC236}">
                  <a16:creationId xmlns:a16="http://schemas.microsoft.com/office/drawing/2014/main" id="{4D91E52D-5281-47BC-A3DB-7C166D441504}"/>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115" name="TextBox 114">
            <a:extLst>
              <a:ext uri="{FF2B5EF4-FFF2-40B4-BE49-F238E27FC236}">
                <a16:creationId xmlns:a16="http://schemas.microsoft.com/office/drawing/2014/main" id="{D41C4903-1759-476F-9408-86D49F4E8E4D}"/>
              </a:ext>
            </a:extLst>
          </p:cNvPr>
          <p:cNvSpPr txBox="1"/>
          <p:nvPr/>
        </p:nvSpPr>
        <p:spPr>
          <a:xfrm>
            <a:off x="6840594" y="2890069"/>
            <a:ext cx="576946" cy="323165"/>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116" name="TextBox 115">
            <a:extLst>
              <a:ext uri="{FF2B5EF4-FFF2-40B4-BE49-F238E27FC236}">
                <a16:creationId xmlns:a16="http://schemas.microsoft.com/office/drawing/2014/main" id="{5FF5EB5A-6A66-4A26-8AEE-23B5DFEF9E3B}"/>
              </a:ext>
            </a:extLst>
          </p:cNvPr>
          <p:cNvSpPr txBox="1"/>
          <p:nvPr/>
        </p:nvSpPr>
        <p:spPr>
          <a:xfrm>
            <a:off x="7696327" y="2836282"/>
            <a:ext cx="596621"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Load Data</a:t>
            </a:r>
          </a:p>
        </p:txBody>
      </p:sp>
      <p:cxnSp>
        <p:nvCxnSpPr>
          <p:cNvPr id="117" name="Straight Arrow Connector 116">
            <a:extLst>
              <a:ext uri="{FF2B5EF4-FFF2-40B4-BE49-F238E27FC236}">
                <a16:creationId xmlns:a16="http://schemas.microsoft.com/office/drawing/2014/main" id="{A9D00139-3972-458E-8E15-88A6F9A87E8A}"/>
              </a:ext>
            </a:extLst>
          </p:cNvPr>
          <p:cNvCxnSpPr>
            <a:cxnSpLocks/>
          </p:cNvCxnSpPr>
          <p:nvPr/>
        </p:nvCxnSpPr>
        <p:spPr>
          <a:xfrm>
            <a:off x="6541894" y="2637488"/>
            <a:ext cx="398011" cy="1"/>
          </a:xfrm>
          <a:prstGeom prst="straightConnector1">
            <a:avLst/>
          </a:prstGeom>
          <a:noFill/>
          <a:ln w="38100" cap="flat" cmpd="sng" algn="ctr">
            <a:solidFill>
              <a:srgbClr val="00A1DE"/>
            </a:solidFill>
            <a:prstDash val="sysDot"/>
            <a:tailEnd type="triangle"/>
          </a:ln>
          <a:effectLst/>
        </p:spPr>
      </p:cxnSp>
      <p:cxnSp>
        <p:nvCxnSpPr>
          <p:cNvPr id="118" name="Straight Arrow Connector 117">
            <a:extLst>
              <a:ext uri="{FF2B5EF4-FFF2-40B4-BE49-F238E27FC236}">
                <a16:creationId xmlns:a16="http://schemas.microsoft.com/office/drawing/2014/main" id="{6AB71B24-6F0D-4210-8BDB-A9FC5785B4C4}"/>
              </a:ext>
            </a:extLst>
          </p:cNvPr>
          <p:cNvCxnSpPr>
            <a:cxnSpLocks/>
          </p:cNvCxnSpPr>
          <p:nvPr/>
        </p:nvCxnSpPr>
        <p:spPr>
          <a:xfrm>
            <a:off x="7321582" y="2652425"/>
            <a:ext cx="391024" cy="11835"/>
          </a:xfrm>
          <a:prstGeom prst="straightConnector1">
            <a:avLst/>
          </a:prstGeom>
          <a:noFill/>
          <a:ln w="38100" cap="flat" cmpd="sng" algn="ctr">
            <a:solidFill>
              <a:srgbClr val="00A1DE"/>
            </a:solidFill>
            <a:prstDash val="sysDot"/>
            <a:tailEnd type="triangle"/>
          </a:ln>
          <a:effectLst/>
        </p:spPr>
      </p:cxnSp>
      <p:sp>
        <p:nvSpPr>
          <p:cNvPr id="119" name="Rectangle 118">
            <a:extLst>
              <a:ext uri="{FF2B5EF4-FFF2-40B4-BE49-F238E27FC236}">
                <a16:creationId xmlns:a16="http://schemas.microsoft.com/office/drawing/2014/main" id="{6E52CABB-45C3-4D94-B0C3-FAC7125EDBA0}"/>
              </a:ext>
            </a:extLst>
          </p:cNvPr>
          <p:cNvSpPr/>
          <p:nvPr/>
        </p:nvSpPr>
        <p:spPr bwMode="gray">
          <a:xfrm>
            <a:off x="7771950" y="2410646"/>
            <a:ext cx="352925" cy="42896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26" name="Group 125">
            <a:extLst>
              <a:ext uri="{FF2B5EF4-FFF2-40B4-BE49-F238E27FC236}">
                <a16:creationId xmlns:a16="http://schemas.microsoft.com/office/drawing/2014/main" id="{C3377045-094F-4B69-B1EC-EE33E0D6AC9E}"/>
              </a:ext>
            </a:extLst>
          </p:cNvPr>
          <p:cNvGrpSpPr/>
          <p:nvPr/>
        </p:nvGrpSpPr>
        <p:grpSpPr>
          <a:xfrm>
            <a:off x="7827221" y="2522516"/>
            <a:ext cx="251708" cy="270534"/>
            <a:chOff x="9520341" y="3925879"/>
            <a:chExt cx="1173867" cy="1181122"/>
          </a:xfrm>
          <a:solidFill>
            <a:schemeClr val="bg1"/>
          </a:solidFill>
        </p:grpSpPr>
        <p:sp>
          <p:nvSpPr>
            <p:cNvPr id="127" name="Rectangle 5">
              <a:extLst>
                <a:ext uri="{FF2B5EF4-FFF2-40B4-BE49-F238E27FC236}">
                  <a16:creationId xmlns:a16="http://schemas.microsoft.com/office/drawing/2014/main" id="{DABB7835-C7D9-466F-BC4C-ECA4EA5A099F}"/>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29" name="Rectangle 6">
              <a:extLst>
                <a:ext uri="{FF2B5EF4-FFF2-40B4-BE49-F238E27FC236}">
                  <a16:creationId xmlns:a16="http://schemas.microsoft.com/office/drawing/2014/main" id="{9036C421-1DA8-456D-B86E-96E875E6D72C}"/>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33" name="Rectangle 7">
              <a:extLst>
                <a:ext uri="{FF2B5EF4-FFF2-40B4-BE49-F238E27FC236}">
                  <a16:creationId xmlns:a16="http://schemas.microsoft.com/office/drawing/2014/main" id="{37093B97-937D-4716-979B-6B524A1EA079}"/>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62" name="Rectangle 8">
              <a:extLst>
                <a:ext uri="{FF2B5EF4-FFF2-40B4-BE49-F238E27FC236}">
                  <a16:creationId xmlns:a16="http://schemas.microsoft.com/office/drawing/2014/main" id="{AA6651F8-1461-49CC-9677-E8AD38C8151A}"/>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63" name="Oval 9">
              <a:extLst>
                <a:ext uri="{FF2B5EF4-FFF2-40B4-BE49-F238E27FC236}">
                  <a16:creationId xmlns:a16="http://schemas.microsoft.com/office/drawing/2014/main" id="{3E489F71-2DA6-4082-AA04-01241967CF78}"/>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64" name="Oval 10">
              <a:extLst>
                <a:ext uri="{FF2B5EF4-FFF2-40B4-BE49-F238E27FC236}">
                  <a16:creationId xmlns:a16="http://schemas.microsoft.com/office/drawing/2014/main" id="{42105DD8-0228-4429-87F5-9DE3F2CEE5FD}"/>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65" name="Rectangle 164">
            <a:extLst>
              <a:ext uri="{FF2B5EF4-FFF2-40B4-BE49-F238E27FC236}">
                <a16:creationId xmlns:a16="http://schemas.microsoft.com/office/drawing/2014/main" id="{8D63A99F-A902-4C65-B67F-7B369BFB15EA}"/>
              </a:ext>
            </a:extLst>
          </p:cNvPr>
          <p:cNvSpPr/>
          <p:nvPr/>
        </p:nvSpPr>
        <p:spPr bwMode="gray">
          <a:xfrm>
            <a:off x="5795779" y="1940239"/>
            <a:ext cx="2767101" cy="1390126"/>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6" name="Rectangle 165">
            <a:extLst>
              <a:ext uri="{FF2B5EF4-FFF2-40B4-BE49-F238E27FC236}">
                <a16:creationId xmlns:a16="http://schemas.microsoft.com/office/drawing/2014/main" id="{DEA37053-B85A-4A2E-9F48-5C316AA41830}"/>
              </a:ext>
            </a:extLst>
          </p:cNvPr>
          <p:cNvSpPr/>
          <p:nvPr/>
        </p:nvSpPr>
        <p:spPr>
          <a:xfrm>
            <a:off x="6386970" y="1961966"/>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OIC</a:t>
            </a:r>
          </a:p>
        </p:txBody>
      </p:sp>
      <p:sp>
        <p:nvSpPr>
          <p:cNvPr id="172" name="Rectangle 171">
            <a:extLst>
              <a:ext uri="{FF2B5EF4-FFF2-40B4-BE49-F238E27FC236}">
                <a16:creationId xmlns:a16="http://schemas.microsoft.com/office/drawing/2014/main" id="{44F195C1-1454-4F9D-9005-584CDBAB46CA}"/>
              </a:ext>
            </a:extLst>
          </p:cNvPr>
          <p:cNvSpPr/>
          <p:nvPr/>
        </p:nvSpPr>
        <p:spPr bwMode="gray">
          <a:xfrm>
            <a:off x="9507423" y="1877124"/>
            <a:ext cx="755256" cy="1670371"/>
          </a:xfrm>
          <a:prstGeom prst="rect">
            <a:avLst/>
          </a:prstGeom>
          <a:solidFill>
            <a:srgbClr val="92D050"/>
          </a:solidFill>
          <a:ln w="19050" algn="ctr">
            <a:solidFill>
              <a:srgbClr val="92D050"/>
            </a:solid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cxnSp>
        <p:nvCxnSpPr>
          <p:cNvPr id="173" name="Straight Arrow Connector 172">
            <a:extLst>
              <a:ext uri="{FF2B5EF4-FFF2-40B4-BE49-F238E27FC236}">
                <a16:creationId xmlns:a16="http://schemas.microsoft.com/office/drawing/2014/main" id="{7755147B-CB06-441C-BEBB-C361A2CEBCAF}"/>
              </a:ext>
            </a:extLst>
          </p:cNvPr>
          <p:cNvCxnSpPr>
            <a:cxnSpLocks/>
          </p:cNvCxnSpPr>
          <p:nvPr/>
        </p:nvCxnSpPr>
        <p:spPr>
          <a:xfrm flipH="1">
            <a:off x="8654996" y="2493357"/>
            <a:ext cx="658444" cy="0"/>
          </a:xfrm>
          <a:prstGeom prst="straightConnector1">
            <a:avLst/>
          </a:prstGeom>
          <a:noFill/>
          <a:ln w="38100" cap="flat" cmpd="sng" algn="ctr">
            <a:solidFill>
              <a:srgbClr val="313131"/>
            </a:solidFill>
            <a:prstDash val="solid"/>
            <a:headEnd type="triangle"/>
            <a:tailEnd type="none"/>
          </a:ln>
          <a:effectLst/>
        </p:spPr>
      </p:cxnSp>
      <p:sp>
        <p:nvSpPr>
          <p:cNvPr id="174" name="TextBox 173">
            <a:extLst>
              <a:ext uri="{FF2B5EF4-FFF2-40B4-BE49-F238E27FC236}">
                <a16:creationId xmlns:a16="http://schemas.microsoft.com/office/drawing/2014/main" id="{279EAD7E-D1B7-43E3-A644-84C21949A1D1}"/>
              </a:ext>
            </a:extLst>
          </p:cNvPr>
          <p:cNvSpPr txBox="1"/>
          <p:nvPr/>
        </p:nvSpPr>
        <p:spPr>
          <a:xfrm>
            <a:off x="9383807" y="1694542"/>
            <a:ext cx="976424"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Cloud ERP</a:t>
            </a:r>
          </a:p>
        </p:txBody>
      </p:sp>
      <p:grpSp>
        <p:nvGrpSpPr>
          <p:cNvPr id="175" name="Group 174">
            <a:extLst>
              <a:ext uri="{FF2B5EF4-FFF2-40B4-BE49-F238E27FC236}">
                <a16:creationId xmlns:a16="http://schemas.microsoft.com/office/drawing/2014/main" id="{5BDF1906-C52B-4D2F-8F07-6F2DAF5EAA34}"/>
              </a:ext>
            </a:extLst>
          </p:cNvPr>
          <p:cNvGrpSpPr/>
          <p:nvPr/>
        </p:nvGrpSpPr>
        <p:grpSpPr>
          <a:xfrm>
            <a:off x="9518994" y="2498494"/>
            <a:ext cx="764567" cy="316046"/>
            <a:chOff x="27789" y="2310329"/>
            <a:chExt cx="1115629" cy="570756"/>
          </a:xfrm>
          <a:solidFill>
            <a:sysClr val="window" lastClr="FFFFFF"/>
          </a:solidFill>
        </p:grpSpPr>
        <p:sp>
          <p:nvSpPr>
            <p:cNvPr id="176" name="Freeform 80">
              <a:extLst>
                <a:ext uri="{FF2B5EF4-FFF2-40B4-BE49-F238E27FC236}">
                  <a16:creationId xmlns:a16="http://schemas.microsoft.com/office/drawing/2014/main" id="{8B7D1A6C-5BFA-44C9-950E-614163A84F46}"/>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77" name="Freeform 67">
              <a:extLst>
                <a:ext uri="{FF2B5EF4-FFF2-40B4-BE49-F238E27FC236}">
                  <a16:creationId xmlns:a16="http://schemas.microsoft.com/office/drawing/2014/main" id="{A946C662-A5C0-4213-AEC9-DFAFD5C7DADA}"/>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78" name="Freeform 67">
              <a:extLst>
                <a:ext uri="{FF2B5EF4-FFF2-40B4-BE49-F238E27FC236}">
                  <a16:creationId xmlns:a16="http://schemas.microsoft.com/office/drawing/2014/main" id="{86759DC8-C122-484F-BF4C-1A8952EC3C63}"/>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grpSp>
      <p:sp>
        <p:nvSpPr>
          <p:cNvPr id="179" name="TextBox 178">
            <a:extLst>
              <a:ext uri="{FF2B5EF4-FFF2-40B4-BE49-F238E27FC236}">
                <a16:creationId xmlns:a16="http://schemas.microsoft.com/office/drawing/2014/main" id="{53E778A0-986A-44E6-8F69-6A5479914894}"/>
              </a:ext>
            </a:extLst>
          </p:cNvPr>
          <p:cNvSpPr txBox="1"/>
          <p:nvPr/>
        </p:nvSpPr>
        <p:spPr>
          <a:xfrm>
            <a:off x="8606361" y="2554627"/>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FBDI/Web Service Load</a:t>
            </a:r>
          </a:p>
        </p:txBody>
      </p:sp>
      <p:graphicFrame>
        <p:nvGraphicFramePr>
          <p:cNvPr id="13" name="Table 12">
            <a:extLst>
              <a:ext uri="{FF2B5EF4-FFF2-40B4-BE49-F238E27FC236}">
                <a16:creationId xmlns:a16="http://schemas.microsoft.com/office/drawing/2014/main" id="{DA775A30-2CDD-4B59-9F44-3D5365FFA40E}"/>
              </a:ext>
            </a:extLst>
          </p:cNvPr>
          <p:cNvGraphicFramePr>
            <a:graphicFrameLocks noGrp="1"/>
          </p:cNvGraphicFramePr>
          <p:nvPr>
            <p:extLst>
              <p:ext uri="{D42A27DB-BD31-4B8C-83A1-F6EECF244321}">
                <p14:modId xmlns:p14="http://schemas.microsoft.com/office/powerpoint/2010/main" val="1785551357"/>
              </p:ext>
            </p:extLst>
          </p:nvPr>
        </p:nvGraphicFramePr>
        <p:xfrm>
          <a:off x="494298" y="4124008"/>
          <a:ext cx="11359882" cy="1127760"/>
        </p:xfrm>
        <a:graphic>
          <a:graphicData uri="http://schemas.openxmlformats.org/drawingml/2006/table">
            <a:tbl>
              <a:tblPr firstRow="1" bandRow="1">
                <a:tableStyleId>{5940675A-B579-460E-94D1-54222C63F5DA}</a:tableStyleId>
              </a:tblPr>
              <a:tblGrid>
                <a:gridCol w="5679941">
                  <a:extLst>
                    <a:ext uri="{9D8B030D-6E8A-4147-A177-3AD203B41FA5}">
                      <a16:colId xmlns:a16="http://schemas.microsoft.com/office/drawing/2014/main" val="3128177148"/>
                    </a:ext>
                  </a:extLst>
                </a:gridCol>
                <a:gridCol w="5679941">
                  <a:extLst>
                    <a:ext uri="{9D8B030D-6E8A-4147-A177-3AD203B41FA5}">
                      <a16:colId xmlns:a16="http://schemas.microsoft.com/office/drawing/2014/main" val="85822489"/>
                    </a:ext>
                  </a:extLst>
                </a:gridCol>
              </a:tblGrid>
              <a:tr h="274320">
                <a:tc>
                  <a:txBody>
                    <a:bodyPr/>
                    <a:lstStyle/>
                    <a:p>
                      <a:pPr algn="ctr"/>
                      <a:r>
                        <a:rPr lang="en-US" sz="1100" b="1" dirty="0">
                          <a:solidFill>
                            <a:schemeClr val="tx1"/>
                          </a:solidFill>
                        </a:rPr>
                        <a:t>What changes in Boundary Systems</a:t>
                      </a:r>
                    </a:p>
                  </a:txBody>
                  <a:tcPr>
                    <a:solidFill>
                      <a:srgbClr val="FFCD00"/>
                    </a:solidFill>
                  </a:tcPr>
                </a:tc>
                <a:tc>
                  <a:txBody>
                    <a:bodyPr/>
                    <a:lstStyle/>
                    <a:p>
                      <a:pPr algn="ctr"/>
                      <a:r>
                        <a:rPr lang="en-US" sz="1100" b="1">
                          <a:solidFill>
                            <a:schemeClr val="tx1"/>
                          </a:solidFill>
                        </a:rPr>
                        <a:t>What Changes in OIC</a:t>
                      </a:r>
                      <a:endParaRPr lang="en-US" sz="1100" b="1" dirty="0">
                        <a:solidFill>
                          <a:schemeClr val="tx1"/>
                        </a:solidFill>
                      </a:endParaRPr>
                    </a:p>
                  </a:txBody>
                  <a:tcPr>
                    <a:solidFill>
                      <a:srgbClr val="FFCD00"/>
                    </a:solidFill>
                  </a:tcPr>
                </a:tc>
                <a:extLst>
                  <a:ext uri="{0D108BD9-81ED-4DB2-BD59-A6C34878D82A}">
                    <a16:rowId xmlns:a16="http://schemas.microsoft.com/office/drawing/2014/main" val="476272311"/>
                  </a:ext>
                </a:extLst>
              </a:tr>
              <a:tr h="274320">
                <a:tc>
                  <a:txBody>
                    <a:bodyPr/>
                    <a:lstStyle/>
                    <a:p>
                      <a:r>
                        <a:rPr lang="en-US" sz="1100" dirty="0"/>
                        <a:t>Sterling File Gateway to orchestrate file transmission from boundary system to file landing zone</a:t>
                      </a:r>
                    </a:p>
                  </a:txBody>
                  <a:tcPr/>
                </a:tc>
                <a:tc>
                  <a:txBody>
                    <a:bodyPr/>
                    <a:lstStyle/>
                    <a:p>
                      <a:pPr marL="0" indent="0">
                        <a:buFont typeface="+mj-lt"/>
                        <a:buNone/>
                      </a:pPr>
                      <a:r>
                        <a:rPr lang="en-US" sz="1100" dirty="0"/>
                        <a:t>Data files to be picked from file landing zone</a:t>
                      </a:r>
                    </a:p>
                  </a:txBody>
                  <a:tcPr/>
                </a:tc>
                <a:extLst>
                  <a:ext uri="{0D108BD9-81ED-4DB2-BD59-A6C34878D82A}">
                    <a16:rowId xmlns:a16="http://schemas.microsoft.com/office/drawing/2014/main" val="2312172687"/>
                  </a:ext>
                </a:extLst>
              </a:tr>
              <a:tr h="274320">
                <a:tc>
                  <a:txBody>
                    <a:bodyPr/>
                    <a:lstStyle/>
                    <a:p>
                      <a:r>
                        <a:rPr lang="en-US" sz="1100" dirty="0"/>
                        <a:t>Any changes in input data like additional fields, as per Cloud ERP, to be handled by boundary system</a:t>
                      </a:r>
                    </a:p>
                  </a:txBody>
                  <a:tcPr/>
                </a:tc>
                <a:tc>
                  <a:txBody>
                    <a:bodyPr/>
                    <a:lstStyle/>
                    <a:p>
                      <a:r>
                        <a:rPr lang="en-US" sz="1100" dirty="0"/>
                        <a:t>Data load to ERP Cloud using FBDI or webservices</a:t>
                      </a:r>
                    </a:p>
                  </a:txBody>
                  <a:tcPr/>
                </a:tc>
                <a:extLst>
                  <a:ext uri="{0D108BD9-81ED-4DB2-BD59-A6C34878D82A}">
                    <a16:rowId xmlns:a16="http://schemas.microsoft.com/office/drawing/2014/main" val="3473417370"/>
                  </a:ext>
                </a:extLst>
              </a:tr>
            </a:tbl>
          </a:graphicData>
        </a:graphic>
      </p:graphicFrame>
      <p:sp>
        <p:nvSpPr>
          <p:cNvPr id="77" name="Rectangle 76">
            <a:extLst>
              <a:ext uri="{FF2B5EF4-FFF2-40B4-BE49-F238E27FC236}">
                <a16:creationId xmlns:a16="http://schemas.microsoft.com/office/drawing/2014/main" id="{788B8CDD-BAF5-4EA3-A414-79CE1C917F9F}"/>
              </a:ext>
            </a:extLst>
          </p:cNvPr>
          <p:cNvSpPr/>
          <p:nvPr/>
        </p:nvSpPr>
        <p:spPr bwMode="auto">
          <a:xfrm>
            <a:off x="3752651" y="2020220"/>
            <a:ext cx="832045" cy="1014755"/>
          </a:xfrm>
          <a:prstGeom prst="rect">
            <a:avLst/>
          </a:prstGeom>
          <a:solidFill>
            <a:schemeClr val="bg1"/>
          </a:solidFill>
          <a:ln w="38100" cap="flat" cmpd="sng" algn="ctr">
            <a:solidFill>
              <a:schemeClr val="accent2">
                <a:lumMod val="75000"/>
              </a:schemeClr>
            </a:solidFill>
            <a:prstDash val="solid"/>
            <a:round/>
            <a:headEnd type="none" w="med" len="med"/>
            <a:tailEnd type="none" w="med" len="med"/>
          </a:ln>
          <a:effectLst/>
        </p:spPr>
        <p:txBody>
          <a:bodyPr lIns="67366" tIns="33684" rIns="67366" bIns="33684" rtlCol="0" anchor="ctr"/>
          <a:lstStyle/>
          <a:p>
            <a:pPr marL="0" marR="0" lvl="0" indent="0" algn="ctr" defTabSz="685132" rtl="0" eaLnBrk="1" fontAlgn="base" latinLnBrk="0" hangingPunct="1">
              <a:lnSpc>
                <a:spcPct val="106000"/>
              </a:lnSpc>
              <a:spcBef>
                <a:spcPct val="80000"/>
              </a:spcBef>
              <a:spcAft>
                <a:spcPct val="0"/>
              </a:spcAft>
              <a:buClr>
                <a:srgbClr val="000000"/>
              </a:buClr>
              <a:buSzPct val="80000"/>
              <a:buFontTx/>
              <a:buNone/>
              <a:tabLst/>
              <a:defRPr/>
            </a:pPr>
            <a:endParaRPr kumimoji="0" lang="en-US" sz="698" b="1" i="0" u="none" strike="noStrike" kern="1200" cap="none" spc="0" normalizeH="0" baseline="0" noProof="0">
              <a:ln>
                <a:noFill/>
              </a:ln>
              <a:solidFill>
                <a:srgbClr val="FFFFFF"/>
              </a:solidFill>
              <a:effectLst/>
              <a:uLnTx/>
              <a:uFillTx/>
              <a:latin typeface="Verdana"/>
              <a:ea typeface="+mn-ea"/>
              <a:cs typeface="Arial" pitchFamily="34" charset="0"/>
            </a:endParaRPr>
          </a:p>
        </p:txBody>
      </p:sp>
      <p:grpSp>
        <p:nvGrpSpPr>
          <p:cNvPr id="78" name="Group 77">
            <a:extLst>
              <a:ext uri="{FF2B5EF4-FFF2-40B4-BE49-F238E27FC236}">
                <a16:creationId xmlns:a16="http://schemas.microsoft.com/office/drawing/2014/main" id="{19BF96A1-005F-46FD-BF2B-B3CEBE2984E1}"/>
              </a:ext>
            </a:extLst>
          </p:cNvPr>
          <p:cNvGrpSpPr/>
          <p:nvPr/>
        </p:nvGrpSpPr>
        <p:grpSpPr>
          <a:xfrm>
            <a:off x="3834205" y="2131055"/>
            <a:ext cx="688773" cy="786018"/>
            <a:chOff x="6019075" y="3840654"/>
            <a:chExt cx="685800" cy="925003"/>
          </a:xfrm>
        </p:grpSpPr>
        <p:grpSp>
          <p:nvGrpSpPr>
            <p:cNvPr id="79" name="Group 78">
              <a:extLst>
                <a:ext uri="{FF2B5EF4-FFF2-40B4-BE49-F238E27FC236}">
                  <a16:creationId xmlns:a16="http://schemas.microsoft.com/office/drawing/2014/main" id="{1F671F5B-296B-401C-BE8F-CA722A609557}"/>
                </a:ext>
              </a:extLst>
            </p:cNvPr>
            <p:cNvGrpSpPr/>
            <p:nvPr/>
          </p:nvGrpSpPr>
          <p:grpSpPr>
            <a:xfrm>
              <a:off x="6116745" y="3840654"/>
              <a:ext cx="397025" cy="310284"/>
              <a:chOff x="6104045" y="3840654"/>
              <a:chExt cx="397025" cy="310284"/>
            </a:xfrm>
          </p:grpSpPr>
          <p:sp>
            <p:nvSpPr>
              <p:cNvPr id="91" name="Freeform 19">
                <a:extLst>
                  <a:ext uri="{FF2B5EF4-FFF2-40B4-BE49-F238E27FC236}">
                    <a16:creationId xmlns:a16="http://schemas.microsoft.com/office/drawing/2014/main" id="{CD951985-6E39-4C96-B5FE-5B675523DBE8}"/>
                  </a:ext>
                </a:extLst>
              </p:cNvPr>
              <p:cNvSpPr>
                <a:spLocks noEditPoints="1"/>
              </p:cNvSpPr>
              <p:nvPr/>
            </p:nvSpPr>
            <p:spPr bwMode="auto">
              <a:xfrm>
                <a:off x="6104045" y="3840654"/>
                <a:ext cx="219217" cy="246755"/>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Verdana"/>
                  <a:ea typeface="+mn-ea"/>
                  <a:cs typeface="Arial" pitchFamily="34" charset="0"/>
                </a:endParaRPr>
              </a:p>
            </p:txBody>
          </p:sp>
          <p:sp>
            <p:nvSpPr>
              <p:cNvPr id="95" name="Freeform 19">
                <a:extLst>
                  <a:ext uri="{FF2B5EF4-FFF2-40B4-BE49-F238E27FC236}">
                    <a16:creationId xmlns:a16="http://schemas.microsoft.com/office/drawing/2014/main" id="{152E1DE9-DC3D-4088-856F-9599EC158F6E}"/>
                  </a:ext>
                </a:extLst>
              </p:cNvPr>
              <p:cNvSpPr>
                <a:spLocks noEditPoints="1"/>
              </p:cNvSpPr>
              <p:nvPr/>
            </p:nvSpPr>
            <p:spPr bwMode="auto">
              <a:xfrm>
                <a:off x="6281853" y="3904178"/>
                <a:ext cx="219217" cy="246760"/>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Verdana"/>
                  <a:ea typeface="+mn-ea"/>
                  <a:cs typeface="Arial" pitchFamily="34" charset="0"/>
                </a:endParaRPr>
              </a:p>
            </p:txBody>
          </p:sp>
        </p:grpSp>
        <p:sp>
          <p:nvSpPr>
            <p:cNvPr id="80" name="TextBox 79">
              <a:extLst>
                <a:ext uri="{FF2B5EF4-FFF2-40B4-BE49-F238E27FC236}">
                  <a16:creationId xmlns:a16="http://schemas.microsoft.com/office/drawing/2014/main" id="{5D2513CA-ED61-45C1-A621-43A460257AAF}"/>
                </a:ext>
              </a:extLst>
            </p:cNvPr>
            <p:cNvSpPr txBox="1"/>
            <p:nvPr/>
          </p:nvSpPr>
          <p:spPr>
            <a:xfrm>
              <a:off x="6019075" y="4168031"/>
              <a:ext cx="685800" cy="59762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Calibri" panose="020F0502020204030204" pitchFamily="34" charset="0"/>
                  <a:ea typeface="+mn-ea"/>
                  <a:cs typeface="Arial" charset="0"/>
                </a:rPr>
                <a:t>File Landing Zone</a:t>
              </a:r>
              <a:endParaRPr kumimoji="0" lang="en-US" sz="900" b="1" i="0" u="none" strike="noStrike" kern="1200" cap="none" spc="0" normalizeH="0" baseline="0" noProof="0" dirty="0">
                <a:ln>
                  <a:noFill/>
                </a:ln>
                <a:solidFill>
                  <a:srgbClr val="000000"/>
                </a:solidFill>
                <a:effectLst/>
                <a:uLnTx/>
                <a:uFillTx/>
                <a:latin typeface="Verdana"/>
                <a:ea typeface="+mn-ea"/>
                <a:cs typeface="Arial" pitchFamily="34" charset="0"/>
              </a:endParaRPr>
            </a:p>
          </p:txBody>
        </p:sp>
      </p:grpSp>
      <p:sp>
        <p:nvSpPr>
          <p:cNvPr id="120" name="TextBox 119">
            <a:extLst>
              <a:ext uri="{FF2B5EF4-FFF2-40B4-BE49-F238E27FC236}">
                <a16:creationId xmlns:a16="http://schemas.microsoft.com/office/drawing/2014/main" id="{73B5DA9E-9509-4D3E-B37F-85337A87421B}"/>
              </a:ext>
            </a:extLst>
          </p:cNvPr>
          <p:cNvSpPr txBox="1"/>
          <p:nvPr/>
        </p:nvSpPr>
        <p:spPr>
          <a:xfrm>
            <a:off x="2622472" y="2248822"/>
            <a:ext cx="868874"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Sterling File Gateway</a:t>
            </a:r>
          </a:p>
        </p:txBody>
      </p:sp>
      <p:cxnSp>
        <p:nvCxnSpPr>
          <p:cNvPr id="121" name="Straight Arrow Connector 120">
            <a:extLst>
              <a:ext uri="{FF2B5EF4-FFF2-40B4-BE49-F238E27FC236}">
                <a16:creationId xmlns:a16="http://schemas.microsoft.com/office/drawing/2014/main" id="{FA330D6F-87D5-4288-AA68-E3317FCE1716}"/>
              </a:ext>
            </a:extLst>
          </p:cNvPr>
          <p:cNvCxnSpPr>
            <a:cxnSpLocks/>
            <a:stCxn id="165" idx="1"/>
          </p:cNvCxnSpPr>
          <p:nvPr/>
        </p:nvCxnSpPr>
        <p:spPr>
          <a:xfrm flipH="1">
            <a:off x="5361709" y="2635302"/>
            <a:ext cx="434070" cy="0"/>
          </a:xfrm>
          <a:prstGeom prst="straightConnector1">
            <a:avLst/>
          </a:prstGeom>
          <a:noFill/>
          <a:ln w="38100" cap="flat" cmpd="sng" algn="ctr">
            <a:solidFill>
              <a:srgbClr val="313131"/>
            </a:solidFill>
            <a:prstDash val="solid"/>
            <a:headEnd type="triangle"/>
            <a:tailEnd type="none"/>
          </a:ln>
          <a:effectLst/>
        </p:spPr>
      </p:cxnSp>
      <p:sp>
        <p:nvSpPr>
          <p:cNvPr id="122" name="Rectangle 121">
            <a:extLst>
              <a:ext uri="{FF2B5EF4-FFF2-40B4-BE49-F238E27FC236}">
                <a16:creationId xmlns:a16="http://schemas.microsoft.com/office/drawing/2014/main" id="{5AC6EE41-2AB8-4853-9E5C-80B14A78C83A}"/>
              </a:ext>
            </a:extLst>
          </p:cNvPr>
          <p:cNvSpPr/>
          <p:nvPr/>
        </p:nvSpPr>
        <p:spPr bwMode="gray">
          <a:xfrm>
            <a:off x="2782613" y="1924886"/>
            <a:ext cx="554913" cy="1209571"/>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8" name="Arrow: Left-Right 7">
            <a:extLst>
              <a:ext uri="{FF2B5EF4-FFF2-40B4-BE49-F238E27FC236}">
                <a16:creationId xmlns:a16="http://schemas.microsoft.com/office/drawing/2014/main" id="{63032BBA-894E-45B3-BDA9-52C634462AF1}"/>
              </a:ext>
            </a:extLst>
          </p:cNvPr>
          <p:cNvSpPr/>
          <p:nvPr/>
        </p:nvSpPr>
        <p:spPr bwMode="gray">
          <a:xfrm>
            <a:off x="3063169" y="2512232"/>
            <a:ext cx="652745" cy="136927"/>
          </a:xfrm>
          <a:prstGeom prst="leftRightArrow">
            <a:avLst/>
          </a:prstGeom>
          <a:no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30" name="TextBox 129">
            <a:extLst>
              <a:ext uri="{FF2B5EF4-FFF2-40B4-BE49-F238E27FC236}">
                <a16:creationId xmlns:a16="http://schemas.microsoft.com/office/drawing/2014/main" id="{E0F4ED91-DB84-4865-BFAD-D050E7CBD703}"/>
              </a:ext>
            </a:extLst>
          </p:cNvPr>
          <p:cNvSpPr txBox="1"/>
          <p:nvPr/>
        </p:nvSpPr>
        <p:spPr>
          <a:xfrm>
            <a:off x="4655626" y="2255748"/>
            <a:ext cx="868874"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Sterling File Gateway</a:t>
            </a:r>
          </a:p>
        </p:txBody>
      </p:sp>
      <p:sp>
        <p:nvSpPr>
          <p:cNvPr id="134" name="Rectangle 133">
            <a:extLst>
              <a:ext uri="{FF2B5EF4-FFF2-40B4-BE49-F238E27FC236}">
                <a16:creationId xmlns:a16="http://schemas.microsoft.com/office/drawing/2014/main" id="{428C0701-DF03-4FEC-8895-86EC9C901064}"/>
              </a:ext>
            </a:extLst>
          </p:cNvPr>
          <p:cNvSpPr/>
          <p:nvPr/>
        </p:nvSpPr>
        <p:spPr bwMode="gray">
          <a:xfrm>
            <a:off x="4815767" y="1931812"/>
            <a:ext cx="554913" cy="1209571"/>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36" name="Arrow: Left-Right 135">
            <a:extLst>
              <a:ext uri="{FF2B5EF4-FFF2-40B4-BE49-F238E27FC236}">
                <a16:creationId xmlns:a16="http://schemas.microsoft.com/office/drawing/2014/main" id="{09247F75-07C5-49EA-994F-4D42790060DD}"/>
              </a:ext>
            </a:extLst>
          </p:cNvPr>
          <p:cNvSpPr/>
          <p:nvPr/>
        </p:nvSpPr>
        <p:spPr bwMode="gray">
          <a:xfrm>
            <a:off x="4472875" y="2498376"/>
            <a:ext cx="554482" cy="169719"/>
          </a:xfrm>
          <a:prstGeom prst="leftRightArrow">
            <a:avLst/>
          </a:prstGeom>
          <a:no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061334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8A3199B-26ED-45EB-AE1C-769C35101257}"/>
              </a:ext>
            </a:extLst>
          </p:cNvPr>
          <p:cNvSpPr/>
          <p:nvPr/>
        </p:nvSpPr>
        <p:spPr bwMode="gray">
          <a:xfrm>
            <a:off x="6938282" y="1923308"/>
            <a:ext cx="3574139" cy="1214904"/>
          </a:xfrm>
          <a:prstGeom prst="rect">
            <a:avLst/>
          </a:prstGeom>
          <a:solidFill>
            <a:srgbClr val="00A1DE"/>
          </a:solidFill>
          <a:ln w="19050" algn="ctr">
            <a:noFill/>
            <a:miter lim="800000"/>
            <a:headEnd/>
            <a:tailEnd/>
          </a:ln>
        </p:spPr>
        <p:txBody>
          <a:bodyPr wrap="square" lIns="66675" tIns="66675" rIns="66675" bIns="66675" rtlCol="0" anchor="t"/>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208" name="Flowchart: Predefined Process 207">
            <a:extLst>
              <a:ext uri="{FF2B5EF4-FFF2-40B4-BE49-F238E27FC236}">
                <a16:creationId xmlns:a16="http://schemas.microsoft.com/office/drawing/2014/main" id="{B424E384-A318-4562-B2DD-80C4B040D809}"/>
              </a:ext>
            </a:extLst>
          </p:cNvPr>
          <p:cNvSpPr/>
          <p:nvPr/>
        </p:nvSpPr>
        <p:spPr bwMode="gray">
          <a:xfrm>
            <a:off x="7227191" y="2213268"/>
            <a:ext cx="1620172" cy="732473"/>
          </a:xfrm>
          <a:prstGeom prst="flowChartPredefinedProcess">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r" defTabSz="1219170" rtl="0" eaLnBrk="1" fontAlgn="auto" latinLnBrk="0" hangingPunct="1">
              <a:lnSpc>
                <a:spcPct val="106000"/>
              </a:lnSpc>
              <a:spcBef>
                <a:spcPts val="0"/>
              </a:spcBef>
              <a:spcAft>
                <a:spcPts val="0"/>
              </a:spcAft>
              <a:buClrTx/>
              <a:buSzTx/>
              <a:buFont typeface="Wingdings 2" pitchFamily="18" charset="2"/>
              <a:buNone/>
              <a:tabLst/>
              <a:defRPr/>
            </a:pPr>
            <a:r>
              <a:rPr kumimoji="0" lang="en-US" sz="900" b="0" i="0" u="none" strike="noStrike" kern="1200" cap="none" spc="0" normalizeH="0" baseline="0" noProof="0">
                <a:ln>
                  <a:noFill/>
                </a:ln>
                <a:solidFill>
                  <a:prstClr val="black"/>
                </a:solidFill>
                <a:effectLst/>
                <a:uLnTx/>
                <a:uFillTx/>
                <a:latin typeface="Verdana"/>
                <a:ea typeface="+mn-ea"/>
                <a:cs typeface="+mn-cs"/>
              </a:rPr>
              <a:t>Standard Web Service</a:t>
            </a:r>
          </a:p>
        </p:txBody>
      </p:sp>
      <p:sp>
        <p:nvSpPr>
          <p:cNvPr id="3" name="Title 2"/>
          <p:cNvSpPr>
            <a:spLocks noGrp="1"/>
          </p:cNvSpPr>
          <p:nvPr>
            <p:ph type="title"/>
          </p:nvPr>
        </p:nvSpPr>
        <p:spPr>
          <a:xfrm>
            <a:off x="469900" y="351216"/>
            <a:ext cx="11252200" cy="334102"/>
          </a:xfrm>
        </p:spPr>
        <p:txBody>
          <a:bodyPr/>
          <a:lstStyle/>
          <a:p>
            <a:r>
              <a:rPr lang="en-US" dirty="0"/>
              <a:t>Standard </a:t>
            </a:r>
            <a:r>
              <a:rPr lang="en-US"/>
              <a:t>Webservices</a:t>
            </a:r>
            <a:r>
              <a:rPr lang="en-US" dirty="0"/>
              <a:t> </a:t>
            </a:r>
            <a:r>
              <a:rPr lang="en-US"/>
              <a:t>based</a:t>
            </a:r>
            <a:r>
              <a:rPr lang="en-US" dirty="0"/>
              <a:t> MuleSoft Integrations – Future State Inbound -2</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2928C1A-956B-4049-8AA9-122F5FD4FB78}"/>
              </a:ext>
            </a:extLst>
          </p:cNvPr>
          <p:cNvCxnSpPr/>
          <p:nvPr/>
        </p:nvCxnSpPr>
        <p:spPr>
          <a:xfrm flipH="1" flipV="1">
            <a:off x="1683445" y="2362640"/>
            <a:ext cx="687457" cy="998"/>
          </a:xfrm>
          <a:prstGeom prst="straightConnector1">
            <a:avLst/>
          </a:prstGeom>
          <a:noFill/>
          <a:ln w="38100" cap="flat" cmpd="sng" algn="ctr">
            <a:solidFill>
              <a:srgbClr val="313131"/>
            </a:solidFill>
            <a:prstDash val="solid"/>
            <a:headEnd type="triangle"/>
            <a:tailEnd type="none"/>
          </a:ln>
          <a:effectLst/>
        </p:spPr>
      </p:cxnSp>
      <p:sp>
        <p:nvSpPr>
          <p:cNvPr id="135" name="TextBox 134">
            <a:extLst>
              <a:ext uri="{FF2B5EF4-FFF2-40B4-BE49-F238E27FC236}">
                <a16:creationId xmlns:a16="http://schemas.microsoft.com/office/drawing/2014/main" id="{41AB275E-8E06-4810-85E6-79AA5172B7C5}"/>
              </a:ext>
            </a:extLst>
          </p:cNvPr>
          <p:cNvSpPr txBox="1"/>
          <p:nvPr/>
        </p:nvSpPr>
        <p:spPr>
          <a:xfrm>
            <a:off x="1729590" y="2450236"/>
            <a:ext cx="59290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Record / File</a:t>
            </a:r>
          </a:p>
        </p:txBody>
      </p:sp>
      <p:sp>
        <p:nvSpPr>
          <p:cNvPr id="136" name="Rectangle 135">
            <a:extLst>
              <a:ext uri="{FF2B5EF4-FFF2-40B4-BE49-F238E27FC236}">
                <a16:creationId xmlns:a16="http://schemas.microsoft.com/office/drawing/2014/main" id="{2FF24170-D948-43D1-80D3-F348076ED2D2}"/>
              </a:ext>
            </a:extLst>
          </p:cNvPr>
          <p:cNvSpPr/>
          <p:nvPr/>
        </p:nvSpPr>
        <p:spPr bwMode="gray">
          <a:xfrm>
            <a:off x="2541013" y="1945874"/>
            <a:ext cx="2609198" cy="1281791"/>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pic>
        <p:nvPicPr>
          <p:cNvPr id="137" name="Picture 136">
            <a:extLst>
              <a:ext uri="{FF2B5EF4-FFF2-40B4-BE49-F238E27FC236}">
                <a16:creationId xmlns:a16="http://schemas.microsoft.com/office/drawing/2014/main" id="{9F90C62E-AE99-495B-A971-D84F9F5F1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900" y="1985222"/>
            <a:ext cx="1231906" cy="923930"/>
          </a:xfrm>
          <a:prstGeom prst="rect">
            <a:avLst/>
          </a:prstGeom>
        </p:spPr>
      </p:pic>
      <p:sp>
        <p:nvSpPr>
          <p:cNvPr id="138" name="TextBox 137">
            <a:extLst>
              <a:ext uri="{FF2B5EF4-FFF2-40B4-BE49-F238E27FC236}">
                <a16:creationId xmlns:a16="http://schemas.microsoft.com/office/drawing/2014/main" id="{D9173C14-0AD5-4AF5-A394-DAE6BA0E64C9}"/>
              </a:ext>
            </a:extLst>
          </p:cNvPr>
          <p:cNvSpPr txBox="1"/>
          <p:nvPr/>
        </p:nvSpPr>
        <p:spPr>
          <a:xfrm>
            <a:off x="494298" y="1782910"/>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139" name="TextBox 138">
            <a:extLst>
              <a:ext uri="{FF2B5EF4-FFF2-40B4-BE49-F238E27FC236}">
                <a16:creationId xmlns:a16="http://schemas.microsoft.com/office/drawing/2014/main" id="{4A94F92C-0B77-447F-B89A-DD7FA3375046}"/>
              </a:ext>
            </a:extLst>
          </p:cNvPr>
          <p:cNvSpPr txBox="1"/>
          <p:nvPr/>
        </p:nvSpPr>
        <p:spPr>
          <a:xfrm>
            <a:off x="2644870" y="2715235"/>
            <a:ext cx="51318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Read Data</a:t>
            </a:r>
          </a:p>
        </p:txBody>
      </p:sp>
      <p:grpSp>
        <p:nvGrpSpPr>
          <p:cNvPr id="140" name="Group 139">
            <a:extLst>
              <a:ext uri="{FF2B5EF4-FFF2-40B4-BE49-F238E27FC236}">
                <a16:creationId xmlns:a16="http://schemas.microsoft.com/office/drawing/2014/main" id="{AC6E8E48-802B-4F98-BC12-467E6FA5A987}"/>
              </a:ext>
            </a:extLst>
          </p:cNvPr>
          <p:cNvGrpSpPr/>
          <p:nvPr/>
        </p:nvGrpSpPr>
        <p:grpSpPr>
          <a:xfrm>
            <a:off x="2772526" y="2184339"/>
            <a:ext cx="380779" cy="491664"/>
            <a:chOff x="7404414" y="3257458"/>
            <a:chExt cx="648463" cy="798976"/>
          </a:xfrm>
        </p:grpSpPr>
        <p:sp>
          <p:nvSpPr>
            <p:cNvPr id="141" name="Rectangle 140">
              <a:extLst>
                <a:ext uri="{FF2B5EF4-FFF2-40B4-BE49-F238E27FC236}">
                  <a16:creationId xmlns:a16="http://schemas.microsoft.com/office/drawing/2014/main" id="{70CCAEC3-B159-41D5-98E7-78D3903B4F37}"/>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142" name="Group 141">
              <a:extLst>
                <a:ext uri="{FF2B5EF4-FFF2-40B4-BE49-F238E27FC236}">
                  <a16:creationId xmlns:a16="http://schemas.microsoft.com/office/drawing/2014/main" id="{3CE31CEB-CDA6-4AB0-8539-787F115E2174}"/>
                </a:ext>
              </a:extLst>
            </p:cNvPr>
            <p:cNvGrpSpPr/>
            <p:nvPr/>
          </p:nvGrpSpPr>
          <p:grpSpPr>
            <a:xfrm>
              <a:off x="7480852" y="3318613"/>
              <a:ext cx="460925" cy="625232"/>
              <a:chOff x="7707275" y="3538174"/>
              <a:chExt cx="588928" cy="850675"/>
            </a:xfrm>
            <a:solidFill>
              <a:sysClr val="window" lastClr="FFFFFF"/>
            </a:solidFill>
          </p:grpSpPr>
          <p:sp>
            <p:nvSpPr>
              <p:cNvPr id="143" name="Freeform 15">
                <a:extLst>
                  <a:ext uri="{FF2B5EF4-FFF2-40B4-BE49-F238E27FC236}">
                    <a16:creationId xmlns:a16="http://schemas.microsoft.com/office/drawing/2014/main" id="{CB23F610-99FB-482F-91D4-756E6BE1E6F4}"/>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sp>
            <p:nvSpPr>
              <p:cNvPr id="144" name="Freeform 89">
                <a:extLst>
                  <a:ext uri="{FF2B5EF4-FFF2-40B4-BE49-F238E27FC236}">
                    <a16:creationId xmlns:a16="http://schemas.microsoft.com/office/drawing/2014/main" id="{13D58F61-8BB9-4F02-9AE5-FFE657BE23A7}"/>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45" name="Group 144">
            <a:extLst>
              <a:ext uri="{FF2B5EF4-FFF2-40B4-BE49-F238E27FC236}">
                <a16:creationId xmlns:a16="http://schemas.microsoft.com/office/drawing/2014/main" id="{8CF0E8F6-4CDC-4781-A924-2C2D117BCADF}"/>
              </a:ext>
            </a:extLst>
          </p:cNvPr>
          <p:cNvGrpSpPr/>
          <p:nvPr/>
        </p:nvGrpSpPr>
        <p:grpSpPr>
          <a:xfrm>
            <a:off x="3551316" y="2183365"/>
            <a:ext cx="381677" cy="493613"/>
            <a:chOff x="5579585" y="1691091"/>
            <a:chExt cx="648463" cy="798976"/>
          </a:xfrm>
        </p:grpSpPr>
        <p:sp>
          <p:nvSpPr>
            <p:cNvPr id="146" name="Rectangle 145">
              <a:extLst>
                <a:ext uri="{FF2B5EF4-FFF2-40B4-BE49-F238E27FC236}">
                  <a16:creationId xmlns:a16="http://schemas.microsoft.com/office/drawing/2014/main" id="{A81D66F8-9417-4C26-879C-E46E9CD7E708}"/>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47" name="Freeform 145">
              <a:extLst>
                <a:ext uri="{FF2B5EF4-FFF2-40B4-BE49-F238E27FC236}">
                  <a16:creationId xmlns:a16="http://schemas.microsoft.com/office/drawing/2014/main" id="{A42995E8-7E01-4EC0-BE14-C5030A78485B}"/>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sp>
        <p:nvSpPr>
          <p:cNvPr id="148" name="TextBox 147">
            <a:extLst>
              <a:ext uri="{FF2B5EF4-FFF2-40B4-BE49-F238E27FC236}">
                <a16:creationId xmlns:a16="http://schemas.microsoft.com/office/drawing/2014/main" id="{E062EBE0-6DFC-4421-97DF-6C3B65523D14}"/>
              </a:ext>
            </a:extLst>
          </p:cNvPr>
          <p:cNvSpPr txBox="1"/>
          <p:nvPr/>
        </p:nvSpPr>
        <p:spPr>
          <a:xfrm>
            <a:off x="3452005" y="2753897"/>
            <a:ext cx="576946" cy="346249"/>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149" name="TextBox 148">
            <a:extLst>
              <a:ext uri="{FF2B5EF4-FFF2-40B4-BE49-F238E27FC236}">
                <a16:creationId xmlns:a16="http://schemas.microsoft.com/office/drawing/2014/main" id="{C3FB2392-955B-41EB-9D4E-68049F38ED3D}"/>
              </a:ext>
            </a:extLst>
          </p:cNvPr>
          <p:cNvSpPr txBox="1"/>
          <p:nvPr/>
        </p:nvSpPr>
        <p:spPr>
          <a:xfrm>
            <a:off x="4307738" y="2700110"/>
            <a:ext cx="59662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Transmit Data</a:t>
            </a:r>
          </a:p>
        </p:txBody>
      </p:sp>
      <p:cxnSp>
        <p:nvCxnSpPr>
          <p:cNvPr id="150" name="Straight Arrow Connector 149">
            <a:extLst>
              <a:ext uri="{FF2B5EF4-FFF2-40B4-BE49-F238E27FC236}">
                <a16:creationId xmlns:a16="http://schemas.microsoft.com/office/drawing/2014/main" id="{2B23C09E-5441-444A-BF37-1DAA2B0075EF}"/>
              </a:ext>
            </a:extLst>
          </p:cNvPr>
          <p:cNvCxnSpPr>
            <a:cxnSpLocks/>
          </p:cNvCxnSpPr>
          <p:nvPr/>
        </p:nvCxnSpPr>
        <p:spPr>
          <a:xfrm>
            <a:off x="3153305" y="2409876"/>
            <a:ext cx="398011" cy="1"/>
          </a:xfrm>
          <a:prstGeom prst="straightConnector1">
            <a:avLst/>
          </a:prstGeom>
          <a:noFill/>
          <a:ln w="38100" cap="flat" cmpd="sng" algn="ctr">
            <a:solidFill>
              <a:srgbClr val="00A1DE"/>
            </a:solidFill>
            <a:prstDash val="sysDot"/>
            <a:tailEnd type="triangle"/>
          </a:ln>
          <a:effectLst/>
        </p:spPr>
      </p:cxnSp>
      <p:cxnSp>
        <p:nvCxnSpPr>
          <p:cNvPr id="151" name="Straight Arrow Connector 150">
            <a:extLst>
              <a:ext uri="{FF2B5EF4-FFF2-40B4-BE49-F238E27FC236}">
                <a16:creationId xmlns:a16="http://schemas.microsoft.com/office/drawing/2014/main" id="{72422C36-F2EC-43FF-81CD-D6FE1FBD1C19}"/>
              </a:ext>
            </a:extLst>
          </p:cNvPr>
          <p:cNvCxnSpPr>
            <a:cxnSpLocks/>
          </p:cNvCxnSpPr>
          <p:nvPr/>
        </p:nvCxnSpPr>
        <p:spPr>
          <a:xfrm flipV="1">
            <a:off x="3932993" y="2414419"/>
            <a:ext cx="531420" cy="10394"/>
          </a:xfrm>
          <a:prstGeom prst="straightConnector1">
            <a:avLst/>
          </a:prstGeom>
          <a:noFill/>
          <a:ln w="38100" cap="flat" cmpd="sng" algn="ctr">
            <a:solidFill>
              <a:srgbClr val="00A1DE"/>
            </a:solidFill>
            <a:prstDash val="sysDot"/>
            <a:tailEnd type="triangle"/>
          </a:ln>
          <a:effectLst/>
        </p:spPr>
      </p:cxnSp>
      <p:sp>
        <p:nvSpPr>
          <p:cNvPr id="152" name="Rectangle 151">
            <a:extLst>
              <a:ext uri="{FF2B5EF4-FFF2-40B4-BE49-F238E27FC236}">
                <a16:creationId xmlns:a16="http://schemas.microsoft.com/office/drawing/2014/main" id="{A793B0BF-4052-4E93-AC96-CF0DADC386BD}"/>
              </a:ext>
            </a:extLst>
          </p:cNvPr>
          <p:cNvSpPr/>
          <p:nvPr/>
        </p:nvSpPr>
        <p:spPr bwMode="gray">
          <a:xfrm>
            <a:off x="4474801" y="2183034"/>
            <a:ext cx="357573" cy="49427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153" name="Group 152">
            <a:extLst>
              <a:ext uri="{FF2B5EF4-FFF2-40B4-BE49-F238E27FC236}">
                <a16:creationId xmlns:a16="http://schemas.microsoft.com/office/drawing/2014/main" id="{62B81226-DAE1-482B-B20C-44ABEAD37071}"/>
              </a:ext>
            </a:extLst>
          </p:cNvPr>
          <p:cNvGrpSpPr/>
          <p:nvPr/>
        </p:nvGrpSpPr>
        <p:grpSpPr>
          <a:xfrm>
            <a:off x="4530072" y="2294904"/>
            <a:ext cx="251708" cy="270534"/>
            <a:chOff x="9520341" y="3925879"/>
            <a:chExt cx="1173867" cy="1181122"/>
          </a:xfrm>
          <a:solidFill>
            <a:schemeClr val="bg1"/>
          </a:solidFill>
        </p:grpSpPr>
        <p:sp>
          <p:nvSpPr>
            <p:cNvPr id="154" name="Rectangle 5">
              <a:extLst>
                <a:ext uri="{FF2B5EF4-FFF2-40B4-BE49-F238E27FC236}">
                  <a16:creationId xmlns:a16="http://schemas.microsoft.com/office/drawing/2014/main" id="{6AAE71BE-2594-48D6-818A-6F7D5A21F82E}"/>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55" name="Rectangle 6">
              <a:extLst>
                <a:ext uri="{FF2B5EF4-FFF2-40B4-BE49-F238E27FC236}">
                  <a16:creationId xmlns:a16="http://schemas.microsoft.com/office/drawing/2014/main" id="{5A09E22A-60AE-4BEB-8CF5-AA77398A9942}"/>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56" name="Rectangle 7">
              <a:extLst>
                <a:ext uri="{FF2B5EF4-FFF2-40B4-BE49-F238E27FC236}">
                  <a16:creationId xmlns:a16="http://schemas.microsoft.com/office/drawing/2014/main" id="{BEA26458-D556-4255-A473-A5F1D20D44C6}"/>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57" name="Rectangle 8">
              <a:extLst>
                <a:ext uri="{FF2B5EF4-FFF2-40B4-BE49-F238E27FC236}">
                  <a16:creationId xmlns:a16="http://schemas.microsoft.com/office/drawing/2014/main" id="{0951852E-70A5-4492-BACF-B038369C05FD}"/>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58" name="Oval 9">
              <a:extLst>
                <a:ext uri="{FF2B5EF4-FFF2-40B4-BE49-F238E27FC236}">
                  <a16:creationId xmlns:a16="http://schemas.microsoft.com/office/drawing/2014/main" id="{6AB5A3C6-D0F7-471C-9F68-81A7A8CBFD67}"/>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59" name="Oval 10">
              <a:extLst>
                <a:ext uri="{FF2B5EF4-FFF2-40B4-BE49-F238E27FC236}">
                  <a16:creationId xmlns:a16="http://schemas.microsoft.com/office/drawing/2014/main" id="{C95C360B-3E51-4D72-8909-431AADE8E67D}"/>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grpSp>
      <p:sp>
        <p:nvSpPr>
          <p:cNvPr id="160" name="Rectangle 159">
            <a:extLst>
              <a:ext uri="{FF2B5EF4-FFF2-40B4-BE49-F238E27FC236}">
                <a16:creationId xmlns:a16="http://schemas.microsoft.com/office/drawing/2014/main" id="{0FE0300E-7977-47C6-9B2E-5E431CBF27D0}"/>
              </a:ext>
            </a:extLst>
          </p:cNvPr>
          <p:cNvSpPr/>
          <p:nvPr/>
        </p:nvSpPr>
        <p:spPr bwMode="gray">
          <a:xfrm>
            <a:off x="2435040" y="1753266"/>
            <a:ext cx="2923827" cy="1872803"/>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1" name="Rectangle 160">
            <a:extLst>
              <a:ext uri="{FF2B5EF4-FFF2-40B4-BE49-F238E27FC236}">
                <a16:creationId xmlns:a16="http://schemas.microsoft.com/office/drawing/2014/main" id="{635FE554-B293-4A66-9CAD-734A742AA90D}"/>
              </a:ext>
            </a:extLst>
          </p:cNvPr>
          <p:cNvSpPr/>
          <p:nvPr/>
        </p:nvSpPr>
        <p:spPr>
          <a:xfrm>
            <a:off x="2979906" y="1743821"/>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err="1">
                <a:ln>
                  <a:noFill/>
                </a:ln>
                <a:solidFill>
                  <a:srgbClr val="002776"/>
                </a:solidFill>
                <a:effectLst/>
                <a:uLnTx/>
                <a:uFillTx/>
                <a:latin typeface="Verdana"/>
                <a:ea typeface="+mn-ea"/>
                <a:cs typeface="+mn-cs"/>
              </a:rPr>
              <a:t>Mulesoft</a:t>
            </a:r>
            <a:endParaRPr kumimoji="0" lang="en-US" sz="750" b="1" i="0" u="none" strike="noStrike" kern="0" cap="none" spc="0" normalizeH="0" baseline="0" noProof="0">
              <a:ln>
                <a:noFill/>
              </a:ln>
              <a:solidFill>
                <a:srgbClr val="002776"/>
              </a:solidFill>
              <a:effectLst/>
              <a:uLnTx/>
              <a:uFillTx/>
              <a:latin typeface="Verdana"/>
              <a:ea typeface="+mn-ea"/>
              <a:cs typeface="+mn-cs"/>
            </a:endParaRPr>
          </a:p>
        </p:txBody>
      </p:sp>
      <p:sp>
        <p:nvSpPr>
          <p:cNvPr id="190" name="Rectangle 189">
            <a:extLst>
              <a:ext uri="{FF2B5EF4-FFF2-40B4-BE49-F238E27FC236}">
                <a16:creationId xmlns:a16="http://schemas.microsoft.com/office/drawing/2014/main" id="{5EB8F6BA-3CC5-4D72-AC7C-B7D7B2CD2485}"/>
              </a:ext>
            </a:extLst>
          </p:cNvPr>
          <p:cNvSpPr/>
          <p:nvPr/>
        </p:nvSpPr>
        <p:spPr>
          <a:xfrm>
            <a:off x="7594986" y="1736807"/>
            <a:ext cx="2046241"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Oracle Cloud ERP</a:t>
            </a:r>
          </a:p>
        </p:txBody>
      </p:sp>
      <p:sp>
        <p:nvSpPr>
          <p:cNvPr id="191" name="Rectangle 190">
            <a:extLst>
              <a:ext uri="{FF2B5EF4-FFF2-40B4-BE49-F238E27FC236}">
                <a16:creationId xmlns:a16="http://schemas.microsoft.com/office/drawing/2014/main" id="{415287F2-FE05-402B-9ACD-C921156B7311}"/>
              </a:ext>
            </a:extLst>
          </p:cNvPr>
          <p:cNvSpPr/>
          <p:nvPr/>
        </p:nvSpPr>
        <p:spPr bwMode="gray">
          <a:xfrm>
            <a:off x="6606042" y="1712651"/>
            <a:ext cx="4163467" cy="1918408"/>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97" name="Flowchart: Direct Access Storage 196">
            <a:extLst>
              <a:ext uri="{FF2B5EF4-FFF2-40B4-BE49-F238E27FC236}">
                <a16:creationId xmlns:a16="http://schemas.microsoft.com/office/drawing/2014/main" id="{9FBFF240-9560-46B0-9B34-C63963AF94E5}"/>
              </a:ext>
            </a:extLst>
          </p:cNvPr>
          <p:cNvSpPr/>
          <p:nvPr/>
        </p:nvSpPr>
        <p:spPr bwMode="gray">
          <a:xfrm>
            <a:off x="9227529" y="2214940"/>
            <a:ext cx="879859" cy="616213"/>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198" name="TextBox 197">
            <a:extLst>
              <a:ext uri="{FF2B5EF4-FFF2-40B4-BE49-F238E27FC236}">
                <a16:creationId xmlns:a16="http://schemas.microsoft.com/office/drawing/2014/main" id="{C2A542DE-BC99-4E28-820B-7986906BFF8B}"/>
              </a:ext>
            </a:extLst>
          </p:cNvPr>
          <p:cNvSpPr txBox="1"/>
          <p:nvPr/>
        </p:nvSpPr>
        <p:spPr>
          <a:xfrm>
            <a:off x="9371815" y="2397927"/>
            <a:ext cx="527269" cy="24622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Base Tables</a:t>
            </a:r>
          </a:p>
        </p:txBody>
      </p:sp>
      <p:cxnSp>
        <p:nvCxnSpPr>
          <p:cNvPr id="200" name="Straight Arrow Connector 199">
            <a:extLst>
              <a:ext uri="{FF2B5EF4-FFF2-40B4-BE49-F238E27FC236}">
                <a16:creationId xmlns:a16="http://schemas.microsoft.com/office/drawing/2014/main" id="{2849A55E-8D42-4D13-8FA6-7C081F72AB95}"/>
              </a:ext>
            </a:extLst>
          </p:cNvPr>
          <p:cNvCxnSpPr>
            <a:cxnSpLocks/>
          </p:cNvCxnSpPr>
          <p:nvPr/>
        </p:nvCxnSpPr>
        <p:spPr>
          <a:xfrm>
            <a:off x="8860569" y="2533560"/>
            <a:ext cx="398697"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Straight Arrow Connector 200">
            <a:extLst>
              <a:ext uri="{FF2B5EF4-FFF2-40B4-BE49-F238E27FC236}">
                <a16:creationId xmlns:a16="http://schemas.microsoft.com/office/drawing/2014/main" id="{01A035AA-3E67-436F-9F8A-4AD5041497AF}"/>
              </a:ext>
            </a:extLst>
          </p:cNvPr>
          <p:cNvCxnSpPr>
            <a:cxnSpLocks/>
          </p:cNvCxnSpPr>
          <p:nvPr/>
        </p:nvCxnSpPr>
        <p:spPr>
          <a:xfrm flipH="1">
            <a:off x="5451881" y="2369569"/>
            <a:ext cx="1156383" cy="0"/>
          </a:xfrm>
          <a:prstGeom prst="straightConnector1">
            <a:avLst/>
          </a:prstGeom>
          <a:noFill/>
          <a:ln w="38100" cap="flat" cmpd="sng" algn="ctr">
            <a:solidFill>
              <a:srgbClr val="313131"/>
            </a:solidFill>
            <a:prstDash val="solid"/>
            <a:headEnd type="triangle"/>
            <a:tailEnd type="none"/>
          </a:ln>
          <a:effectLst/>
        </p:spPr>
      </p:cxnSp>
      <p:sp>
        <p:nvSpPr>
          <p:cNvPr id="202" name="TextBox 201">
            <a:extLst>
              <a:ext uri="{FF2B5EF4-FFF2-40B4-BE49-F238E27FC236}">
                <a16:creationId xmlns:a16="http://schemas.microsoft.com/office/drawing/2014/main" id="{5601D2E1-7FAE-4801-865A-0D12E6EBA549}"/>
              </a:ext>
            </a:extLst>
          </p:cNvPr>
          <p:cNvSpPr txBox="1"/>
          <p:nvPr/>
        </p:nvSpPr>
        <p:spPr>
          <a:xfrm>
            <a:off x="5549980" y="1932768"/>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Oracle exposed Web services</a:t>
            </a:r>
          </a:p>
        </p:txBody>
      </p:sp>
      <p:pic>
        <p:nvPicPr>
          <p:cNvPr id="206" name="Picture 205">
            <a:extLst>
              <a:ext uri="{FF2B5EF4-FFF2-40B4-BE49-F238E27FC236}">
                <a16:creationId xmlns:a16="http://schemas.microsoft.com/office/drawing/2014/main" id="{A6B79E68-819C-4916-80F4-2B02FF878C54}"/>
              </a:ext>
            </a:extLst>
          </p:cNvPr>
          <p:cNvPicPr>
            <a:picLocks noChangeAspect="1"/>
          </p:cNvPicPr>
          <p:nvPr/>
        </p:nvPicPr>
        <p:blipFill>
          <a:blip r:embed="rId4"/>
          <a:stretch>
            <a:fillRect/>
          </a:stretch>
        </p:blipFill>
        <p:spPr>
          <a:xfrm>
            <a:off x="5778709" y="2189450"/>
            <a:ext cx="350062" cy="284348"/>
          </a:xfrm>
          <a:prstGeom prst="rect">
            <a:avLst/>
          </a:prstGeom>
        </p:spPr>
      </p:pic>
      <p:pic>
        <p:nvPicPr>
          <p:cNvPr id="209" name="Picture 208">
            <a:extLst>
              <a:ext uri="{FF2B5EF4-FFF2-40B4-BE49-F238E27FC236}">
                <a16:creationId xmlns:a16="http://schemas.microsoft.com/office/drawing/2014/main" id="{83B2F7C3-AED7-4738-9AF9-7889C1D7F9AD}"/>
              </a:ext>
            </a:extLst>
          </p:cNvPr>
          <p:cNvPicPr>
            <a:picLocks noChangeAspect="1"/>
          </p:cNvPicPr>
          <p:nvPr/>
        </p:nvPicPr>
        <p:blipFill>
          <a:blip r:embed="rId5"/>
          <a:stretch>
            <a:fillRect/>
          </a:stretch>
        </p:blipFill>
        <p:spPr>
          <a:xfrm>
            <a:off x="7247131" y="2328929"/>
            <a:ext cx="421411" cy="420505"/>
          </a:xfrm>
          <a:prstGeom prst="rect">
            <a:avLst/>
          </a:prstGeom>
        </p:spPr>
      </p:pic>
      <p:cxnSp>
        <p:nvCxnSpPr>
          <p:cNvPr id="210" name="Straight Arrow Connector 209">
            <a:extLst>
              <a:ext uri="{FF2B5EF4-FFF2-40B4-BE49-F238E27FC236}">
                <a16:creationId xmlns:a16="http://schemas.microsoft.com/office/drawing/2014/main" id="{A72B99A1-DBD6-4B7F-847D-F1E823AE8CA7}"/>
              </a:ext>
            </a:extLst>
          </p:cNvPr>
          <p:cNvCxnSpPr>
            <a:cxnSpLocks/>
          </p:cNvCxnSpPr>
          <p:nvPr/>
        </p:nvCxnSpPr>
        <p:spPr>
          <a:xfrm>
            <a:off x="5366380" y="2909152"/>
            <a:ext cx="1239663" cy="0"/>
          </a:xfrm>
          <a:prstGeom prst="straightConnector1">
            <a:avLst/>
          </a:prstGeom>
          <a:noFill/>
          <a:ln w="38100" cap="flat" cmpd="sng" algn="ctr">
            <a:solidFill>
              <a:srgbClr val="313131"/>
            </a:solidFill>
            <a:prstDash val="sysDash"/>
            <a:headEnd type="triangle"/>
            <a:tailEnd type="none"/>
          </a:ln>
          <a:effectLst/>
        </p:spPr>
      </p:cxnSp>
      <p:sp>
        <p:nvSpPr>
          <p:cNvPr id="213" name="TextBox 212">
            <a:extLst>
              <a:ext uri="{FF2B5EF4-FFF2-40B4-BE49-F238E27FC236}">
                <a16:creationId xmlns:a16="http://schemas.microsoft.com/office/drawing/2014/main" id="{A0538A49-7D4B-42D2-B3D6-46483D40F56C}"/>
              </a:ext>
            </a:extLst>
          </p:cNvPr>
          <p:cNvSpPr txBox="1"/>
          <p:nvPr/>
        </p:nvSpPr>
        <p:spPr>
          <a:xfrm>
            <a:off x="5560140" y="3030048"/>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Web service Response</a:t>
            </a:r>
          </a:p>
        </p:txBody>
      </p:sp>
      <p:sp>
        <p:nvSpPr>
          <p:cNvPr id="220" name="TextBox 219">
            <a:extLst>
              <a:ext uri="{FF2B5EF4-FFF2-40B4-BE49-F238E27FC236}">
                <a16:creationId xmlns:a16="http://schemas.microsoft.com/office/drawing/2014/main" id="{F7AE5D94-C57F-461C-BD6C-860CBA2AC9F2}"/>
              </a:ext>
            </a:extLst>
          </p:cNvPr>
          <p:cNvSpPr txBox="1"/>
          <p:nvPr/>
        </p:nvSpPr>
        <p:spPr>
          <a:xfrm>
            <a:off x="2322490" y="1174176"/>
            <a:ext cx="7576593" cy="312008"/>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100" b="0"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Inbound integration Using Oracle Standard Webservices</a:t>
            </a:r>
            <a:r>
              <a:rPr kumimoji="0" lang="en-US" sz="1100" b="1"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 (Same as Existing) – MuleSoft driven</a:t>
            </a:r>
            <a:endParaRPr kumimoji="0" lang="en-US" sz="1200" b="0" i="0" u="sng" strike="noStrike" kern="1200" cap="none" spc="0" normalizeH="0" baseline="0" noProof="0" dirty="0">
              <a:ln>
                <a:noFill/>
              </a:ln>
              <a:solidFill>
                <a:prstClr val="black"/>
              </a:solidFill>
              <a:effectLst/>
              <a:uLnTx/>
              <a:uFillTx/>
              <a:latin typeface="Verdana"/>
              <a:ea typeface="+mn-ea"/>
              <a:cs typeface="+mn-cs"/>
            </a:endParaRPr>
          </a:p>
        </p:txBody>
      </p:sp>
      <p:graphicFrame>
        <p:nvGraphicFramePr>
          <p:cNvPr id="121" name="Table 120">
            <a:extLst>
              <a:ext uri="{FF2B5EF4-FFF2-40B4-BE49-F238E27FC236}">
                <a16:creationId xmlns:a16="http://schemas.microsoft.com/office/drawing/2014/main" id="{C3AAB665-910B-49A3-B1A2-B0BC85C8A6CA}"/>
              </a:ext>
            </a:extLst>
          </p:cNvPr>
          <p:cNvGraphicFramePr>
            <a:graphicFrameLocks noGrp="1"/>
          </p:cNvGraphicFramePr>
          <p:nvPr>
            <p:extLst>
              <p:ext uri="{D42A27DB-BD31-4B8C-83A1-F6EECF244321}">
                <p14:modId xmlns:p14="http://schemas.microsoft.com/office/powerpoint/2010/main" val="1460753315"/>
              </p:ext>
            </p:extLst>
          </p:nvPr>
        </p:nvGraphicFramePr>
        <p:xfrm>
          <a:off x="469900" y="4245483"/>
          <a:ext cx="11384280" cy="892302"/>
        </p:xfrm>
        <a:graphic>
          <a:graphicData uri="http://schemas.openxmlformats.org/drawingml/2006/table">
            <a:tbl>
              <a:tblPr firstRow="1" bandRow="1">
                <a:tableStyleId>{5940675A-B579-460E-94D1-54222C63F5DA}</a:tableStyleId>
              </a:tblPr>
              <a:tblGrid>
                <a:gridCol w="5692140">
                  <a:extLst>
                    <a:ext uri="{9D8B030D-6E8A-4147-A177-3AD203B41FA5}">
                      <a16:colId xmlns:a16="http://schemas.microsoft.com/office/drawing/2014/main" val="3128177148"/>
                    </a:ext>
                  </a:extLst>
                </a:gridCol>
                <a:gridCol w="5692140">
                  <a:extLst>
                    <a:ext uri="{9D8B030D-6E8A-4147-A177-3AD203B41FA5}">
                      <a16:colId xmlns:a16="http://schemas.microsoft.com/office/drawing/2014/main" val="85822489"/>
                    </a:ext>
                  </a:extLst>
                </a:gridCol>
              </a:tblGrid>
              <a:tr h="274320">
                <a:tc>
                  <a:txBody>
                    <a:bodyPr/>
                    <a:lstStyle/>
                    <a:p>
                      <a:pPr algn="ctr"/>
                      <a:r>
                        <a:rPr lang="en-US" sz="1100" b="1">
                          <a:solidFill>
                            <a:schemeClr val="tx1"/>
                          </a:solidFill>
                        </a:rPr>
                        <a:t>What changes in MuleSoft</a:t>
                      </a:r>
                      <a:endParaRPr lang="en-US" sz="1100" b="1" dirty="0">
                        <a:solidFill>
                          <a:schemeClr val="tx1"/>
                        </a:solidFill>
                      </a:endParaRPr>
                    </a:p>
                  </a:txBody>
                  <a:tcPr>
                    <a:solidFill>
                      <a:srgbClr val="FFCD00"/>
                    </a:solidFill>
                  </a:tcPr>
                </a:tc>
                <a:tc>
                  <a:txBody>
                    <a:bodyPr/>
                    <a:lstStyle/>
                    <a:p>
                      <a:pPr algn="ctr"/>
                      <a:r>
                        <a:rPr lang="en-US" sz="1100" b="1">
                          <a:solidFill>
                            <a:schemeClr val="tx1"/>
                          </a:solidFill>
                        </a:rPr>
                        <a:t>What Changes in Oracle</a:t>
                      </a:r>
                      <a:endParaRPr lang="en-US" sz="1100" b="1" dirty="0">
                        <a:solidFill>
                          <a:schemeClr val="tx1"/>
                        </a:solidFill>
                      </a:endParaRPr>
                    </a:p>
                  </a:txBody>
                  <a:tcPr>
                    <a:solidFill>
                      <a:srgbClr val="FFCD00"/>
                    </a:solidFill>
                  </a:tcPr>
                </a:tc>
                <a:extLst>
                  <a:ext uri="{0D108BD9-81ED-4DB2-BD59-A6C34878D82A}">
                    <a16:rowId xmlns:a16="http://schemas.microsoft.com/office/drawing/2014/main" val="476272311"/>
                  </a:ext>
                </a:extLst>
              </a:tr>
              <a:tr h="232410">
                <a:tc>
                  <a:txBody>
                    <a:bodyPr/>
                    <a:lstStyle/>
                    <a:p>
                      <a:pPr>
                        <a:lnSpc>
                          <a:spcPct val="150000"/>
                        </a:lnSpc>
                      </a:pPr>
                      <a:r>
                        <a:rPr lang="en-US" sz="1100" b="0"/>
                        <a:t>Change in request payloads, endpoints as per Cloud ERP webservices</a:t>
                      </a:r>
                      <a:endParaRPr lang="en-US" sz="1100" b="0" dirty="0"/>
                    </a:p>
                  </a:txBody>
                  <a:tcPr/>
                </a:tc>
                <a:tc>
                  <a:txBody>
                    <a:bodyPr/>
                    <a:lstStyle/>
                    <a:p>
                      <a:pPr marL="0" indent="0">
                        <a:lnSpc>
                          <a:spcPct val="150000"/>
                        </a:lnSpc>
                        <a:buFont typeface="+mj-lt"/>
                        <a:buNone/>
                      </a:pPr>
                      <a:r>
                        <a:rPr lang="it-IT" sz="1100" dirty="0"/>
                        <a:t>No OIC requirement</a:t>
                      </a:r>
                      <a:endParaRPr lang="en-US" sz="1100" dirty="0"/>
                    </a:p>
                  </a:txBody>
                  <a:tcPr/>
                </a:tc>
                <a:extLst>
                  <a:ext uri="{0D108BD9-81ED-4DB2-BD59-A6C34878D82A}">
                    <a16:rowId xmlns:a16="http://schemas.microsoft.com/office/drawing/2014/main" val="2312172687"/>
                  </a:ext>
                </a:extLst>
              </a:tr>
              <a:tr h="274320">
                <a:tc>
                  <a:txBody>
                    <a:bodyPr/>
                    <a:lstStyle/>
                    <a:p>
                      <a:pPr>
                        <a:lnSpc>
                          <a:spcPct val="150000"/>
                        </a:lnSpc>
                      </a:pPr>
                      <a:r>
                        <a:rPr lang="en-US" sz="1100" dirty="0"/>
                        <a:t>MuleSoft directly connects to Oracle Cloud using standard webservices </a:t>
                      </a:r>
                    </a:p>
                  </a:txBody>
                  <a:tcPr/>
                </a:tc>
                <a:tc>
                  <a:txBody>
                    <a:bodyPr/>
                    <a:lstStyle/>
                    <a:p>
                      <a:pPr>
                        <a:lnSpc>
                          <a:spcPct val="150000"/>
                        </a:lnSpc>
                      </a:pPr>
                      <a:r>
                        <a:rPr lang="en-US" sz="1100" dirty="0"/>
                        <a:t>No change needed on Oracle end</a:t>
                      </a:r>
                    </a:p>
                  </a:txBody>
                  <a:tcPr/>
                </a:tc>
                <a:extLst>
                  <a:ext uri="{0D108BD9-81ED-4DB2-BD59-A6C34878D82A}">
                    <a16:rowId xmlns:a16="http://schemas.microsoft.com/office/drawing/2014/main" val="3473417370"/>
                  </a:ext>
                </a:extLst>
              </a:tr>
            </a:tbl>
          </a:graphicData>
        </a:graphic>
      </p:graphicFrame>
    </p:spTree>
    <p:extLst>
      <p:ext uri="{BB962C8B-B14F-4D97-AF65-F5344CB8AC3E}">
        <p14:creationId xmlns:p14="http://schemas.microsoft.com/office/powerpoint/2010/main" val="177955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248474"/>
            <a:ext cx="11252200" cy="334102"/>
          </a:xfrm>
        </p:spPr>
        <p:txBody>
          <a:bodyPr/>
          <a:lstStyle/>
          <a:p>
            <a:r>
              <a:rPr lang="en-US" sz="2000"/>
              <a:t>Common Terminologies</a:t>
            </a:r>
            <a:endParaRPr lang="en-US" noProof="0"/>
          </a:p>
        </p:txBody>
      </p:sp>
      <p:graphicFrame>
        <p:nvGraphicFramePr>
          <p:cNvPr id="38" name="Diagram 37">
            <a:extLst>
              <a:ext uri="{FF2B5EF4-FFF2-40B4-BE49-F238E27FC236}">
                <a16:creationId xmlns:a16="http://schemas.microsoft.com/office/drawing/2014/main" id="{DB4666AE-237D-434C-BCF9-3209229C43AF}"/>
              </a:ext>
            </a:extLst>
          </p:cNvPr>
          <p:cNvGraphicFramePr/>
          <p:nvPr>
            <p:extLst>
              <p:ext uri="{D42A27DB-BD31-4B8C-83A1-F6EECF244321}">
                <p14:modId xmlns:p14="http://schemas.microsoft.com/office/powerpoint/2010/main" val="2992543978"/>
              </p:ext>
            </p:extLst>
          </p:nvPr>
        </p:nvGraphicFramePr>
        <p:xfrm>
          <a:off x="780232" y="1816544"/>
          <a:ext cx="3221689" cy="272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Freeform 37">
            <a:extLst>
              <a:ext uri="{FF2B5EF4-FFF2-40B4-BE49-F238E27FC236}">
                <a16:creationId xmlns:a16="http://schemas.microsoft.com/office/drawing/2014/main" id="{64A61358-FF75-4C5B-9187-8C9C4E4B5C5C}"/>
              </a:ext>
            </a:extLst>
          </p:cNvPr>
          <p:cNvSpPr>
            <a:spLocks noChangeAspect="1" noEditPoints="1"/>
          </p:cNvSpPr>
          <p:nvPr/>
        </p:nvSpPr>
        <p:spPr bwMode="auto">
          <a:xfrm>
            <a:off x="4300530" y="2419270"/>
            <a:ext cx="625270" cy="610230"/>
          </a:xfrm>
          <a:custGeom>
            <a:avLst/>
            <a:gdLst>
              <a:gd name="T0" fmla="*/ 160 w 512"/>
              <a:gd name="T1" fmla="*/ 266 h 512"/>
              <a:gd name="T2" fmla="*/ 352 w 512"/>
              <a:gd name="T3" fmla="*/ 266 h 512"/>
              <a:gd name="T4" fmla="*/ 284 w 512"/>
              <a:gd name="T5" fmla="*/ 263 h 512"/>
              <a:gd name="T6" fmla="*/ 263 w 512"/>
              <a:gd name="T7" fmla="*/ 284 h 512"/>
              <a:gd name="T8" fmla="*/ 248 w 512"/>
              <a:gd name="T9" fmla="*/ 284 h 512"/>
              <a:gd name="T10" fmla="*/ 205 w 512"/>
              <a:gd name="T11" fmla="*/ 227 h 512"/>
              <a:gd name="T12" fmla="*/ 256 w 512"/>
              <a:gd name="T13" fmla="*/ 261 h 512"/>
              <a:gd name="T14" fmla="*/ 285 w 512"/>
              <a:gd name="T15" fmla="*/ 248 h 512"/>
              <a:gd name="T16" fmla="*/ 256 w 512"/>
              <a:gd name="T17" fmla="*/ 0 h 512"/>
              <a:gd name="T18" fmla="*/ 256 w 512"/>
              <a:gd name="T19" fmla="*/ 512 h 512"/>
              <a:gd name="T20" fmla="*/ 256 w 512"/>
              <a:gd name="T21" fmla="*/ 0 h 512"/>
              <a:gd name="T22" fmla="*/ 131 w 512"/>
              <a:gd name="T23" fmla="*/ 158 h 512"/>
              <a:gd name="T24" fmla="*/ 199 w 512"/>
              <a:gd name="T25" fmla="*/ 131 h 512"/>
              <a:gd name="T26" fmla="*/ 184 w 512"/>
              <a:gd name="T27" fmla="*/ 146 h 512"/>
              <a:gd name="T28" fmla="*/ 146 w 512"/>
              <a:gd name="T29" fmla="*/ 173 h 512"/>
              <a:gd name="T30" fmla="*/ 146 w 512"/>
              <a:gd name="T31" fmla="*/ 184 h 512"/>
              <a:gd name="T32" fmla="*/ 139 w 512"/>
              <a:gd name="T33" fmla="*/ 202 h 512"/>
              <a:gd name="T34" fmla="*/ 123 w 512"/>
              <a:gd name="T35" fmla="*/ 178 h 512"/>
              <a:gd name="T36" fmla="*/ 346 w 512"/>
              <a:gd name="T37" fmla="*/ 404 h 512"/>
              <a:gd name="T38" fmla="*/ 331 w 512"/>
              <a:gd name="T39" fmla="*/ 399 h 512"/>
              <a:gd name="T40" fmla="*/ 256 w 512"/>
              <a:gd name="T41" fmla="*/ 384 h 512"/>
              <a:gd name="T42" fmla="*/ 180 w 512"/>
              <a:gd name="T43" fmla="*/ 399 h 512"/>
              <a:gd name="T44" fmla="*/ 166 w 512"/>
              <a:gd name="T45" fmla="*/ 404 h 512"/>
              <a:gd name="T46" fmla="*/ 178 w 512"/>
              <a:gd name="T47" fmla="*/ 354 h 512"/>
              <a:gd name="T48" fmla="*/ 256 w 512"/>
              <a:gd name="T49" fmla="*/ 149 h 512"/>
              <a:gd name="T50" fmla="*/ 333 w 512"/>
              <a:gd name="T51" fmla="*/ 354 h 512"/>
              <a:gd name="T52" fmla="*/ 380 w 512"/>
              <a:gd name="T53" fmla="*/ 199 h 512"/>
              <a:gd name="T54" fmla="*/ 365 w 512"/>
              <a:gd name="T55" fmla="*/ 199 h 512"/>
              <a:gd name="T56" fmla="*/ 367 w 512"/>
              <a:gd name="T57" fmla="*/ 178 h 512"/>
              <a:gd name="T58" fmla="*/ 339 w 512"/>
              <a:gd name="T59" fmla="*/ 146 h 512"/>
              <a:gd name="T60" fmla="*/ 312 w 512"/>
              <a:gd name="T61" fmla="*/ 146 h 512"/>
              <a:gd name="T62" fmla="*/ 354 w 512"/>
              <a:gd name="T63" fmla="*/ 131 h 512"/>
              <a:gd name="T64" fmla="*/ 389 w 512"/>
              <a:gd name="T65" fmla="*/ 17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256" y="170"/>
                </a:moveTo>
                <a:cubicBezTo>
                  <a:pt x="203" y="170"/>
                  <a:pt x="160" y="213"/>
                  <a:pt x="160" y="266"/>
                </a:cubicBezTo>
                <a:cubicBezTo>
                  <a:pt x="160" y="319"/>
                  <a:pt x="203" y="362"/>
                  <a:pt x="256" y="362"/>
                </a:cubicBezTo>
                <a:cubicBezTo>
                  <a:pt x="309" y="362"/>
                  <a:pt x="352" y="319"/>
                  <a:pt x="352" y="266"/>
                </a:cubicBezTo>
                <a:cubicBezTo>
                  <a:pt x="352" y="213"/>
                  <a:pt x="309" y="170"/>
                  <a:pt x="256" y="170"/>
                </a:cubicBezTo>
                <a:close/>
                <a:moveTo>
                  <a:pt x="284" y="263"/>
                </a:moveTo>
                <a:cubicBezTo>
                  <a:pt x="263" y="284"/>
                  <a:pt x="263" y="284"/>
                  <a:pt x="263" y="284"/>
                </a:cubicBezTo>
                <a:cubicBezTo>
                  <a:pt x="263" y="284"/>
                  <a:pt x="263" y="284"/>
                  <a:pt x="263" y="284"/>
                </a:cubicBezTo>
                <a:cubicBezTo>
                  <a:pt x="261" y="286"/>
                  <a:pt x="258" y="287"/>
                  <a:pt x="256" y="287"/>
                </a:cubicBezTo>
                <a:cubicBezTo>
                  <a:pt x="253" y="287"/>
                  <a:pt x="250" y="286"/>
                  <a:pt x="248" y="284"/>
                </a:cubicBezTo>
                <a:cubicBezTo>
                  <a:pt x="206" y="242"/>
                  <a:pt x="206" y="242"/>
                  <a:pt x="206" y="242"/>
                </a:cubicBezTo>
                <a:cubicBezTo>
                  <a:pt x="201" y="238"/>
                  <a:pt x="201" y="231"/>
                  <a:pt x="205" y="227"/>
                </a:cubicBezTo>
                <a:cubicBezTo>
                  <a:pt x="210" y="223"/>
                  <a:pt x="216" y="223"/>
                  <a:pt x="220" y="227"/>
                </a:cubicBezTo>
                <a:cubicBezTo>
                  <a:pt x="256" y="261"/>
                  <a:pt x="256" y="261"/>
                  <a:pt x="256" y="261"/>
                </a:cubicBezTo>
                <a:cubicBezTo>
                  <a:pt x="270" y="248"/>
                  <a:pt x="270" y="248"/>
                  <a:pt x="270" y="248"/>
                </a:cubicBezTo>
                <a:cubicBezTo>
                  <a:pt x="274" y="244"/>
                  <a:pt x="281" y="244"/>
                  <a:pt x="285" y="248"/>
                </a:cubicBezTo>
                <a:cubicBezTo>
                  <a:pt x="289" y="253"/>
                  <a:pt x="289" y="259"/>
                  <a:pt x="284" y="263"/>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23" y="178"/>
                </a:moveTo>
                <a:cubicBezTo>
                  <a:pt x="123" y="171"/>
                  <a:pt x="126" y="163"/>
                  <a:pt x="131" y="158"/>
                </a:cubicBezTo>
                <a:cubicBezTo>
                  <a:pt x="158" y="131"/>
                  <a:pt x="158" y="131"/>
                  <a:pt x="158" y="131"/>
                </a:cubicBezTo>
                <a:cubicBezTo>
                  <a:pt x="169" y="120"/>
                  <a:pt x="188" y="120"/>
                  <a:pt x="199" y="131"/>
                </a:cubicBezTo>
                <a:cubicBezTo>
                  <a:pt x="203" y="135"/>
                  <a:pt x="203" y="142"/>
                  <a:pt x="199" y="146"/>
                </a:cubicBezTo>
                <a:cubicBezTo>
                  <a:pt x="195" y="151"/>
                  <a:pt x="188" y="151"/>
                  <a:pt x="184" y="146"/>
                </a:cubicBezTo>
                <a:cubicBezTo>
                  <a:pt x="181" y="143"/>
                  <a:pt x="176" y="143"/>
                  <a:pt x="173" y="146"/>
                </a:cubicBezTo>
                <a:cubicBezTo>
                  <a:pt x="146" y="173"/>
                  <a:pt x="146" y="173"/>
                  <a:pt x="146" y="173"/>
                </a:cubicBezTo>
                <a:cubicBezTo>
                  <a:pt x="145" y="174"/>
                  <a:pt x="144" y="176"/>
                  <a:pt x="144" y="178"/>
                </a:cubicBezTo>
                <a:cubicBezTo>
                  <a:pt x="144" y="181"/>
                  <a:pt x="145" y="183"/>
                  <a:pt x="146" y="184"/>
                </a:cubicBezTo>
                <a:cubicBezTo>
                  <a:pt x="151" y="188"/>
                  <a:pt x="151" y="195"/>
                  <a:pt x="146" y="199"/>
                </a:cubicBezTo>
                <a:cubicBezTo>
                  <a:pt x="144" y="201"/>
                  <a:pt x="142" y="202"/>
                  <a:pt x="139" y="202"/>
                </a:cubicBezTo>
                <a:cubicBezTo>
                  <a:pt x="136" y="202"/>
                  <a:pt x="133" y="201"/>
                  <a:pt x="131" y="199"/>
                </a:cubicBezTo>
                <a:cubicBezTo>
                  <a:pt x="126" y="194"/>
                  <a:pt x="123" y="186"/>
                  <a:pt x="123" y="178"/>
                </a:cubicBezTo>
                <a:close/>
                <a:moveTo>
                  <a:pt x="351" y="390"/>
                </a:moveTo>
                <a:cubicBezTo>
                  <a:pt x="353" y="395"/>
                  <a:pt x="351" y="401"/>
                  <a:pt x="346" y="404"/>
                </a:cubicBezTo>
                <a:cubicBezTo>
                  <a:pt x="344" y="405"/>
                  <a:pt x="343" y="405"/>
                  <a:pt x="341" y="405"/>
                </a:cubicBezTo>
                <a:cubicBezTo>
                  <a:pt x="337" y="405"/>
                  <a:pt x="333" y="403"/>
                  <a:pt x="331" y="399"/>
                </a:cubicBezTo>
                <a:cubicBezTo>
                  <a:pt x="315" y="367"/>
                  <a:pt x="315" y="367"/>
                  <a:pt x="315" y="367"/>
                </a:cubicBezTo>
                <a:cubicBezTo>
                  <a:pt x="298" y="378"/>
                  <a:pt x="278" y="384"/>
                  <a:pt x="256" y="384"/>
                </a:cubicBezTo>
                <a:cubicBezTo>
                  <a:pt x="234" y="384"/>
                  <a:pt x="213" y="378"/>
                  <a:pt x="196" y="367"/>
                </a:cubicBezTo>
                <a:cubicBezTo>
                  <a:pt x="180" y="399"/>
                  <a:pt x="180" y="399"/>
                  <a:pt x="180" y="399"/>
                </a:cubicBezTo>
                <a:cubicBezTo>
                  <a:pt x="178" y="403"/>
                  <a:pt x="174" y="405"/>
                  <a:pt x="170" y="405"/>
                </a:cubicBezTo>
                <a:cubicBezTo>
                  <a:pt x="169" y="405"/>
                  <a:pt x="167" y="405"/>
                  <a:pt x="166" y="404"/>
                </a:cubicBezTo>
                <a:cubicBezTo>
                  <a:pt x="160" y="401"/>
                  <a:pt x="158" y="395"/>
                  <a:pt x="161" y="390"/>
                </a:cubicBezTo>
                <a:cubicBezTo>
                  <a:pt x="178" y="354"/>
                  <a:pt x="178" y="354"/>
                  <a:pt x="178" y="354"/>
                </a:cubicBezTo>
                <a:cubicBezTo>
                  <a:pt x="154" y="333"/>
                  <a:pt x="138" y="301"/>
                  <a:pt x="138" y="266"/>
                </a:cubicBezTo>
                <a:cubicBezTo>
                  <a:pt x="138" y="202"/>
                  <a:pt x="191" y="149"/>
                  <a:pt x="256" y="149"/>
                </a:cubicBezTo>
                <a:cubicBezTo>
                  <a:pt x="320" y="149"/>
                  <a:pt x="373" y="202"/>
                  <a:pt x="373" y="266"/>
                </a:cubicBezTo>
                <a:cubicBezTo>
                  <a:pt x="373" y="301"/>
                  <a:pt x="357" y="333"/>
                  <a:pt x="333" y="354"/>
                </a:cubicBezTo>
                <a:lnTo>
                  <a:pt x="351" y="390"/>
                </a:lnTo>
                <a:close/>
                <a:moveTo>
                  <a:pt x="380" y="199"/>
                </a:moveTo>
                <a:cubicBezTo>
                  <a:pt x="378" y="201"/>
                  <a:pt x="375" y="202"/>
                  <a:pt x="372" y="202"/>
                </a:cubicBezTo>
                <a:cubicBezTo>
                  <a:pt x="370" y="202"/>
                  <a:pt x="367" y="201"/>
                  <a:pt x="365" y="199"/>
                </a:cubicBezTo>
                <a:cubicBezTo>
                  <a:pt x="361" y="195"/>
                  <a:pt x="361" y="188"/>
                  <a:pt x="365" y="184"/>
                </a:cubicBezTo>
                <a:cubicBezTo>
                  <a:pt x="366" y="183"/>
                  <a:pt x="367" y="181"/>
                  <a:pt x="367" y="178"/>
                </a:cubicBezTo>
                <a:cubicBezTo>
                  <a:pt x="367" y="176"/>
                  <a:pt x="366" y="174"/>
                  <a:pt x="365" y="173"/>
                </a:cubicBezTo>
                <a:cubicBezTo>
                  <a:pt x="339" y="146"/>
                  <a:pt x="339" y="146"/>
                  <a:pt x="339" y="146"/>
                </a:cubicBezTo>
                <a:cubicBezTo>
                  <a:pt x="335" y="143"/>
                  <a:pt x="330" y="143"/>
                  <a:pt x="327" y="146"/>
                </a:cubicBezTo>
                <a:cubicBezTo>
                  <a:pt x="323" y="151"/>
                  <a:pt x="316" y="151"/>
                  <a:pt x="312" y="146"/>
                </a:cubicBezTo>
                <a:cubicBezTo>
                  <a:pt x="308" y="142"/>
                  <a:pt x="308" y="135"/>
                  <a:pt x="312" y="131"/>
                </a:cubicBezTo>
                <a:cubicBezTo>
                  <a:pt x="324" y="120"/>
                  <a:pt x="342" y="120"/>
                  <a:pt x="354" y="131"/>
                </a:cubicBezTo>
                <a:cubicBezTo>
                  <a:pt x="380" y="158"/>
                  <a:pt x="380" y="158"/>
                  <a:pt x="380" y="158"/>
                </a:cubicBezTo>
                <a:cubicBezTo>
                  <a:pt x="386" y="163"/>
                  <a:pt x="389" y="171"/>
                  <a:pt x="389" y="178"/>
                </a:cubicBezTo>
                <a:cubicBezTo>
                  <a:pt x="389" y="186"/>
                  <a:pt x="386" y="194"/>
                  <a:pt x="380" y="199"/>
                </a:cubicBezTo>
                <a:close/>
              </a:path>
            </a:pathLst>
          </a:custGeom>
          <a:solidFill>
            <a:srgbClr val="DCDCDC"/>
          </a:solidFill>
          <a:ln>
            <a:noFill/>
          </a:ln>
        </p:spPr>
        <p:txBody>
          <a:bodyPr vert="horz" wrap="square" lIns="110869" tIns="55434" rIns="110869" bIns="55434" numCol="1" anchor="t" anchorCtr="0" compatLnSpc="1">
            <a:prstTxWarp prst="textNoShape">
              <a:avLst/>
            </a:prstTxWarp>
          </a:bodyPr>
          <a:lstStyle/>
          <a:p>
            <a:endParaRPr lang="en-US" sz="1273">
              <a:ea typeface="Verdana" panose="020B0604030504040204" pitchFamily="34" charset="0"/>
              <a:cs typeface="Verdana" panose="020B0604030504040204" pitchFamily="34" charset="0"/>
            </a:endParaRPr>
          </a:p>
        </p:txBody>
      </p:sp>
      <p:sp>
        <p:nvSpPr>
          <p:cNvPr id="40" name="TextBox 39">
            <a:extLst>
              <a:ext uri="{FF2B5EF4-FFF2-40B4-BE49-F238E27FC236}">
                <a16:creationId xmlns:a16="http://schemas.microsoft.com/office/drawing/2014/main" id="{8589E951-E148-4308-B708-862810C981BA}"/>
              </a:ext>
            </a:extLst>
          </p:cNvPr>
          <p:cNvSpPr txBox="1"/>
          <p:nvPr/>
        </p:nvSpPr>
        <p:spPr>
          <a:xfrm>
            <a:off x="5153947" y="2419270"/>
            <a:ext cx="6397866" cy="461665"/>
          </a:xfrm>
          <a:prstGeom prst="rect">
            <a:avLst/>
          </a:prstGeom>
          <a:noFill/>
        </p:spPr>
        <p:txBody>
          <a:bodyPr wrap="square" rtlCol="0">
            <a:spAutoFit/>
          </a:bodyPr>
          <a:lstStyle/>
          <a:p>
            <a:r>
              <a:rPr lang="en-US" sz="1200" b="1" dirty="0">
                <a:solidFill>
                  <a:srgbClr val="444444"/>
                </a:solidFill>
                <a:ea typeface="Verdana" panose="020B0604030504040204" pitchFamily="34" charset="0"/>
                <a:cs typeface="Verdana" panose="020B0604030504040204" pitchFamily="34" charset="0"/>
              </a:rPr>
              <a:t>Inbound Interface: </a:t>
            </a:r>
            <a:r>
              <a:rPr lang="en-US" sz="1200" dirty="0">
                <a:solidFill>
                  <a:srgbClr val="444444"/>
                </a:solidFill>
                <a:ea typeface="Verdana" panose="020B0604030504040204" pitchFamily="34" charset="0"/>
                <a:cs typeface="Verdana" panose="020B0604030504040204" pitchFamily="34" charset="0"/>
              </a:rPr>
              <a:t>I</a:t>
            </a:r>
            <a:r>
              <a:rPr lang="en-US" sz="1200" dirty="0">
                <a:ea typeface="Verdana" panose="020B0604030504040204" pitchFamily="34" charset="0"/>
                <a:cs typeface="Verdana" panose="020B0604030504040204" pitchFamily="34" charset="0"/>
              </a:rPr>
              <a:t>nterfaces used to transfer data from third party or boundary applications into Oracle Cloud</a:t>
            </a:r>
            <a:r>
              <a:rPr lang="en-US" sz="1200">
                <a:solidFill>
                  <a:srgbClr val="444444"/>
                </a:solidFill>
                <a:ea typeface="Verdana" panose="020B0604030504040204" pitchFamily="34" charset="0"/>
              </a:rPr>
              <a:t>  </a:t>
            </a:r>
          </a:p>
        </p:txBody>
      </p:sp>
      <p:sp>
        <p:nvSpPr>
          <p:cNvPr id="41" name="Freeform 36">
            <a:extLst>
              <a:ext uri="{FF2B5EF4-FFF2-40B4-BE49-F238E27FC236}">
                <a16:creationId xmlns:a16="http://schemas.microsoft.com/office/drawing/2014/main" id="{183BCA17-4638-4701-89AA-569535E23C3D}"/>
              </a:ext>
            </a:extLst>
          </p:cNvPr>
          <p:cNvSpPr>
            <a:spLocks noChangeAspect="1" noEditPoints="1"/>
          </p:cNvSpPr>
          <p:nvPr/>
        </p:nvSpPr>
        <p:spPr bwMode="auto">
          <a:xfrm>
            <a:off x="4300530" y="3884533"/>
            <a:ext cx="625270" cy="61006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rgbClr val="000000"/>
          </a:solidFill>
          <a:ln>
            <a:noFill/>
          </a:ln>
        </p:spPr>
        <p:txBody>
          <a:bodyPr vert="horz" wrap="square" lIns="110869" tIns="55434" rIns="110869" bIns="55434" numCol="1" anchor="t" anchorCtr="0" compatLnSpc="1">
            <a:prstTxWarp prst="textNoShape">
              <a:avLst/>
            </a:prstTxWarp>
          </a:bodyPr>
          <a:lstStyle/>
          <a:p>
            <a:endParaRPr lang="en-US" sz="1273">
              <a:ea typeface="Verdana" panose="020B0604030504040204" pitchFamily="34" charset="0"/>
              <a:cs typeface="Verdana" panose="020B0604030504040204" pitchFamily="34" charset="0"/>
            </a:endParaRPr>
          </a:p>
        </p:txBody>
      </p:sp>
      <p:sp>
        <p:nvSpPr>
          <p:cNvPr id="42" name="TextBox 41">
            <a:extLst>
              <a:ext uri="{FF2B5EF4-FFF2-40B4-BE49-F238E27FC236}">
                <a16:creationId xmlns:a16="http://schemas.microsoft.com/office/drawing/2014/main" id="{A4DA05FD-81DE-4E5F-8860-DF22DCE741EC}"/>
              </a:ext>
            </a:extLst>
          </p:cNvPr>
          <p:cNvSpPr txBox="1"/>
          <p:nvPr/>
        </p:nvSpPr>
        <p:spPr>
          <a:xfrm>
            <a:off x="5153947" y="3884533"/>
            <a:ext cx="6111657" cy="477054"/>
          </a:xfrm>
          <a:prstGeom prst="rect">
            <a:avLst/>
          </a:prstGeom>
          <a:noFill/>
        </p:spPr>
        <p:txBody>
          <a:bodyPr wrap="square" rtlCol="0">
            <a:spAutoFit/>
          </a:bodyPr>
          <a:lstStyle/>
          <a:p>
            <a:r>
              <a:rPr lang="en-US" sz="1200" b="1" dirty="0">
                <a:ea typeface="Verdana" panose="020B0604030504040204" pitchFamily="34" charset="0"/>
                <a:cs typeface="Verdana" panose="020B0604030504040204" pitchFamily="34" charset="0"/>
              </a:rPr>
              <a:t>UCM Server:</a:t>
            </a:r>
            <a:r>
              <a:rPr lang="en-US" sz="1200" dirty="0">
                <a:ea typeface="Verdana" panose="020B0604030504040204" pitchFamily="34" charset="0"/>
                <a:cs typeface="Verdana" panose="020B0604030504040204" pitchFamily="34" charset="0"/>
              </a:rPr>
              <a:t> </a:t>
            </a:r>
            <a:r>
              <a:rPr lang="en-US" sz="1200" dirty="0">
                <a:solidFill>
                  <a:srgbClr val="444444"/>
                </a:solidFill>
                <a:ea typeface="Verdana" panose="020B0604030504040204" pitchFamily="34" charset="0"/>
              </a:rPr>
              <a:t>Oracle Universal Content Management- it is WebCenter content server and is a preferred method for file-based loads</a:t>
            </a:r>
            <a:r>
              <a:rPr lang="en-US" sz="1200" dirty="0">
                <a:ea typeface="Verdana" panose="020B0604030504040204" pitchFamily="34" charset="0"/>
                <a:cs typeface="Verdana" panose="020B0604030504040204" pitchFamily="34" charset="0"/>
              </a:rPr>
              <a:t>. </a:t>
            </a:r>
            <a:endParaRPr lang="en-US" sz="1200" b="1" dirty="0">
              <a:ea typeface="Verdana" panose="020B0604030504040204" pitchFamily="34" charset="0"/>
              <a:cs typeface="Verdana" panose="020B0604030504040204" pitchFamily="34" charset="0"/>
            </a:endParaRPr>
          </a:p>
        </p:txBody>
      </p:sp>
      <p:sp>
        <p:nvSpPr>
          <p:cNvPr id="43" name="Freeform 783">
            <a:extLst>
              <a:ext uri="{FF2B5EF4-FFF2-40B4-BE49-F238E27FC236}">
                <a16:creationId xmlns:a16="http://schemas.microsoft.com/office/drawing/2014/main" id="{275660AD-BDE8-4551-80AF-FF15E3C5A023}"/>
              </a:ext>
            </a:extLst>
          </p:cNvPr>
          <p:cNvSpPr>
            <a:spLocks noChangeAspect="1" noEditPoints="1"/>
          </p:cNvSpPr>
          <p:nvPr/>
        </p:nvSpPr>
        <p:spPr bwMode="auto">
          <a:xfrm>
            <a:off x="3901174" y="4597715"/>
            <a:ext cx="630543" cy="61006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88 w 512"/>
              <a:gd name="T11" fmla="*/ 266 h 512"/>
              <a:gd name="T12" fmla="*/ 280 w 512"/>
              <a:gd name="T13" fmla="*/ 263 h 512"/>
              <a:gd name="T14" fmla="*/ 266 w 512"/>
              <a:gd name="T15" fmla="*/ 249 h 512"/>
              <a:gd name="T16" fmla="*/ 266 w 512"/>
              <a:gd name="T17" fmla="*/ 373 h 512"/>
              <a:gd name="T18" fmla="*/ 256 w 512"/>
              <a:gd name="T19" fmla="*/ 384 h 512"/>
              <a:gd name="T20" fmla="*/ 245 w 512"/>
              <a:gd name="T21" fmla="*/ 373 h 512"/>
              <a:gd name="T22" fmla="*/ 245 w 512"/>
              <a:gd name="T23" fmla="*/ 249 h 512"/>
              <a:gd name="T24" fmla="*/ 231 w 512"/>
              <a:gd name="T25" fmla="*/ 263 h 512"/>
              <a:gd name="T26" fmla="*/ 216 w 512"/>
              <a:gd name="T27" fmla="*/ 263 h 512"/>
              <a:gd name="T28" fmla="*/ 216 w 512"/>
              <a:gd name="T29" fmla="*/ 248 h 512"/>
              <a:gd name="T30" fmla="*/ 248 w 512"/>
              <a:gd name="T31" fmla="*/ 216 h 512"/>
              <a:gd name="T32" fmla="*/ 252 w 512"/>
              <a:gd name="T33" fmla="*/ 214 h 512"/>
              <a:gd name="T34" fmla="*/ 260 w 512"/>
              <a:gd name="T35" fmla="*/ 214 h 512"/>
              <a:gd name="T36" fmla="*/ 263 w 512"/>
              <a:gd name="T37" fmla="*/ 216 h 512"/>
              <a:gd name="T38" fmla="*/ 295 w 512"/>
              <a:gd name="T39" fmla="*/ 248 h 512"/>
              <a:gd name="T40" fmla="*/ 295 w 512"/>
              <a:gd name="T41" fmla="*/ 263 h 512"/>
              <a:gd name="T42" fmla="*/ 288 w 512"/>
              <a:gd name="T43" fmla="*/ 266 h 512"/>
              <a:gd name="T44" fmla="*/ 362 w 512"/>
              <a:gd name="T45" fmla="*/ 320 h 512"/>
              <a:gd name="T46" fmla="*/ 309 w 512"/>
              <a:gd name="T47" fmla="*/ 320 h 512"/>
              <a:gd name="T48" fmla="*/ 298 w 512"/>
              <a:gd name="T49" fmla="*/ 309 h 512"/>
              <a:gd name="T50" fmla="*/ 309 w 512"/>
              <a:gd name="T51" fmla="*/ 298 h 512"/>
              <a:gd name="T52" fmla="*/ 362 w 512"/>
              <a:gd name="T53" fmla="*/ 298 h 512"/>
              <a:gd name="T54" fmla="*/ 394 w 512"/>
              <a:gd name="T55" fmla="*/ 266 h 512"/>
              <a:gd name="T56" fmla="*/ 362 w 512"/>
              <a:gd name="T57" fmla="*/ 234 h 512"/>
              <a:gd name="T58" fmla="*/ 351 w 512"/>
              <a:gd name="T59" fmla="*/ 238 h 512"/>
              <a:gd name="T60" fmla="*/ 339 w 512"/>
              <a:gd name="T61" fmla="*/ 237 h 512"/>
              <a:gd name="T62" fmla="*/ 335 w 512"/>
              <a:gd name="T63" fmla="*/ 227 h 512"/>
              <a:gd name="T64" fmla="*/ 336 w 512"/>
              <a:gd name="T65" fmla="*/ 222 h 512"/>
              <a:gd name="T66" fmla="*/ 337 w 512"/>
              <a:gd name="T67" fmla="*/ 214 h 512"/>
              <a:gd name="T68" fmla="*/ 272 w 512"/>
              <a:gd name="T69" fmla="*/ 149 h 512"/>
              <a:gd name="T70" fmla="*/ 207 w 512"/>
              <a:gd name="T71" fmla="*/ 201 h 512"/>
              <a:gd name="T72" fmla="*/ 201 w 512"/>
              <a:gd name="T73" fmla="*/ 208 h 512"/>
              <a:gd name="T74" fmla="*/ 191 w 512"/>
              <a:gd name="T75" fmla="*/ 207 h 512"/>
              <a:gd name="T76" fmla="*/ 167 w 512"/>
              <a:gd name="T77" fmla="*/ 199 h 512"/>
              <a:gd name="T78" fmla="*/ 117 w 512"/>
              <a:gd name="T79" fmla="*/ 249 h 512"/>
              <a:gd name="T80" fmla="*/ 167 w 512"/>
              <a:gd name="T81" fmla="*/ 298 h 512"/>
              <a:gd name="T82" fmla="*/ 202 w 512"/>
              <a:gd name="T83" fmla="*/ 298 h 512"/>
              <a:gd name="T84" fmla="*/ 213 w 512"/>
              <a:gd name="T85" fmla="*/ 309 h 512"/>
              <a:gd name="T86" fmla="*/ 202 w 512"/>
              <a:gd name="T87" fmla="*/ 320 h 512"/>
              <a:gd name="T88" fmla="*/ 167 w 512"/>
              <a:gd name="T89" fmla="*/ 320 h 512"/>
              <a:gd name="T90" fmla="*/ 96 w 512"/>
              <a:gd name="T91" fmla="*/ 249 h 512"/>
              <a:gd name="T92" fmla="*/ 167 w 512"/>
              <a:gd name="T93" fmla="*/ 178 h 512"/>
              <a:gd name="T94" fmla="*/ 190 w 512"/>
              <a:gd name="T95" fmla="*/ 183 h 512"/>
              <a:gd name="T96" fmla="*/ 272 w 512"/>
              <a:gd name="T97" fmla="*/ 128 h 512"/>
              <a:gd name="T98" fmla="*/ 358 w 512"/>
              <a:gd name="T99" fmla="*/ 213 h 512"/>
              <a:gd name="T100" fmla="*/ 362 w 512"/>
              <a:gd name="T101" fmla="*/ 213 h 512"/>
              <a:gd name="T102" fmla="*/ 416 w 512"/>
              <a:gd name="T103" fmla="*/ 266 h 512"/>
              <a:gd name="T104" fmla="*/ 362 w 512"/>
              <a:gd name="T105" fmla="*/ 3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88" y="266"/>
                </a:moveTo>
                <a:cubicBezTo>
                  <a:pt x="285" y="266"/>
                  <a:pt x="282" y="265"/>
                  <a:pt x="280" y="263"/>
                </a:cubicBezTo>
                <a:cubicBezTo>
                  <a:pt x="266" y="249"/>
                  <a:pt x="266" y="249"/>
                  <a:pt x="266" y="249"/>
                </a:cubicBezTo>
                <a:cubicBezTo>
                  <a:pt x="266" y="373"/>
                  <a:pt x="266" y="373"/>
                  <a:pt x="266" y="373"/>
                </a:cubicBezTo>
                <a:cubicBezTo>
                  <a:pt x="266" y="379"/>
                  <a:pt x="262" y="384"/>
                  <a:pt x="256" y="384"/>
                </a:cubicBezTo>
                <a:cubicBezTo>
                  <a:pt x="250" y="384"/>
                  <a:pt x="245" y="379"/>
                  <a:pt x="245" y="373"/>
                </a:cubicBezTo>
                <a:cubicBezTo>
                  <a:pt x="245" y="249"/>
                  <a:pt x="245" y="249"/>
                  <a:pt x="245" y="249"/>
                </a:cubicBezTo>
                <a:cubicBezTo>
                  <a:pt x="231" y="263"/>
                  <a:pt x="231" y="263"/>
                  <a:pt x="231" y="263"/>
                </a:cubicBezTo>
                <a:cubicBezTo>
                  <a:pt x="227" y="267"/>
                  <a:pt x="220" y="267"/>
                  <a:pt x="216" y="263"/>
                </a:cubicBezTo>
                <a:cubicBezTo>
                  <a:pt x="212" y="259"/>
                  <a:pt x="212" y="252"/>
                  <a:pt x="216" y="248"/>
                </a:cubicBezTo>
                <a:cubicBezTo>
                  <a:pt x="248" y="216"/>
                  <a:pt x="248" y="216"/>
                  <a:pt x="248" y="216"/>
                </a:cubicBezTo>
                <a:cubicBezTo>
                  <a:pt x="249" y="215"/>
                  <a:pt x="250" y="214"/>
                  <a:pt x="252" y="214"/>
                </a:cubicBezTo>
                <a:cubicBezTo>
                  <a:pt x="254" y="213"/>
                  <a:pt x="257" y="213"/>
                  <a:pt x="260" y="214"/>
                </a:cubicBezTo>
                <a:cubicBezTo>
                  <a:pt x="261" y="214"/>
                  <a:pt x="262" y="215"/>
                  <a:pt x="263" y="216"/>
                </a:cubicBezTo>
                <a:cubicBezTo>
                  <a:pt x="295" y="248"/>
                  <a:pt x="295" y="248"/>
                  <a:pt x="295" y="248"/>
                </a:cubicBezTo>
                <a:cubicBezTo>
                  <a:pt x="299" y="252"/>
                  <a:pt x="299" y="259"/>
                  <a:pt x="295" y="263"/>
                </a:cubicBezTo>
                <a:cubicBezTo>
                  <a:pt x="293" y="265"/>
                  <a:pt x="290" y="266"/>
                  <a:pt x="288" y="266"/>
                </a:cubicBezTo>
                <a:close/>
                <a:moveTo>
                  <a:pt x="362" y="320"/>
                </a:moveTo>
                <a:cubicBezTo>
                  <a:pt x="309" y="320"/>
                  <a:pt x="309" y="320"/>
                  <a:pt x="309" y="320"/>
                </a:cubicBezTo>
                <a:cubicBezTo>
                  <a:pt x="303" y="320"/>
                  <a:pt x="298" y="315"/>
                  <a:pt x="298" y="309"/>
                </a:cubicBezTo>
                <a:cubicBezTo>
                  <a:pt x="298" y="303"/>
                  <a:pt x="303" y="298"/>
                  <a:pt x="309" y="298"/>
                </a:cubicBezTo>
                <a:cubicBezTo>
                  <a:pt x="362" y="298"/>
                  <a:pt x="362" y="298"/>
                  <a:pt x="362" y="298"/>
                </a:cubicBezTo>
                <a:cubicBezTo>
                  <a:pt x="380" y="298"/>
                  <a:pt x="394" y="284"/>
                  <a:pt x="394" y="266"/>
                </a:cubicBezTo>
                <a:cubicBezTo>
                  <a:pt x="394" y="249"/>
                  <a:pt x="380" y="234"/>
                  <a:pt x="362" y="234"/>
                </a:cubicBezTo>
                <a:cubicBezTo>
                  <a:pt x="361" y="234"/>
                  <a:pt x="357" y="235"/>
                  <a:pt x="351" y="238"/>
                </a:cubicBezTo>
                <a:cubicBezTo>
                  <a:pt x="347" y="240"/>
                  <a:pt x="343" y="240"/>
                  <a:pt x="339" y="237"/>
                </a:cubicBezTo>
                <a:cubicBezTo>
                  <a:pt x="336" y="235"/>
                  <a:pt x="334" y="231"/>
                  <a:pt x="335" y="227"/>
                </a:cubicBezTo>
                <a:cubicBezTo>
                  <a:pt x="336" y="225"/>
                  <a:pt x="336" y="224"/>
                  <a:pt x="336" y="222"/>
                </a:cubicBezTo>
                <a:cubicBezTo>
                  <a:pt x="336" y="219"/>
                  <a:pt x="337" y="217"/>
                  <a:pt x="337" y="214"/>
                </a:cubicBezTo>
                <a:cubicBezTo>
                  <a:pt x="337" y="178"/>
                  <a:pt x="308" y="149"/>
                  <a:pt x="272" y="149"/>
                </a:cubicBezTo>
                <a:cubicBezTo>
                  <a:pt x="241" y="149"/>
                  <a:pt x="213" y="171"/>
                  <a:pt x="207" y="201"/>
                </a:cubicBezTo>
                <a:cubicBezTo>
                  <a:pt x="206" y="204"/>
                  <a:pt x="204" y="207"/>
                  <a:pt x="201" y="208"/>
                </a:cubicBezTo>
                <a:cubicBezTo>
                  <a:pt x="197" y="210"/>
                  <a:pt x="194" y="209"/>
                  <a:pt x="191" y="207"/>
                </a:cubicBezTo>
                <a:cubicBezTo>
                  <a:pt x="183" y="202"/>
                  <a:pt x="176" y="199"/>
                  <a:pt x="167" y="199"/>
                </a:cubicBezTo>
                <a:cubicBezTo>
                  <a:pt x="139" y="199"/>
                  <a:pt x="117" y="221"/>
                  <a:pt x="117" y="249"/>
                </a:cubicBezTo>
                <a:cubicBezTo>
                  <a:pt x="117" y="276"/>
                  <a:pt x="139" y="298"/>
                  <a:pt x="167" y="298"/>
                </a:cubicBezTo>
                <a:cubicBezTo>
                  <a:pt x="202" y="298"/>
                  <a:pt x="202" y="298"/>
                  <a:pt x="202" y="298"/>
                </a:cubicBezTo>
                <a:cubicBezTo>
                  <a:pt x="208" y="298"/>
                  <a:pt x="213" y="303"/>
                  <a:pt x="213" y="309"/>
                </a:cubicBezTo>
                <a:cubicBezTo>
                  <a:pt x="213" y="315"/>
                  <a:pt x="208" y="320"/>
                  <a:pt x="202" y="320"/>
                </a:cubicBezTo>
                <a:cubicBezTo>
                  <a:pt x="167" y="320"/>
                  <a:pt x="167" y="320"/>
                  <a:pt x="167" y="320"/>
                </a:cubicBezTo>
                <a:cubicBezTo>
                  <a:pt x="127" y="320"/>
                  <a:pt x="96" y="288"/>
                  <a:pt x="96" y="249"/>
                </a:cubicBezTo>
                <a:cubicBezTo>
                  <a:pt x="96" y="210"/>
                  <a:pt x="127" y="178"/>
                  <a:pt x="167" y="178"/>
                </a:cubicBezTo>
                <a:cubicBezTo>
                  <a:pt x="176" y="178"/>
                  <a:pt x="183" y="180"/>
                  <a:pt x="190" y="183"/>
                </a:cubicBezTo>
                <a:cubicBezTo>
                  <a:pt x="203" y="150"/>
                  <a:pt x="235" y="128"/>
                  <a:pt x="272" y="128"/>
                </a:cubicBezTo>
                <a:cubicBezTo>
                  <a:pt x="319" y="128"/>
                  <a:pt x="358" y="166"/>
                  <a:pt x="358" y="213"/>
                </a:cubicBezTo>
                <a:cubicBezTo>
                  <a:pt x="360" y="213"/>
                  <a:pt x="361" y="213"/>
                  <a:pt x="362" y="213"/>
                </a:cubicBezTo>
                <a:cubicBezTo>
                  <a:pt x="392" y="213"/>
                  <a:pt x="416" y="237"/>
                  <a:pt x="416" y="266"/>
                </a:cubicBezTo>
                <a:cubicBezTo>
                  <a:pt x="416" y="296"/>
                  <a:pt x="392" y="320"/>
                  <a:pt x="362" y="320"/>
                </a:cubicBezTo>
                <a:close/>
              </a:path>
            </a:pathLst>
          </a:custGeom>
          <a:solidFill>
            <a:srgbClr val="DCDCDC"/>
          </a:solidFill>
          <a:ln>
            <a:noFill/>
          </a:ln>
        </p:spPr>
        <p:txBody>
          <a:bodyPr vert="horz" wrap="square" lIns="110869" tIns="55434" rIns="110869" bIns="55434" numCol="1" anchor="t" anchorCtr="0" compatLnSpc="1">
            <a:prstTxWarp prst="textNoShape">
              <a:avLst/>
            </a:prstTxWarp>
          </a:bodyPr>
          <a:lstStyle/>
          <a:p>
            <a:endParaRPr lang="en-US" sz="1273">
              <a:ea typeface="Verdana" panose="020B0604030504040204" pitchFamily="34" charset="0"/>
              <a:cs typeface="Verdana" panose="020B0604030504040204" pitchFamily="34" charset="0"/>
            </a:endParaRPr>
          </a:p>
        </p:txBody>
      </p:sp>
      <p:sp>
        <p:nvSpPr>
          <p:cNvPr id="44" name="TextBox 43">
            <a:extLst>
              <a:ext uri="{FF2B5EF4-FFF2-40B4-BE49-F238E27FC236}">
                <a16:creationId xmlns:a16="http://schemas.microsoft.com/office/drawing/2014/main" id="{02E384EC-2FFF-49D3-B73D-837C56A75C6A}"/>
              </a:ext>
            </a:extLst>
          </p:cNvPr>
          <p:cNvSpPr txBox="1"/>
          <p:nvPr/>
        </p:nvSpPr>
        <p:spPr>
          <a:xfrm>
            <a:off x="4754591" y="4597715"/>
            <a:ext cx="6549932" cy="646331"/>
          </a:xfrm>
          <a:prstGeom prst="rect">
            <a:avLst/>
          </a:prstGeom>
          <a:noFill/>
        </p:spPr>
        <p:txBody>
          <a:bodyPr wrap="square" rtlCol="0">
            <a:spAutoFit/>
          </a:bodyPr>
          <a:lstStyle/>
          <a:p>
            <a:r>
              <a:rPr lang="en-US" sz="1200" b="1" dirty="0">
                <a:ea typeface="Verdana" panose="020B0604030504040204" pitchFamily="34" charset="0"/>
                <a:cs typeface="Verdana" panose="020B0604030504040204" pitchFamily="34" charset="0"/>
              </a:rPr>
              <a:t>Web Services (SOAP / Rest): </a:t>
            </a:r>
            <a:r>
              <a:rPr lang="en-US" sz="1200" dirty="0">
                <a:ea typeface="Verdana" panose="020B0604030504040204" pitchFamily="34" charset="0"/>
                <a:cs typeface="Verdana" panose="020B0604030504040204" pitchFamily="34" charset="0"/>
              </a:rPr>
              <a:t>API that can be remotely invoked using HTTP/HTTPS requests. It also allows for exposing the business functionality to the calling environment. </a:t>
            </a:r>
          </a:p>
        </p:txBody>
      </p:sp>
      <p:sp>
        <p:nvSpPr>
          <p:cNvPr id="45" name="Freeform 214">
            <a:extLst>
              <a:ext uri="{FF2B5EF4-FFF2-40B4-BE49-F238E27FC236}">
                <a16:creationId xmlns:a16="http://schemas.microsoft.com/office/drawing/2014/main" id="{AC88F900-596F-48AE-A216-CC8806E005C9}"/>
              </a:ext>
            </a:extLst>
          </p:cNvPr>
          <p:cNvSpPr>
            <a:spLocks noChangeAspect="1" noEditPoints="1"/>
          </p:cNvSpPr>
          <p:nvPr/>
        </p:nvSpPr>
        <p:spPr bwMode="auto">
          <a:xfrm>
            <a:off x="3282158" y="5291531"/>
            <a:ext cx="630543" cy="610061"/>
          </a:xfrm>
          <a:custGeom>
            <a:avLst/>
            <a:gdLst>
              <a:gd name="T0" fmla="*/ 320 w 512"/>
              <a:gd name="T1" fmla="*/ 245 h 512"/>
              <a:gd name="T2" fmla="*/ 373 w 512"/>
              <a:gd name="T3" fmla="*/ 245 h 512"/>
              <a:gd name="T4" fmla="*/ 373 w 512"/>
              <a:gd name="T5" fmla="*/ 373 h 512"/>
              <a:gd name="T6" fmla="*/ 320 w 512"/>
              <a:gd name="T7" fmla="*/ 373 h 512"/>
              <a:gd name="T8" fmla="*/ 320 w 512"/>
              <a:gd name="T9" fmla="*/ 245 h 512"/>
              <a:gd name="T10" fmla="*/ 330 w 512"/>
              <a:gd name="T11" fmla="*/ 224 h 512"/>
              <a:gd name="T12" fmla="*/ 309 w 512"/>
              <a:gd name="T13" fmla="*/ 224 h 512"/>
              <a:gd name="T14" fmla="*/ 298 w 512"/>
              <a:gd name="T15" fmla="*/ 234 h 512"/>
              <a:gd name="T16" fmla="*/ 298 w 512"/>
              <a:gd name="T17" fmla="*/ 352 h 512"/>
              <a:gd name="T18" fmla="*/ 160 w 512"/>
              <a:gd name="T19" fmla="*/ 352 h 512"/>
              <a:gd name="T20" fmla="*/ 160 w 512"/>
              <a:gd name="T21" fmla="*/ 128 h 512"/>
              <a:gd name="T22" fmla="*/ 330 w 512"/>
              <a:gd name="T23" fmla="*/ 128 h 512"/>
              <a:gd name="T24" fmla="*/ 330 w 512"/>
              <a:gd name="T25" fmla="*/ 224 h 512"/>
              <a:gd name="T26" fmla="*/ 256 w 512"/>
              <a:gd name="T27" fmla="*/ 320 h 512"/>
              <a:gd name="T28" fmla="*/ 245 w 512"/>
              <a:gd name="T29" fmla="*/ 309 h 512"/>
              <a:gd name="T30" fmla="*/ 234 w 512"/>
              <a:gd name="T31" fmla="*/ 320 h 512"/>
              <a:gd name="T32" fmla="*/ 245 w 512"/>
              <a:gd name="T33" fmla="*/ 330 h 512"/>
              <a:gd name="T34" fmla="*/ 256 w 512"/>
              <a:gd name="T35" fmla="*/ 320 h 512"/>
              <a:gd name="T36" fmla="*/ 512 w 512"/>
              <a:gd name="T37" fmla="*/ 256 h 512"/>
              <a:gd name="T38" fmla="*/ 256 w 512"/>
              <a:gd name="T39" fmla="*/ 512 h 512"/>
              <a:gd name="T40" fmla="*/ 0 w 512"/>
              <a:gd name="T41" fmla="*/ 256 h 512"/>
              <a:gd name="T42" fmla="*/ 256 w 512"/>
              <a:gd name="T43" fmla="*/ 0 h 512"/>
              <a:gd name="T44" fmla="*/ 512 w 512"/>
              <a:gd name="T45" fmla="*/ 256 h 512"/>
              <a:gd name="T46" fmla="*/ 394 w 512"/>
              <a:gd name="T47" fmla="*/ 234 h 512"/>
              <a:gd name="T48" fmla="*/ 384 w 512"/>
              <a:gd name="T49" fmla="*/ 224 h 512"/>
              <a:gd name="T50" fmla="*/ 352 w 512"/>
              <a:gd name="T51" fmla="*/ 224 h 512"/>
              <a:gd name="T52" fmla="*/ 352 w 512"/>
              <a:gd name="T53" fmla="*/ 117 h 512"/>
              <a:gd name="T54" fmla="*/ 341 w 512"/>
              <a:gd name="T55" fmla="*/ 106 h 512"/>
              <a:gd name="T56" fmla="*/ 149 w 512"/>
              <a:gd name="T57" fmla="*/ 106 h 512"/>
              <a:gd name="T58" fmla="*/ 138 w 512"/>
              <a:gd name="T59" fmla="*/ 117 h 512"/>
              <a:gd name="T60" fmla="*/ 138 w 512"/>
              <a:gd name="T61" fmla="*/ 362 h 512"/>
              <a:gd name="T62" fmla="*/ 149 w 512"/>
              <a:gd name="T63" fmla="*/ 373 h 512"/>
              <a:gd name="T64" fmla="*/ 298 w 512"/>
              <a:gd name="T65" fmla="*/ 373 h 512"/>
              <a:gd name="T66" fmla="*/ 298 w 512"/>
              <a:gd name="T67" fmla="*/ 384 h 512"/>
              <a:gd name="T68" fmla="*/ 309 w 512"/>
              <a:gd name="T69" fmla="*/ 394 h 512"/>
              <a:gd name="T70" fmla="*/ 384 w 512"/>
              <a:gd name="T71" fmla="*/ 394 h 512"/>
              <a:gd name="T72" fmla="*/ 394 w 512"/>
              <a:gd name="T73" fmla="*/ 384 h 512"/>
              <a:gd name="T74" fmla="*/ 394 w 512"/>
              <a:gd name="T75" fmla="*/ 23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320" y="245"/>
                </a:moveTo>
                <a:cubicBezTo>
                  <a:pt x="373" y="245"/>
                  <a:pt x="373" y="245"/>
                  <a:pt x="373" y="245"/>
                </a:cubicBezTo>
                <a:cubicBezTo>
                  <a:pt x="373" y="373"/>
                  <a:pt x="373" y="373"/>
                  <a:pt x="373" y="373"/>
                </a:cubicBezTo>
                <a:cubicBezTo>
                  <a:pt x="320" y="373"/>
                  <a:pt x="320" y="373"/>
                  <a:pt x="320" y="373"/>
                </a:cubicBezTo>
                <a:lnTo>
                  <a:pt x="320" y="245"/>
                </a:lnTo>
                <a:close/>
                <a:moveTo>
                  <a:pt x="330" y="224"/>
                </a:moveTo>
                <a:cubicBezTo>
                  <a:pt x="309" y="224"/>
                  <a:pt x="309" y="224"/>
                  <a:pt x="309" y="224"/>
                </a:cubicBezTo>
                <a:cubicBezTo>
                  <a:pt x="303" y="224"/>
                  <a:pt x="298" y="228"/>
                  <a:pt x="298" y="234"/>
                </a:cubicBezTo>
                <a:cubicBezTo>
                  <a:pt x="298" y="352"/>
                  <a:pt x="298" y="352"/>
                  <a:pt x="298" y="352"/>
                </a:cubicBezTo>
                <a:cubicBezTo>
                  <a:pt x="160" y="352"/>
                  <a:pt x="160" y="352"/>
                  <a:pt x="160" y="352"/>
                </a:cubicBezTo>
                <a:cubicBezTo>
                  <a:pt x="160" y="128"/>
                  <a:pt x="160" y="128"/>
                  <a:pt x="160" y="128"/>
                </a:cubicBezTo>
                <a:cubicBezTo>
                  <a:pt x="330" y="128"/>
                  <a:pt x="330" y="128"/>
                  <a:pt x="330" y="128"/>
                </a:cubicBezTo>
                <a:lnTo>
                  <a:pt x="330" y="224"/>
                </a:lnTo>
                <a:close/>
                <a:moveTo>
                  <a:pt x="256" y="320"/>
                </a:moveTo>
                <a:cubicBezTo>
                  <a:pt x="256" y="314"/>
                  <a:pt x="251" y="309"/>
                  <a:pt x="245" y="309"/>
                </a:cubicBezTo>
                <a:cubicBezTo>
                  <a:pt x="239" y="309"/>
                  <a:pt x="234" y="314"/>
                  <a:pt x="234" y="320"/>
                </a:cubicBezTo>
                <a:cubicBezTo>
                  <a:pt x="234" y="326"/>
                  <a:pt x="239" y="330"/>
                  <a:pt x="245" y="330"/>
                </a:cubicBezTo>
                <a:cubicBezTo>
                  <a:pt x="251" y="330"/>
                  <a:pt x="256" y="326"/>
                  <a:pt x="256" y="32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94" y="234"/>
                </a:moveTo>
                <a:cubicBezTo>
                  <a:pt x="394" y="228"/>
                  <a:pt x="390" y="224"/>
                  <a:pt x="384" y="224"/>
                </a:cubicBezTo>
                <a:cubicBezTo>
                  <a:pt x="352" y="224"/>
                  <a:pt x="352" y="224"/>
                  <a:pt x="352" y="224"/>
                </a:cubicBezTo>
                <a:cubicBezTo>
                  <a:pt x="352" y="117"/>
                  <a:pt x="352" y="117"/>
                  <a:pt x="352" y="117"/>
                </a:cubicBezTo>
                <a:cubicBezTo>
                  <a:pt x="352" y="111"/>
                  <a:pt x="347" y="106"/>
                  <a:pt x="341" y="106"/>
                </a:cubicBezTo>
                <a:cubicBezTo>
                  <a:pt x="149" y="106"/>
                  <a:pt x="149" y="106"/>
                  <a:pt x="149" y="106"/>
                </a:cubicBezTo>
                <a:cubicBezTo>
                  <a:pt x="143" y="106"/>
                  <a:pt x="138" y="111"/>
                  <a:pt x="138" y="117"/>
                </a:cubicBezTo>
                <a:cubicBezTo>
                  <a:pt x="138" y="362"/>
                  <a:pt x="138" y="362"/>
                  <a:pt x="138" y="362"/>
                </a:cubicBezTo>
                <a:cubicBezTo>
                  <a:pt x="138" y="368"/>
                  <a:pt x="143" y="373"/>
                  <a:pt x="149" y="373"/>
                </a:cubicBezTo>
                <a:cubicBezTo>
                  <a:pt x="298" y="373"/>
                  <a:pt x="298" y="373"/>
                  <a:pt x="298" y="373"/>
                </a:cubicBezTo>
                <a:cubicBezTo>
                  <a:pt x="298" y="384"/>
                  <a:pt x="298" y="384"/>
                  <a:pt x="298" y="384"/>
                </a:cubicBezTo>
                <a:cubicBezTo>
                  <a:pt x="298" y="390"/>
                  <a:pt x="303" y="394"/>
                  <a:pt x="309" y="394"/>
                </a:cubicBezTo>
                <a:cubicBezTo>
                  <a:pt x="384" y="394"/>
                  <a:pt x="384" y="394"/>
                  <a:pt x="384" y="394"/>
                </a:cubicBezTo>
                <a:cubicBezTo>
                  <a:pt x="390" y="394"/>
                  <a:pt x="394" y="390"/>
                  <a:pt x="394" y="384"/>
                </a:cubicBezTo>
                <a:lnTo>
                  <a:pt x="394" y="234"/>
                </a:lnTo>
                <a:close/>
              </a:path>
            </a:pathLst>
          </a:custGeom>
          <a:solidFill>
            <a:srgbClr val="6A6A65"/>
          </a:solidFill>
          <a:ln>
            <a:noFill/>
          </a:ln>
        </p:spPr>
        <p:txBody>
          <a:bodyPr vert="horz" wrap="square" lIns="110869" tIns="55434" rIns="110869" bIns="55434" numCol="1" anchor="t" anchorCtr="0" compatLnSpc="1">
            <a:prstTxWarp prst="textNoShape">
              <a:avLst/>
            </a:prstTxWarp>
          </a:bodyPr>
          <a:lstStyle/>
          <a:p>
            <a:endParaRPr lang="en-US" sz="1455">
              <a:ea typeface="Verdana" panose="020B0604030504040204" pitchFamily="34" charset="0"/>
              <a:cs typeface="Verdana" panose="020B0604030504040204" pitchFamily="34" charset="0"/>
            </a:endParaRPr>
          </a:p>
        </p:txBody>
      </p:sp>
      <p:sp>
        <p:nvSpPr>
          <p:cNvPr id="46" name="TextBox 45">
            <a:extLst>
              <a:ext uri="{FF2B5EF4-FFF2-40B4-BE49-F238E27FC236}">
                <a16:creationId xmlns:a16="http://schemas.microsoft.com/office/drawing/2014/main" id="{43D772D7-EC26-4734-A046-D207CC57CB56}"/>
              </a:ext>
            </a:extLst>
          </p:cNvPr>
          <p:cNvSpPr txBox="1"/>
          <p:nvPr/>
        </p:nvSpPr>
        <p:spPr>
          <a:xfrm>
            <a:off x="4135575" y="5291531"/>
            <a:ext cx="6510241" cy="461665"/>
          </a:xfrm>
          <a:prstGeom prst="rect">
            <a:avLst/>
          </a:prstGeom>
          <a:noFill/>
        </p:spPr>
        <p:txBody>
          <a:bodyPr wrap="square" rtlCol="0">
            <a:spAutoFit/>
          </a:bodyPr>
          <a:lstStyle/>
          <a:p>
            <a:r>
              <a:rPr lang="en-US" sz="1200" b="1" dirty="0">
                <a:ea typeface="Verdana" panose="020B0604030504040204" pitchFamily="34" charset="0"/>
                <a:cs typeface="Verdana" panose="020B0604030504040204" pitchFamily="34" charset="0"/>
              </a:rPr>
              <a:t>FBDI: </a:t>
            </a:r>
            <a:r>
              <a:rPr lang="en-US" sz="1200" dirty="0">
                <a:ea typeface="Verdana" panose="020B0604030504040204" pitchFamily="34" charset="0"/>
                <a:cs typeface="Verdana" panose="020B0604030504040204" pitchFamily="34" charset="0"/>
              </a:rPr>
              <a:t>FBDI (File Based Data Import) It is an excel based utility used to import large volumes of data into Oracle Cloud ERP from external applications. </a:t>
            </a:r>
          </a:p>
        </p:txBody>
      </p:sp>
      <p:sp>
        <p:nvSpPr>
          <p:cNvPr id="47" name="TextBox 46">
            <a:extLst>
              <a:ext uri="{FF2B5EF4-FFF2-40B4-BE49-F238E27FC236}">
                <a16:creationId xmlns:a16="http://schemas.microsoft.com/office/drawing/2014/main" id="{09D8FA75-8BF5-4843-9246-0EC64DCD3694}"/>
              </a:ext>
            </a:extLst>
          </p:cNvPr>
          <p:cNvSpPr txBox="1"/>
          <p:nvPr/>
        </p:nvSpPr>
        <p:spPr>
          <a:xfrm>
            <a:off x="4754591" y="1786944"/>
            <a:ext cx="6173937" cy="646331"/>
          </a:xfrm>
          <a:prstGeom prst="rect">
            <a:avLst/>
          </a:prstGeom>
          <a:noFill/>
        </p:spPr>
        <p:txBody>
          <a:bodyPr wrap="square" rtlCol="0">
            <a:spAutoFit/>
          </a:bodyPr>
          <a:lstStyle/>
          <a:p>
            <a:r>
              <a:rPr lang="en-US" sz="1200" b="1" dirty="0">
                <a:ea typeface="Verdana" panose="020B0604030504040204" pitchFamily="34" charset="0"/>
                <a:cs typeface="Verdana" panose="020B0604030504040204" pitchFamily="34" charset="0"/>
              </a:rPr>
              <a:t>Middleware:</a:t>
            </a:r>
            <a:r>
              <a:rPr lang="en-US" sz="1200" dirty="0">
                <a:ea typeface="Verdana" panose="020B0604030504040204" pitchFamily="34" charset="0"/>
                <a:cs typeface="Verdana" panose="020B0604030504040204" pitchFamily="34" charset="0"/>
              </a:rPr>
              <a:t>  I</a:t>
            </a:r>
            <a:r>
              <a:rPr lang="en-US" sz="1200" dirty="0">
                <a:ea typeface="Verdana" panose="020B0604030504040204" pitchFamily="34" charset="0"/>
              </a:rPr>
              <a:t>ntegration platform that helps connect Oracle cloud ERP to boundary systems. Oracle OIC will be referenced as Middleware for the context of this project.</a:t>
            </a:r>
            <a:endParaRPr lang="en-US" sz="1200" dirty="0">
              <a:ea typeface="Verdana" panose="020B0604030504040204" pitchFamily="34" charset="0"/>
              <a:cs typeface="Verdana" panose="020B0604030504040204" pitchFamily="34" charset="0"/>
            </a:endParaRPr>
          </a:p>
        </p:txBody>
      </p:sp>
      <p:sp>
        <p:nvSpPr>
          <p:cNvPr id="48" name="Media_Technology_Fill_4">
            <a:extLst>
              <a:ext uri="{FF2B5EF4-FFF2-40B4-BE49-F238E27FC236}">
                <a16:creationId xmlns:a16="http://schemas.microsoft.com/office/drawing/2014/main" id="{F3C71C4A-4B4C-40D2-A419-0221F422A321}"/>
              </a:ext>
            </a:extLst>
          </p:cNvPr>
          <p:cNvSpPr>
            <a:spLocks noChangeAspect="1" noEditPoints="1"/>
          </p:cNvSpPr>
          <p:nvPr/>
        </p:nvSpPr>
        <p:spPr bwMode="auto">
          <a:xfrm>
            <a:off x="3901174" y="1762566"/>
            <a:ext cx="632046" cy="612964"/>
          </a:xfrm>
          <a:custGeom>
            <a:avLst/>
            <a:gdLst>
              <a:gd name="T0" fmla="*/ 160 w 512"/>
              <a:gd name="T1" fmla="*/ 384 h 512"/>
              <a:gd name="T2" fmla="*/ 352 w 512"/>
              <a:gd name="T3" fmla="*/ 384 h 512"/>
              <a:gd name="T4" fmla="*/ 352 w 512"/>
              <a:gd name="T5" fmla="*/ 128 h 512"/>
              <a:gd name="T6" fmla="*/ 160 w 512"/>
              <a:gd name="T7" fmla="*/ 128 h 512"/>
              <a:gd name="T8" fmla="*/ 160 w 512"/>
              <a:gd name="T9" fmla="*/ 384 h 512"/>
              <a:gd name="T10" fmla="*/ 256 w 512"/>
              <a:gd name="T11" fmla="*/ 363 h 512"/>
              <a:gd name="T12" fmla="*/ 245 w 512"/>
              <a:gd name="T13" fmla="*/ 352 h 512"/>
              <a:gd name="T14" fmla="*/ 256 w 512"/>
              <a:gd name="T15" fmla="*/ 342 h 512"/>
              <a:gd name="T16" fmla="*/ 267 w 512"/>
              <a:gd name="T17" fmla="*/ 352 h 512"/>
              <a:gd name="T18" fmla="*/ 256 w 512"/>
              <a:gd name="T19" fmla="*/ 363 h 512"/>
              <a:gd name="T20" fmla="*/ 171 w 512"/>
              <a:gd name="T21" fmla="*/ 150 h 512"/>
              <a:gd name="T22" fmla="*/ 181 w 512"/>
              <a:gd name="T23" fmla="*/ 139 h 512"/>
              <a:gd name="T24" fmla="*/ 331 w 512"/>
              <a:gd name="T25" fmla="*/ 139 h 512"/>
              <a:gd name="T26" fmla="*/ 341 w 512"/>
              <a:gd name="T27" fmla="*/ 150 h 512"/>
              <a:gd name="T28" fmla="*/ 341 w 512"/>
              <a:gd name="T29" fmla="*/ 310 h 512"/>
              <a:gd name="T30" fmla="*/ 331 w 512"/>
              <a:gd name="T31" fmla="*/ 320 h 512"/>
              <a:gd name="T32" fmla="*/ 181 w 512"/>
              <a:gd name="T33" fmla="*/ 320 h 512"/>
              <a:gd name="T34" fmla="*/ 171 w 512"/>
              <a:gd name="T35" fmla="*/ 310 h 512"/>
              <a:gd name="T36" fmla="*/ 171 w 512"/>
              <a:gd name="T37" fmla="*/ 150 h 512"/>
              <a:gd name="T38" fmla="*/ 320 w 512"/>
              <a:gd name="T39" fmla="*/ 299 h 512"/>
              <a:gd name="T40" fmla="*/ 192 w 512"/>
              <a:gd name="T41" fmla="*/ 299 h 512"/>
              <a:gd name="T42" fmla="*/ 192 w 512"/>
              <a:gd name="T43" fmla="*/ 160 h 512"/>
              <a:gd name="T44" fmla="*/ 320 w 512"/>
              <a:gd name="T45" fmla="*/ 160 h 512"/>
              <a:gd name="T46" fmla="*/ 320 w 512"/>
              <a:gd name="T47" fmla="*/ 299 h 512"/>
              <a:gd name="T48" fmla="*/ 256 w 512"/>
              <a:gd name="T49" fmla="*/ 0 h 512"/>
              <a:gd name="T50" fmla="*/ 0 w 512"/>
              <a:gd name="T51" fmla="*/ 256 h 512"/>
              <a:gd name="T52" fmla="*/ 256 w 512"/>
              <a:gd name="T53" fmla="*/ 512 h 512"/>
              <a:gd name="T54" fmla="*/ 512 w 512"/>
              <a:gd name="T55" fmla="*/ 256 h 512"/>
              <a:gd name="T56" fmla="*/ 256 w 512"/>
              <a:gd name="T57" fmla="*/ 0 h 512"/>
              <a:gd name="T58" fmla="*/ 373 w 512"/>
              <a:gd name="T59" fmla="*/ 395 h 512"/>
              <a:gd name="T60" fmla="*/ 363 w 512"/>
              <a:gd name="T61" fmla="*/ 406 h 512"/>
              <a:gd name="T62" fmla="*/ 149 w 512"/>
              <a:gd name="T63" fmla="*/ 406 h 512"/>
              <a:gd name="T64" fmla="*/ 139 w 512"/>
              <a:gd name="T65" fmla="*/ 395 h 512"/>
              <a:gd name="T66" fmla="*/ 139 w 512"/>
              <a:gd name="T67" fmla="*/ 118 h 512"/>
              <a:gd name="T68" fmla="*/ 149 w 512"/>
              <a:gd name="T69" fmla="*/ 107 h 512"/>
              <a:gd name="T70" fmla="*/ 363 w 512"/>
              <a:gd name="T71" fmla="*/ 107 h 512"/>
              <a:gd name="T72" fmla="*/ 373 w 512"/>
              <a:gd name="T73" fmla="*/ 118 h 512"/>
              <a:gd name="T74" fmla="*/ 373 w 512"/>
              <a:gd name="T75" fmla="*/ 39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160" y="384"/>
                </a:moveTo>
                <a:cubicBezTo>
                  <a:pt x="352" y="384"/>
                  <a:pt x="352" y="384"/>
                  <a:pt x="352" y="384"/>
                </a:cubicBezTo>
                <a:cubicBezTo>
                  <a:pt x="352" y="128"/>
                  <a:pt x="352" y="128"/>
                  <a:pt x="352" y="128"/>
                </a:cubicBezTo>
                <a:cubicBezTo>
                  <a:pt x="160" y="128"/>
                  <a:pt x="160" y="128"/>
                  <a:pt x="160" y="128"/>
                </a:cubicBezTo>
                <a:lnTo>
                  <a:pt x="160" y="384"/>
                </a:lnTo>
                <a:close/>
                <a:moveTo>
                  <a:pt x="256" y="363"/>
                </a:moveTo>
                <a:cubicBezTo>
                  <a:pt x="250" y="363"/>
                  <a:pt x="245" y="358"/>
                  <a:pt x="245" y="352"/>
                </a:cubicBezTo>
                <a:cubicBezTo>
                  <a:pt x="245" y="346"/>
                  <a:pt x="250" y="342"/>
                  <a:pt x="256" y="342"/>
                </a:cubicBezTo>
                <a:cubicBezTo>
                  <a:pt x="262" y="342"/>
                  <a:pt x="267" y="346"/>
                  <a:pt x="267" y="352"/>
                </a:cubicBezTo>
                <a:cubicBezTo>
                  <a:pt x="267" y="358"/>
                  <a:pt x="262" y="363"/>
                  <a:pt x="256" y="363"/>
                </a:cubicBezTo>
                <a:close/>
                <a:moveTo>
                  <a:pt x="171" y="150"/>
                </a:moveTo>
                <a:cubicBezTo>
                  <a:pt x="171" y="144"/>
                  <a:pt x="175" y="139"/>
                  <a:pt x="181" y="139"/>
                </a:cubicBezTo>
                <a:cubicBezTo>
                  <a:pt x="331" y="139"/>
                  <a:pt x="331" y="139"/>
                  <a:pt x="331" y="139"/>
                </a:cubicBezTo>
                <a:cubicBezTo>
                  <a:pt x="337" y="139"/>
                  <a:pt x="341" y="144"/>
                  <a:pt x="341" y="150"/>
                </a:cubicBezTo>
                <a:cubicBezTo>
                  <a:pt x="341" y="310"/>
                  <a:pt x="341" y="310"/>
                  <a:pt x="341" y="310"/>
                </a:cubicBezTo>
                <a:cubicBezTo>
                  <a:pt x="341" y="316"/>
                  <a:pt x="337" y="320"/>
                  <a:pt x="331" y="320"/>
                </a:cubicBezTo>
                <a:cubicBezTo>
                  <a:pt x="181" y="320"/>
                  <a:pt x="181" y="320"/>
                  <a:pt x="181" y="320"/>
                </a:cubicBezTo>
                <a:cubicBezTo>
                  <a:pt x="175" y="320"/>
                  <a:pt x="171" y="316"/>
                  <a:pt x="171" y="310"/>
                </a:cubicBezTo>
                <a:lnTo>
                  <a:pt x="171" y="150"/>
                </a:lnTo>
                <a:close/>
                <a:moveTo>
                  <a:pt x="320" y="299"/>
                </a:moveTo>
                <a:cubicBezTo>
                  <a:pt x="192" y="299"/>
                  <a:pt x="192" y="299"/>
                  <a:pt x="192" y="299"/>
                </a:cubicBezTo>
                <a:cubicBezTo>
                  <a:pt x="192" y="160"/>
                  <a:pt x="192" y="160"/>
                  <a:pt x="192" y="160"/>
                </a:cubicBezTo>
                <a:cubicBezTo>
                  <a:pt x="320" y="160"/>
                  <a:pt x="320" y="160"/>
                  <a:pt x="320" y="160"/>
                </a:cubicBezTo>
                <a:lnTo>
                  <a:pt x="320" y="299"/>
                </a:lnTo>
                <a:close/>
                <a:moveTo>
                  <a:pt x="256" y="0"/>
                </a:moveTo>
                <a:cubicBezTo>
                  <a:pt x="115" y="0"/>
                  <a:pt x="0" y="115"/>
                  <a:pt x="0" y="256"/>
                </a:cubicBezTo>
                <a:cubicBezTo>
                  <a:pt x="0" y="398"/>
                  <a:pt x="115" y="512"/>
                  <a:pt x="256" y="512"/>
                </a:cubicBezTo>
                <a:cubicBezTo>
                  <a:pt x="397" y="512"/>
                  <a:pt x="512" y="398"/>
                  <a:pt x="512" y="256"/>
                </a:cubicBezTo>
                <a:cubicBezTo>
                  <a:pt x="512" y="115"/>
                  <a:pt x="397" y="0"/>
                  <a:pt x="256" y="0"/>
                </a:cubicBezTo>
                <a:close/>
                <a:moveTo>
                  <a:pt x="373" y="395"/>
                </a:moveTo>
                <a:cubicBezTo>
                  <a:pt x="373" y="401"/>
                  <a:pt x="369" y="406"/>
                  <a:pt x="363" y="406"/>
                </a:cubicBezTo>
                <a:cubicBezTo>
                  <a:pt x="149" y="406"/>
                  <a:pt x="149" y="406"/>
                  <a:pt x="149" y="406"/>
                </a:cubicBezTo>
                <a:cubicBezTo>
                  <a:pt x="143" y="406"/>
                  <a:pt x="139" y="401"/>
                  <a:pt x="139" y="395"/>
                </a:cubicBezTo>
                <a:cubicBezTo>
                  <a:pt x="139" y="118"/>
                  <a:pt x="139" y="118"/>
                  <a:pt x="139" y="118"/>
                </a:cubicBezTo>
                <a:cubicBezTo>
                  <a:pt x="139" y="112"/>
                  <a:pt x="143" y="107"/>
                  <a:pt x="149" y="107"/>
                </a:cubicBezTo>
                <a:cubicBezTo>
                  <a:pt x="363" y="107"/>
                  <a:pt x="363" y="107"/>
                  <a:pt x="363" y="107"/>
                </a:cubicBezTo>
                <a:cubicBezTo>
                  <a:pt x="369" y="107"/>
                  <a:pt x="373" y="112"/>
                  <a:pt x="373" y="118"/>
                </a:cubicBezTo>
                <a:lnTo>
                  <a:pt x="373" y="395"/>
                </a:lnTo>
                <a:close/>
              </a:path>
            </a:pathLst>
          </a:custGeom>
          <a:solidFill>
            <a:srgbClr val="000000"/>
          </a:solidFill>
          <a:ln>
            <a:noFill/>
          </a:ln>
        </p:spPr>
        <p:txBody>
          <a:bodyPr vert="horz" wrap="square" lIns="110869" tIns="55434" rIns="110869" bIns="55434" numCol="1" anchor="t" anchorCtr="0" compatLnSpc="1">
            <a:prstTxWarp prst="textNoShape">
              <a:avLst/>
            </a:prstTxWarp>
          </a:bodyPr>
          <a:lstStyle/>
          <a:p>
            <a:endParaRPr lang="en-US" sz="1455"/>
          </a:p>
        </p:txBody>
      </p:sp>
      <p:sp>
        <p:nvSpPr>
          <p:cNvPr id="49" name="TextBox 48">
            <a:extLst>
              <a:ext uri="{FF2B5EF4-FFF2-40B4-BE49-F238E27FC236}">
                <a16:creationId xmlns:a16="http://schemas.microsoft.com/office/drawing/2014/main" id="{8FB5A85B-17DE-4234-B915-E6D1F3745FAD}"/>
              </a:ext>
            </a:extLst>
          </p:cNvPr>
          <p:cNvSpPr txBox="1"/>
          <p:nvPr/>
        </p:nvSpPr>
        <p:spPr>
          <a:xfrm>
            <a:off x="4075668" y="1122665"/>
            <a:ext cx="6931917" cy="646331"/>
          </a:xfrm>
          <a:prstGeom prst="rect">
            <a:avLst/>
          </a:prstGeom>
          <a:noFill/>
        </p:spPr>
        <p:txBody>
          <a:bodyPr wrap="square" rtlCol="0">
            <a:spAutoFit/>
          </a:bodyPr>
          <a:lstStyle/>
          <a:p>
            <a:r>
              <a:rPr lang="en-US" sz="1200" b="1" dirty="0">
                <a:ea typeface="Verdana" panose="020B0604030504040204" pitchFamily="34" charset="0"/>
              </a:rPr>
              <a:t>Boundary Systems:</a:t>
            </a:r>
            <a:r>
              <a:rPr lang="en-US" sz="1200" dirty="0">
                <a:ea typeface="Verdana" panose="020B0604030504040204" pitchFamily="34" charset="0"/>
              </a:rPr>
              <a:t> </a:t>
            </a:r>
          </a:p>
          <a:p>
            <a:r>
              <a:rPr lang="en-US" sz="1200" dirty="0">
                <a:ea typeface="Verdana" panose="020B0604030504040204" pitchFamily="34" charset="0"/>
              </a:rPr>
              <a:t>XXXX internal and external applications to be interfaced with Oracle Cloud ERP. </a:t>
            </a:r>
          </a:p>
          <a:p>
            <a:r>
              <a:rPr lang="en-US" sz="1200" dirty="0">
                <a:ea typeface="Verdana" panose="020B0604030504040204" pitchFamily="34" charset="0"/>
              </a:rPr>
              <a:t>E.g., Concur, Lamda, Telapoint etc.</a:t>
            </a:r>
          </a:p>
        </p:txBody>
      </p:sp>
      <p:sp>
        <p:nvSpPr>
          <p:cNvPr id="50" name="General_Fill_81">
            <a:extLst>
              <a:ext uri="{FF2B5EF4-FFF2-40B4-BE49-F238E27FC236}">
                <a16:creationId xmlns:a16="http://schemas.microsoft.com/office/drawing/2014/main" id="{4E69E1C9-C004-428B-B82C-24918AD90F2B}"/>
              </a:ext>
            </a:extLst>
          </p:cNvPr>
          <p:cNvSpPr>
            <a:spLocks noChangeAspect="1" noEditPoints="1"/>
          </p:cNvSpPr>
          <p:nvPr/>
        </p:nvSpPr>
        <p:spPr bwMode="auto">
          <a:xfrm>
            <a:off x="3282158" y="1122665"/>
            <a:ext cx="632046" cy="612964"/>
          </a:xfrm>
          <a:custGeom>
            <a:avLst/>
            <a:gdLst>
              <a:gd name="T0" fmla="*/ 298 w 512"/>
              <a:gd name="T1" fmla="*/ 298 h 512"/>
              <a:gd name="T2" fmla="*/ 373 w 512"/>
              <a:gd name="T3" fmla="*/ 298 h 512"/>
              <a:gd name="T4" fmla="*/ 373 w 512"/>
              <a:gd name="T5" fmla="*/ 373 h 512"/>
              <a:gd name="T6" fmla="*/ 298 w 512"/>
              <a:gd name="T7" fmla="*/ 373 h 512"/>
              <a:gd name="T8" fmla="*/ 298 w 512"/>
              <a:gd name="T9" fmla="*/ 298 h 512"/>
              <a:gd name="T10" fmla="*/ 138 w 512"/>
              <a:gd name="T11" fmla="*/ 213 h 512"/>
              <a:gd name="T12" fmla="*/ 213 w 512"/>
              <a:gd name="T13" fmla="*/ 213 h 512"/>
              <a:gd name="T14" fmla="*/ 213 w 512"/>
              <a:gd name="T15" fmla="*/ 138 h 512"/>
              <a:gd name="T16" fmla="*/ 138 w 512"/>
              <a:gd name="T17" fmla="*/ 138 h 512"/>
              <a:gd name="T18" fmla="*/ 138 w 512"/>
              <a:gd name="T19" fmla="*/ 213 h 512"/>
              <a:gd name="T20" fmla="*/ 138 w 512"/>
              <a:gd name="T21" fmla="*/ 373 h 512"/>
              <a:gd name="T22" fmla="*/ 213 w 512"/>
              <a:gd name="T23" fmla="*/ 373 h 512"/>
              <a:gd name="T24" fmla="*/ 213 w 512"/>
              <a:gd name="T25" fmla="*/ 298 h 512"/>
              <a:gd name="T26" fmla="*/ 138 w 512"/>
              <a:gd name="T27" fmla="*/ 298 h 512"/>
              <a:gd name="T28" fmla="*/ 138 w 512"/>
              <a:gd name="T29" fmla="*/ 37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234 w 512"/>
              <a:gd name="T41" fmla="*/ 288 h 512"/>
              <a:gd name="T42" fmla="*/ 224 w 512"/>
              <a:gd name="T43" fmla="*/ 277 h 512"/>
              <a:gd name="T44" fmla="*/ 128 w 512"/>
              <a:gd name="T45" fmla="*/ 277 h 512"/>
              <a:gd name="T46" fmla="*/ 117 w 512"/>
              <a:gd name="T47" fmla="*/ 288 h 512"/>
              <a:gd name="T48" fmla="*/ 117 w 512"/>
              <a:gd name="T49" fmla="*/ 384 h 512"/>
              <a:gd name="T50" fmla="*/ 128 w 512"/>
              <a:gd name="T51" fmla="*/ 394 h 512"/>
              <a:gd name="T52" fmla="*/ 224 w 512"/>
              <a:gd name="T53" fmla="*/ 394 h 512"/>
              <a:gd name="T54" fmla="*/ 234 w 512"/>
              <a:gd name="T55" fmla="*/ 384 h 512"/>
              <a:gd name="T56" fmla="*/ 234 w 512"/>
              <a:gd name="T57" fmla="*/ 288 h 512"/>
              <a:gd name="T58" fmla="*/ 234 w 512"/>
              <a:gd name="T59" fmla="*/ 128 h 512"/>
              <a:gd name="T60" fmla="*/ 224 w 512"/>
              <a:gd name="T61" fmla="*/ 117 h 512"/>
              <a:gd name="T62" fmla="*/ 128 w 512"/>
              <a:gd name="T63" fmla="*/ 117 h 512"/>
              <a:gd name="T64" fmla="*/ 117 w 512"/>
              <a:gd name="T65" fmla="*/ 128 h 512"/>
              <a:gd name="T66" fmla="*/ 117 w 512"/>
              <a:gd name="T67" fmla="*/ 224 h 512"/>
              <a:gd name="T68" fmla="*/ 128 w 512"/>
              <a:gd name="T69" fmla="*/ 234 h 512"/>
              <a:gd name="T70" fmla="*/ 224 w 512"/>
              <a:gd name="T71" fmla="*/ 234 h 512"/>
              <a:gd name="T72" fmla="*/ 234 w 512"/>
              <a:gd name="T73" fmla="*/ 224 h 512"/>
              <a:gd name="T74" fmla="*/ 234 w 512"/>
              <a:gd name="T75" fmla="*/ 128 h 512"/>
              <a:gd name="T76" fmla="*/ 394 w 512"/>
              <a:gd name="T77" fmla="*/ 288 h 512"/>
              <a:gd name="T78" fmla="*/ 384 w 512"/>
              <a:gd name="T79" fmla="*/ 277 h 512"/>
              <a:gd name="T80" fmla="*/ 288 w 512"/>
              <a:gd name="T81" fmla="*/ 277 h 512"/>
              <a:gd name="T82" fmla="*/ 277 w 512"/>
              <a:gd name="T83" fmla="*/ 288 h 512"/>
              <a:gd name="T84" fmla="*/ 277 w 512"/>
              <a:gd name="T85" fmla="*/ 384 h 512"/>
              <a:gd name="T86" fmla="*/ 288 w 512"/>
              <a:gd name="T87" fmla="*/ 394 h 512"/>
              <a:gd name="T88" fmla="*/ 384 w 512"/>
              <a:gd name="T89" fmla="*/ 394 h 512"/>
              <a:gd name="T90" fmla="*/ 394 w 512"/>
              <a:gd name="T91" fmla="*/ 384 h 512"/>
              <a:gd name="T92" fmla="*/ 394 w 512"/>
              <a:gd name="T93" fmla="*/ 288 h 512"/>
              <a:gd name="T94" fmla="*/ 394 w 512"/>
              <a:gd name="T95" fmla="*/ 128 h 512"/>
              <a:gd name="T96" fmla="*/ 384 w 512"/>
              <a:gd name="T97" fmla="*/ 117 h 512"/>
              <a:gd name="T98" fmla="*/ 288 w 512"/>
              <a:gd name="T99" fmla="*/ 117 h 512"/>
              <a:gd name="T100" fmla="*/ 277 w 512"/>
              <a:gd name="T101" fmla="*/ 128 h 512"/>
              <a:gd name="T102" fmla="*/ 277 w 512"/>
              <a:gd name="T103" fmla="*/ 224 h 512"/>
              <a:gd name="T104" fmla="*/ 288 w 512"/>
              <a:gd name="T105" fmla="*/ 234 h 512"/>
              <a:gd name="T106" fmla="*/ 384 w 512"/>
              <a:gd name="T107" fmla="*/ 234 h 512"/>
              <a:gd name="T108" fmla="*/ 394 w 512"/>
              <a:gd name="T109" fmla="*/ 224 h 512"/>
              <a:gd name="T110" fmla="*/ 394 w 512"/>
              <a:gd name="T111" fmla="*/ 128 h 512"/>
              <a:gd name="T112" fmla="*/ 298 w 512"/>
              <a:gd name="T113" fmla="*/ 213 h 512"/>
              <a:gd name="T114" fmla="*/ 373 w 512"/>
              <a:gd name="T115" fmla="*/ 213 h 512"/>
              <a:gd name="T116" fmla="*/ 373 w 512"/>
              <a:gd name="T117" fmla="*/ 138 h 512"/>
              <a:gd name="T118" fmla="*/ 298 w 512"/>
              <a:gd name="T119" fmla="*/ 138 h 512"/>
              <a:gd name="T120" fmla="*/ 298 w 512"/>
              <a:gd name="T121"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2" h="512">
                <a:moveTo>
                  <a:pt x="298" y="298"/>
                </a:moveTo>
                <a:cubicBezTo>
                  <a:pt x="373" y="298"/>
                  <a:pt x="373" y="298"/>
                  <a:pt x="373" y="298"/>
                </a:cubicBezTo>
                <a:cubicBezTo>
                  <a:pt x="373" y="373"/>
                  <a:pt x="373" y="373"/>
                  <a:pt x="373" y="373"/>
                </a:cubicBezTo>
                <a:cubicBezTo>
                  <a:pt x="298" y="373"/>
                  <a:pt x="298" y="373"/>
                  <a:pt x="298" y="373"/>
                </a:cubicBezTo>
                <a:lnTo>
                  <a:pt x="298" y="298"/>
                </a:lnTo>
                <a:close/>
                <a:moveTo>
                  <a:pt x="138" y="213"/>
                </a:moveTo>
                <a:cubicBezTo>
                  <a:pt x="213" y="213"/>
                  <a:pt x="213" y="213"/>
                  <a:pt x="213" y="213"/>
                </a:cubicBezTo>
                <a:cubicBezTo>
                  <a:pt x="213" y="138"/>
                  <a:pt x="213" y="138"/>
                  <a:pt x="213" y="138"/>
                </a:cubicBezTo>
                <a:cubicBezTo>
                  <a:pt x="138" y="138"/>
                  <a:pt x="138" y="138"/>
                  <a:pt x="138" y="138"/>
                </a:cubicBezTo>
                <a:lnTo>
                  <a:pt x="138" y="213"/>
                </a:lnTo>
                <a:close/>
                <a:moveTo>
                  <a:pt x="138" y="373"/>
                </a:moveTo>
                <a:cubicBezTo>
                  <a:pt x="213" y="373"/>
                  <a:pt x="213" y="373"/>
                  <a:pt x="213" y="373"/>
                </a:cubicBezTo>
                <a:cubicBezTo>
                  <a:pt x="213" y="298"/>
                  <a:pt x="213" y="298"/>
                  <a:pt x="213" y="298"/>
                </a:cubicBezTo>
                <a:cubicBezTo>
                  <a:pt x="138" y="298"/>
                  <a:pt x="138" y="298"/>
                  <a:pt x="138" y="298"/>
                </a:cubicBezTo>
                <a:lnTo>
                  <a:pt x="138" y="373"/>
                </a:ln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34" y="288"/>
                </a:moveTo>
                <a:cubicBezTo>
                  <a:pt x="234" y="282"/>
                  <a:pt x="230" y="277"/>
                  <a:pt x="224" y="277"/>
                </a:cubicBezTo>
                <a:cubicBezTo>
                  <a:pt x="128" y="277"/>
                  <a:pt x="128" y="277"/>
                  <a:pt x="128" y="277"/>
                </a:cubicBezTo>
                <a:cubicBezTo>
                  <a:pt x="122" y="277"/>
                  <a:pt x="117" y="282"/>
                  <a:pt x="117" y="288"/>
                </a:cubicBezTo>
                <a:cubicBezTo>
                  <a:pt x="117" y="384"/>
                  <a:pt x="117" y="384"/>
                  <a:pt x="117" y="384"/>
                </a:cubicBezTo>
                <a:cubicBezTo>
                  <a:pt x="117" y="390"/>
                  <a:pt x="122" y="394"/>
                  <a:pt x="128" y="394"/>
                </a:cubicBezTo>
                <a:cubicBezTo>
                  <a:pt x="224" y="394"/>
                  <a:pt x="224" y="394"/>
                  <a:pt x="224" y="394"/>
                </a:cubicBezTo>
                <a:cubicBezTo>
                  <a:pt x="230" y="394"/>
                  <a:pt x="234" y="390"/>
                  <a:pt x="234" y="384"/>
                </a:cubicBezTo>
                <a:lnTo>
                  <a:pt x="234" y="288"/>
                </a:lnTo>
                <a:close/>
                <a:moveTo>
                  <a:pt x="234" y="128"/>
                </a:moveTo>
                <a:cubicBezTo>
                  <a:pt x="234" y="122"/>
                  <a:pt x="230" y="117"/>
                  <a:pt x="224" y="117"/>
                </a:cubicBezTo>
                <a:cubicBezTo>
                  <a:pt x="128" y="117"/>
                  <a:pt x="128" y="117"/>
                  <a:pt x="128" y="117"/>
                </a:cubicBezTo>
                <a:cubicBezTo>
                  <a:pt x="122" y="117"/>
                  <a:pt x="117" y="122"/>
                  <a:pt x="117" y="128"/>
                </a:cubicBezTo>
                <a:cubicBezTo>
                  <a:pt x="117" y="224"/>
                  <a:pt x="117" y="224"/>
                  <a:pt x="117" y="224"/>
                </a:cubicBezTo>
                <a:cubicBezTo>
                  <a:pt x="117" y="230"/>
                  <a:pt x="122" y="234"/>
                  <a:pt x="128" y="234"/>
                </a:cubicBezTo>
                <a:cubicBezTo>
                  <a:pt x="224" y="234"/>
                  <a:pt x="224" y="234"/>
                  <a:pt x="224" y="234"/>
                </a:cubicBezTo>
                <a:cubicBezTo>
                  <a:pt x="230" y="234"/>
                  <a:pt x="234" y="230"/>
                  <a:pt x="234" y="224"/>
                </a:cubicBezTo>
                <a:lnTo>
                  <a:pt x="234" y="128"/>
                </a:lnTo>
                <a:close/>
                <a:moveTo>
                  <a:pt x="394" y="288"/>
                </a:moveTo>
                <a:cubicBezTo>
                  <a:pt x="394" y="282"/>
                  <a:pt x="390" y="277"/>
                  <a:pt x="384" y="277"/>
                </a:cubicBezTo>
                <a:cubicBezTo>
                  <a:pt x="288" y="277"/>
                  <a:pt x="288" y="277"/>
                  <a:pt x="288" y="277"/>
                </a:cubicBezTo>
                <a:cubicBezTo>
                  <a:pt x="282" y="277"/>
                  <a:pt x="277" y="282"/>
                  <a:pt x="277" y="288"/>
                </a:cubicBezTo>
                <a:cubicBezTo>
                  <a:pt x="277" y="384"/>
                  <a:pt x="277" y="384"/>
                  <a:pt x="277" y="384"/>
                </a:cubicBezTo>
                <a:cubicBezTo>
                  <a:pt x="277" y="390"/>
                  <a:pt x="282" y="394"/>
                  <a:pt x="288" y="394"/>
                </a:cubicBezTo>
                <a:cubicBezTo>
                  <a:pt x="384" y="394"/>
                  <a:pt x="384" y="394"/>
                  <a:pt x="384" y="394"/>
                </a:cubicBezTo>
                <a:cubicBezTo>
                  <a:pt x="390" y="394"/>
                  <a:pt x="394" y="390"/>
                  <a:pt x="394" y="384"/>
                </a:cubicBezTo>
                <a:lnTo>
                  <a:pt x="394" y="288"/>
                </a:lnTo>
                <a:close/>
                <a:moveTo>
                  <a:pt x="394" y="128"/>
                </a:moveTo>
                <a:cubicBezTo>
                  <a:pt x="394" y="122"/>
                  <a:pt x="390" y="117"/>
                  <a:pt x="384" y="117"/>
                </a:cubicBezTo>
                <a:cubicBezTo>
                  <a:pt x="288" y="117"/>
                  <a:pt x="288" y="117"/>
                  <a:pt x="288" y="117"/>
                </a:cubicBezTo>
                <a:cubicBezTo>
                  <a:pt x="282" y="117"/>
                  <a:pt x="277" y="122"/>
                  <a:pt x="277" y="128"/>
                </a:cubicBezTo>
                <a:cubicBezTo>
                  <a:pt x="277" y="224"/>
                  <a:pt x="277" y="224"/>
                  <a:pt x="277" y="224"/>
                </a:cubicBezTo>
                <a:cubicBezTo>
                  <a:pt x="277" y="230"/>
                  <a:pt x="282" y="234"/>
                  <a:pt x="288" y="234"/>
                </a:cubicBezTo>
                <a:cubicBezTo>
                  <a:pt x="384" y="234"/>
                  <a:pt x="384" y="234"/>
                  <a:pt x="384" y="234"/>
                </a:cubicBezTo>
                <a:cubicBezTo>
                  <a:pt x="390" y="234"/>
                  <a:pt x="394" y="230"/>
                  <a:pt x="394" y="224"/>
                </a:cubicBezTo>
                <a:lnTo>
                  <a:pt x="394" y="128"/>
                </a:lnTo>
                <a:close/>
                <a:moveTo>
                  <a:pt x="298" y="213"/>
                </a:moveTo>
                <a:cubicBezTo>
                  <a:pt x="373" y="213"/>
                  <a:pt x="373" y="213"/>
                  <a:pt x="373" y="213"/>
                </a:cubicBezTo>
                <a:cubicBezTo>
                  <a:pt x="373" y="138"/>
                  <a:pt x="373" y="138"/>
                  <a:pt x="373" y="138"/>
                </a:cubicBezTo>
                <a:cubicBezTo>
                  <a:pt x="298" y="138"/>
                  <a:pt x="298" y="138"/>
                  <a:pt x="298" y="138"/>
                </a:cubicBezTo>
                <a:lnTo>
                  <a:pt x="298" y="213"/>
                </a:lnTo>
                <a:close/>
              </a:path>
            </a:pathLst>
          </a:custGeom>
          <a:solidFill>
            <a:srgbClr val="6A6A65"/>
          </a:solidFill>
          <a:ln>
            <a:noFill/>
          </a:ln>
        </p:spPr>
        <p:txBody>
          <a:bodyPr vert="horz" wrap="square" lIns="110869" tIns="55434" rIns="110869" bIns="55434" numCol="1" anchor="t" anchorCtr="0" compatLnSpc="1">
            <a:prstTxWarp prst="textNoShape">
              <a:avLst/>
            </a:prstTxWarp>
          </a:bodyPr>
          <a:lstStyle/>
          <a:p>
            <a:endParaRPr lang="en-US" sz="1455">
              <a:ln>
                <a:solidFill>
                  <a:srgbClr val="000000"/>
                </a:solidFill>
              </a:ln>
              <a:solidFill>
                <a:srgbClr val="B4B4B4"/>
              </a:solidFill>
            </a:endParaRPr>
          </a:p>
        </p:txBody>
      </p:sp>
      <p:sp>
        <p:nvSpPr>
          <p:cNvPr id="51" name="Freeform 36">
            <a:extLst>
              <a:ext uri="{FF2B5EF4-FFF2-40B4-BE49-F238E27FC236}">
                <a16:creationId xmlns:a16="http://schemas.microsoft.com/office/drawing/2014/main" id="{CBFAABC6-6461-42C2-9772-73D99FE71D41}"/>
              </a:ext>
            </a:extLst>
          </p:cNvPr>
          <p:cNvSpPr>
            <a:spLocks noChangeAspect="1" noEditPoints="1"/>
          </p:cNvSpPr>
          <p:nvPr/>
        </p:nvSpPr>
        <p:spPr bwMode="auto">
          <a:xfrm>
            <a:off x="4500216" y="3171352"/>
            <a:ext cx="625270" cy="610061"/>
          </a:xfrm>
          <a:custGeom>
            <a:avLst/>
            <a:gdLst>
              <a:gd name="T0" fmla="*/ 324 w 512"/>
              <a:gd name="T1" fmla="*/ 194 h 512"/>
              <a:gd name="T2" fmla="*/ 330 w 512"/>
              <a:gd name="T3" fmla="*/ 167 h 512"/>
              <a:gd name="T4" fmla="*/ 400 w 512"/>
              <a:gd name="T5" fmla="*/ 182 h 512"/>
              <a:gd name="T6" fmla="*/ 386 w 512"/>
              <a:gd name="T7" fmla="*/ 223 h 512"/>
              <a:gd name="T8" fmla="*/ 351 w 512"/>
              <a:gd name="T9" fmla="*/ 247 h 512"/>
              <a:gd name="T10" fmla="*/ 312 w 512"/>
              <a:gd name="T11" fmla="*/ 243 h 512"/>
              <a:gd name="T12" fmla="*/ 278 w 512"/>
              <a:gd name="T13" fmla="*/ 222 h 512"/>
              <a:gd name="T14" fmla="*/ 264 w 512"/>
              <a:gd name="T15" fmla="*/ 183 h 512"/>
              <a:gd name="T16" fmla="*/ 275 w 512"/>
              <a:gd name="T17" fmla="*/ 144 h 512"/>
              <a:gd name="T18" fmla="*/ 308 w 512"/>
              <a:gd name="T19" fmla="*/ 119 h 512"/>
              <a:gd name="T20" fmla="*/ 331 w 512"/>
              <a:gd name="T21" fmla="*/ 128 h 512"/>
              <a:gd name="T22" fmla="*/ 364 w 512"/>
              <a:gd name="T23" fmla="*/ 136 h 512"/>
              <a:gd name="T24" fmla="*/ 384 w 512"/>
              <a:gd name="T25" fmla="*/ 164 h 512"/>
              <a:gd name="T26" fmla="*/ 320 w 512"/>
              <a:gd name="T27" fmla="*/ 147 h 512"/>
              <a:gd name="T28" fmla="*/ 330 w 512"/>
              <a:gd name="T29" fmla="*/ 217 h 512"/>
              <a:gd name="T30" fmla="*/ 512 w 512"/>
              <a:gd name="T31" fmla="*/ 256 h 512"/>
              <a:gd name="T32" fmla="*/ 512 w 512"/>
              <a:gd name="T33" fmla="*/ 256 h 512"/>
              <a:gd name="T34" fmla="*/ 268 w 512"/>
              <a:gd name="T35" fmla="*/ 290 h 512"/>
              <a:gd name="T36" fmla="*/ 236 w 512"/>
              <a:gd name="T37" fmla="*/ 251 h 512"/>
              <a:gd name="T38" fmla="*/ 187 w 512"/>
              <a:gd name="T39" fmla="*/ 238 h 512"/>
              <a:gd name="T40" fmla="*/ 140 w 512"/>
              <a:gd name="T41" fmla="*/ 256 h 512"/>
              <a:gd name="T42" fmla="*/ 113 w 512"/>
              <a:gd name="T43" fmla="*/ 299 h 512"/>
              <a:gd name="T44" fmla="*/ 115 w 512"/>
              <a:gd name="T45" fmla="*/ 350 h 512"/>
              <a:gd name="T46" fmla="*/ 147 w 512"/>
              <a:gd name="T47" fmla="*/ 388 h 512"/>
              <a:gd name="T48" fmla="*/ 196 w 512"/>
              <a:gd name="T49" fmla="*/ 401 h 512"/>
              <a:gd name="T50" fmla="*/ 237 w 512"/>
              <a:gd name="T51" fmla="*/ 383 h 512"/>
              <a:gd name="T52" fmla="*/ 266 w 512"/>
              <a:gd name="T53" fmla="*/ 345 h 512"/>
              <a:gd name="T54" fmla="*/ 410 w 512"/>
              <a:gd name="T55" fmla="*/ 163 h 512"/>
              <a:gd name="T56" fmla="*/ 384 w 512"/>
              <a:gd name="T57" fmla="*/ 119 h 512"/>
              <a:gd name="T58" fmla="*/ 337 w 512"/>
              <a:gd name="T59" fmla="*/ 99 h 512"/>
              <a:gd name="T60" fmla="*/ 288 w 512"/>
              <a:gd name="T61" fmla="*/ 111 h 512"/>
              <a:gd name="T62" fmla="*/ 255 w 512"/>
              <a:gd name="T63" fmla="*/ 149 h 512"/>
              <a:gd name="T64" fmla="*/ 251 w 512"/>
              <a:gd name="T65" fmla="*/ 199 h 512"/>
              <a:gd name="T66" fmla="*/ 277 w 512"/>
              <a:gd name="T67" fmla="*/ 243 h 512"/>
              <a:gd name="T68" fmla="*/ 323 w 512"/>
              <a:gd name="T69" fmla="*/ 263 h 512"/>
              <a:gd name="T70" fmla="*/ 358 w 512"/>
              <a:gd name="T71" fmla="*/ 270 h 512"/>
              <a:gd name="T72" fmla="*/ 405 w 512"/>
              <a:gd name="T73" fmla="*/ 237 h 512"/>
              <a:gd name="T74" fmla="*/ 423 w 512"/>
              <a:gd name="T75" fmla="*/ 182 h 512"/>
              <a:gd name="T76" fmla="*/ 179 w 512"/>
              <a:gd name="T77" fmla="*/ 313 h 512"/>
              <a:gd name="T78" fmla="*/ 204 w 512"/>
              <a:gd name="T79" fmla="*/ 326 h 512"/>
              <a:gd name="T80" fmla="*/ 262 w 512"/>
              <a:gd name="T81" fmla="*/ 321 h 512"/>
              <a:gd name="T82" fmla="*/ 248 w 512"/>
              <a:gd name="T83" fmla="*/ 361 h 512"/>
              <a:gd name="T84" fmla="*/ 212 w 512"/>
              <a:gd name="T85" fmla="*/ 386 h 512"/>
              <a:gd name="T86" fmla="*/ 173 w 512"/>
              <a:gd name="T87" fmla="*/ 382 h 512"/>
              <a:gd name="T88" fmla="*/ 139 w 512"/>
              <a:gd name="T89" fmla="*/ 360 h 512"/>
              <a:gd name="T90" fmla="*/ 125 w 512"/>
              <a:gd name="T91" fmla="*/ 321 h 512"/>
              <a:gd name="T92" fmla="*/ 137 w 512"/>
              <a:gd name="T93" fmla="*/ 282 h 512"/>
              <a:gd name="T94" fmla="*/ 169 w 512"/>
              <a:gd name="T95" fmla="*/ 258 h 512"/>
              <a:gd name="T96" fmla="*/ 193 w 512"/>
              <a:gd name="T97" fmla="*/ 266 h 512"/>
              <a:gd name="T98" fmla="*/ 226 w 512"/>
              <a:gd name="T99" fmla="*/ 274 h 512"/>
              <a:gd name="T100" fmla="*/ 246 w 512"/>
              <a:gd name="T101" fmla="*/ 303 h 512"/>
              <a:gd name="T102" fmla="*/ 181 w 512"/>
              <a:gd name="T103" fmla="*/ 286 h 512"/>
              <a:gd name="T104" fmla="*/ 192 w 512"/>
              <a:gd name="T105" fmla="*/ 35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2" h="512">
                <a:moveTo>
                  <a:pt x="344" y="177"/>
                </a:moveTo>
                <a:cubicBezTo>
                  <a:pt x="345" y="180"/>
                  <a:pt x="345" y="184"/>
                  <a:pt x="343" y="188"/>
                </a:cubicBezTo>
                <a:cubicBezTo>
                  <a:pt x="341" y="191"/>
                  <a:pt x="338" y="193"/>
                  <a:pt x="335" y="195"/>
                </a:cubicBezTo>
                <a:cubicBezTo>
                  <a:pt x="331" y="196"/>
                  <a:pt x="327" y="195"/>
                  <a:pt x="324" y="194"/>
                </a:cubicBezTo>
                <a:cubicBezTo>
                  <a:pt x="320" y="192"/>
                  <a:pt x="318" y="189"/>
                  <a:pt x="317" y="185"/>
                </a:cubicBezTo>
                <a:cubicBezTo>
                  <a:pt x="316" y="182"/>
                  <a:pt x="316" y="178"/>
                  <a:pt x="318" y="174"/>
                </a:cubicBezTo>
                <a:cubicBezTo>
                  <a:pt x="320" y="171"/>
                  <a:pt x="322" y="169"/>
                  <a:pt x="326" y="167"/>
                </a:cubicBezTo>
                <a:cubicBezTo>
                  <a:pt x="328" y="167"/>
                  <a:pt x="329" y="167"/>
                  <a:pt x="330" y="167"/>
                </a:cubicBezTo>
                <a:cubicBezTo>
                  <a:pt x="333" y="167"/>
                  <a:pt x="335" y="167"/>
                  <a:pt x="337" y="168"/>
                </a:cubicBezTo>
                <a:cubicBezTo>
                  <a:pt x="340" y="170"/>
                  <a:pt x="343" y="173"/>
                  <a:pt x="344" y="177"/>
                </a:cubicBezTo>
                <a:close/>
                <a:moveTo>
                  <a:pt x="397" y="179"/>
                </a:moveTo>
                <a:cubicBezTo>
                  <a:pt x="398" y="180"/>
                  <a:pt x="399" y="181"/>
                  <a:pt x="400" y="182"/>
                </a:cubicBezTo>
                <a:cubicBezTo>
                  <a:pt x="399" y="183"/>
                  <a:pt x="398" y="184"/>
                  <a:pt x="397" y="185"/>
                </a:cubicBezTo>
                <a:cubicBezTo>
                  <a:pt x="392" y="189"/>
                  <a:pt x="386" y="193"/>
                  <a:pt x="384" y="199"/>
                </a:cubicBezTo>
                <a:cubicBezTo>
                  <a:pt x="382" y="206"/>
                  <a:pt x="384" y="212"/>
                  <a:pt x="385" y="218"/>
                </a:cubicBezTo>
                <a:cubicBezTo>
                  <a:pt x="386" y="220"/>
                  <a:pt x="386" y="221"/>
                  <a:pt x="386" y="223"/>
                </a:cubicBezTo>
                <a:cubicBezTo>
                  <a:pt x="385" y="223"/>
                  <a:pt x="383" y="223"/>
                  <a:pt x="382" y="223"/>
                </a:cubicBezTo>
                <a:cubicBezTo>
                  <a:pt x="376" y="223"/>
                  <a:pt x="369" y="223"/>
                  <a:pt x="363" y="227"/>
                </a:cubicBezTo>
                <a:cubicBezTo>
                  <a:pt x="357" y="231"/>
                  <a:pt x="355" y="237"/>
                  <a:pt x="353" y="243"/>
                </a:cubicBezTo>
                <a:cubicBezTo>
                  <a:pt x="352" y="244"/>
                  <a:pt x="352" y="246"/>
                  <a:pt x="351" y="247"/>
                </a:cubicBezTo>
                <a:cubicBezTo>
                  <a:pt x="350" y="246"/>
                  <a:pt x="348" y="244"/>
                  <a:pt x="347" y="244"/>
                </a:cubicBezTo>
                <a:cubicBezTo>
                  <a:pt x="342" y="240"/>
                  <a:pt x="336" y="234"/>
                  <a:pt x="330" y="234"/>
                </a:cubicBezTo>
                <a:cubicBezTo>
                  <a:pt x="329" y="234"/>
                  <a:pt x="329" y="234"/>
                  <a:pt x="329" y="234"/>
                </a:cubicBezTo>
                <a:cubicBezTo>
                  <a:pt x="322" y="234"/>
                  <a:pt x="317" y="240"/>
                  <a:pt x="312" y="243"/>
                </a:cubicBezTo>
                <a:cubicBezTo>
                  <a:pt x="311" y="244"/>
                  <a:pt x="309" y="246"/>
                  <a:pt x="308" y="247"/>
                </a:cubicBezTo>
                <a:cubicBezTo>
                  <a:pt x="307" y="246"/>
                  <a:pt x="307" y="244"/>
                  <a:pt x="306" y="243"/>
                </a:cubicBezTo>
                <a:cubicBezTo>
                  <a:pt x="304" y="237"/>
                  <a:pt x="302" y="230"/>
                  <a:pt x="296" y="226"/>
                </a:cubicBezTo>
                <a:cubicBezTo>
                  <a:pt x="291" y="222"/>
                  <a:pt x="284" y="222"/>
                  <a:pt x="278" y="222"/>
                </a:cubicBezTo>
                <a:cubicBezTo>
                  <a:pt x="277" y="222"/>
                  <a:pt x="275" y="222"/>
                  <a:pt x="273" y="221"/>
                </a:cubicBezTo>
                <a:cubicBezTo>
                  <a:pt x="274" y="220"/>
                  <a:pt x="274" y="218"/>
                  <a:pt x="274" y="217"/>
                </a:cubicBezTo>
                <a:cubicBezTo>
                  <a:pt x="276" y="211"/>
                  <a:pt x="278" y="204"/>
                  <a:pt x="276" y="198"/>
                </a:cubicBezTo>
                <a:cubicBezTo>
                  <a:pt x="274" y="191"/>
                  <a:pt x="269" y="187"/>
                  <a:pt x="264" y="183"/>
                </a:cubicBezTo>
                <a:cubicBezTo>
                  <a:pt x="263" y="182"/>
                  <a:pt x="261" y="181"/>
                  <a:pt x="260" y="180"/>
                </a:cubicBezTo>
                <a:cubicBezTo>
                  <a:pt x="262" y="179"/>
                  <a:pt x="263" y="178"/>
                  <a:pt x="264" y="177"/>
                </a:cubicBezTo>
                <a:cubicBezTo>
                  <a:pt x="269" y="173"/>
                  <a:pt x="275" y="169"/>
                  <a:pt x="277" y="163"/>
                </a:cubicBezTo>
                <a:cubicBezTo>
                  <a:pt x="279" y="156"/>
                  <a:pt x="277" y="150"/>
                  <a:pt x="275" y="144"/>
                </a:cubicBezTo>
                <a:cubicBezTo>
                  <a:pt x="275" y="142"/>
                  <a:pt x="275" y="141"/>
                  <a:pt x="274" y="139"/>
                </a:cubicBezTo>
                <a:cubicBezTo>
                  <a:pt x="276" y="139"/>
                  <a:pt x="278" y="139"/>
                  <a:pt x="279" y="139"/>
                </a:cubicBezTo>
                <a:cubicBezTo>
                  <a:pt x="285" y="139"/>
                  <a:pt x="292" y="139"/>
                  <a:pt x="298" y="135"/>
                </a:cubicBezTo>
                <a:cubicBezTo>
                  <a:pt x="303" y="131"/>
                  <a:pt x="306" y="125"/>
                  <a:pt x="308" y="119"/>
                </a:cubicBezTo>
                <a:cubicBezTo>
                  <a:pt x="308" y="118"/>
                  <a:pt x="309" y="116"/>
                  <a:pt x="310" y="115"/>
                </a:cubicBezTo>
                <a:cubicBezTo>
                  <a:pt x="311" y="116"/>
                  <a:pt x="313" y="118"/>
                  <a:pt x="314" y="118"/>
                </a:cubicBezTo>
                <a:cubicBezTo>
                  <a:pt x="319" y="122"/>
                  <a:pt x="324" y="128"/>
                  <a:pt x="331" y="128"/>
                </a:cubicBezTo>
                <a:cubicBezTo>
                  <a:pt x="331" y="128"/>
                  <a:pt x="331" y="128"/>
                  <a:pt x="331" y="128"/>
                </a:cubicBezTo>
                <a:cubicBezTo>
                  <a:pt x="338" y="128"/>
                  <a:pt x="344" y="122"/>
                  <a:pt x="349" y="119"/>
                </a:cubicBezTo>
                <a:cubicBezTo>
                  <a:pt x="350" y="118"/>
                  <a:pt x="352" y="116"/>
                  <a:pt x="353" y="115"/>
                </a:cubicBezTo>
                <a:cubicBezTo>
                  <a:pt x="353" y="116"/>
                  <a:pt x="354" y="118"/>
                  <a:pt x="354" y="119"/>
                </a:cubicBezTo>
                <a:cubicBezTo>
                  <a:pt x="356" y="125"/>
                  <a:pt x="359" y="132"/>
                  <a:pt x="364" y="136"/>
                </a:cubicBezTo>
                <a:cubicBezTo>
                  <a:pt x="370" y="140"/>
                  <a:pt x="377" y="140"/>
                  <a:pt x="383" y="140"/>
                </a:cubicBezTo>
                <a:cubicBezTo>
                  <a:pt x="384" y="140"/>
                  <a:pt x="386" y="140"/>
                  <a:pt x="387" y="141"/>
                </a:cubicBezTo>
                <a:cubicBezTo>
                  <a:pt x="387" y="142"/>
                  <a:pt x="387" y="144"/>
                  <a:pt x="386" y="145"/>
                </a:cubicBezTo>
                <a:cubicBezTo>
                  <a:pt x="384" y="151"/>
                  <a:pt x="382" y="158"/>
                  <a:pt x="384" y="164"/>
                </a:cubicBezTo>
                <a:cubicBezTo>
                  <a:pt x="386" y="171"/>
                  <a:pt x="392" y="175"/>
                  <a:pt x="397" y="179"/>
                </a:cubicBezTo>
                <a:close/>
                <a:moveTo>
                  <a:pt x="364" y="170"/>
                </a:moveTo>
                <a:cubicBezTo>
                  <a:pt x="361" y="161"/>
                  <a:pt x="355" y="154"/>
                  <a:pt x="347" y="150"/>
                </a:cubicBezTo>
                <a:cubicBezTo>
                  <a:pt x="338" y="145"/>
                  <a:pt x="329" y="144"/>
                  <a:pt x="320" y="147"/>
                </a:cubicBezTo>
                <a:cubicBezTo>
                  <a:pt x="311" y="150"/>
                  <a:pt x="303" y="156"/>
                  <a:pt x="299" y="164"/>
                </a:cubicBezTo>
                <a:cubicBezTo>
                  <a:pt x="294" y="173"/>
                  <a:pt x="294" y="182"/>
                  <a:pt x="296" y="192"/>
                </a:cubicBezTo>
                <a:cubicBezTo>
                  <a:pt x="299" y="201"/>
                  <a:pt x="305" y="208"/>
                  <a:pt x="314" y="212"/>
                </a:cubicBezTo>
                <a:cubicBezTo>
                  <a:pt x="319" y="215"/>
                  <a:pt x="325" y="217"/>
                  <a:pt x="330" y="217"/>
                </a:cubicBezTo>
                <a:cubicBezTo>
                  <a:pt x="334" y="217"/>
                  <a:pt x="337" y="216"/>
                  <a:pt x="341" y="215"/>
                </a:cubicBezTo>
                <a:cubicBezTo>
                  <a:pt x="350" y="212"/>
                  <a:pt x="357" y="206"/>
                  <a:pt x="362" y="198"/>
                </a:cubicBezTo>
                <a:cubicBezTo>
                  <a:pt x="366" y="189"/>
                  <a:pt x="367" y="180"/>
                  <a:pt x="364" y="170"/>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284" y="321"/>
                </a:moveTo>
                <a:cubicBezTo>
                  <a:pt x="285" y="312"/>
                  <a:pt x="277" y="306"/>
                  <a:pt x="271" y="301"/>
                </a:cubicBezTo>
                <a:cubicBezTo>
                  <a:pt x="270" y="300"/>
                  <a:pt x="267" y="298"/>
                  <a:pt x="266" y="297"/>
                </a:cubicBezTo>
                <a:cubicBezTo>
                  <a:pt x="266" y="295"/>
                  <a:pt x="267" y="292"/>
                  <a:pt x="268" y="290"/>
                </a:cubicBezTo>
                <a:cubicBezTo>
                  <a:pt x="270" y="283"/>
                  <a:pt x="273" y="274"/>
                  <a:pt x="267" y="266"/>
                </a:cubicBezTo>
                <a:cubicBezTo>
                  <a:pt x="262" y="258"/>
                  <a:pt x="252" y="258"/>
                  <a:pt x="245" y="258"/>
                </a:cubicBezTo>
                <a:cubicBezTo>
                  <a:pt x="243" y="258"/>
                  <a:pt x="240" y="257"/>
                  <a:pt x="238" y="257"/>
                </a:cubicBezTo>
                <a:cubicBezTo>
                  <a:pt x="238" y="256"/>
                  <a:pt x="237" y="253"/>
                  <a:pt x="236" y="251"/>
                </a:cubicBezTo>
                <a:cubicBezTo>
                  <a:pt x="234" y="244"/>
                  <a:pt x="231" y="235"/>
                  <a:pt x="222" y="232"/>
                </a:cubicBezTo>
                <a:cubicBezTo>
                  <a:pt x="213" y="229"/>
                  <a:pt x="204" y="234"/>
                  <a:pt x="199" y="238"/>
                </a:cubicBezTo>
                <a:cubicBezTo>
                  <a:pt x="197" y="239"/>
                  <a:pt x="194" y="241"/>
                  <a:pt x="193" y="242"/>
                </a:cubicBezTo>
                <a:cubicBezTo>
                  <a:pt x="191" y="241"/>
                  <a:pt x="189" y="239"/>
                  <a:pt x="187" y="238"/>
                </a:cubicBezTo>
                <a:cubicBezTo>
                  <a:pt x="182" y="234"/>
                  <a:pt x="173" y="228"/>
                  <a:pt x="164" y="231"/>
                </a:cubicBezTo>
                <a:cubicBezTo>
                  <a:pt x="155" y="234"/>
                  <a:pt x="152" y="243"/>
                  <a:pt x="149" y="250"/>
                </a:cubicBezTo>
                <a:cubicBezTo>
                  <a:pt x="148" y="252"/>
                  <a:pt x="147" y="255"/>
                  <a:pt x="147" y="256"/>
                </a:cubicBezTo>
                <a:cubicBezTo>
                  <a:pt x="145" y="256"/>
                  <a:pt x="142" y="256"/>
                  <a:pt x="140" y="256"/>
                </a:cubicBezTo>
                <a:cubicBezTo>
                  <a:pt x="133" y="256"/>
                  <a:pt x="123" y="257"/>
                  <a:pt x="117" y="264"/>
                </a:cubicBezTo>
                <a:cubicBezTo>
                  <a:pt x="112" y="272"/>
                  <a:pt x="114" y="281"/>
                  <a:pt x="116" y="288"/>
                </a:cubicBezTo>
                <a:cubicBezTo>
                  <a:pt x="117" y="290"/>
                  <a:pt x="118" y="293"/>
                  <a:pt x="118" y="295"/>
                </a:cubicBezTo>
                <a:cubicBezTo>
                  <a:pt x="117" y="296"/>
                  <a:pt x="114" y="298"/>
                  <a:pt x="113" y="299"/>
                </a:cubicBezTo>
                <a:cubicBezTo>
                  <a:pt x="107" y="303"/>
                  <a:pt x="99" y="309"/>
                  <a:pt x="99" y="318"/>
                </a:cubicBezTo>
                <a:cubicBezTo>
                  <a:pt x="99" y="328"/>
                  <a:pt x="106" y="334"/>
                  <a:pt x="112" y="338"/>
                </a:cubicBezTo>
                <a:cubicBezTo>
                  <a:pt x="114" y="340"/>
                  <a:pt x="117" y="342"/>
                  <a:pt x="117" y="342"/>
                </a:cubicBezTo>
                <a:cubicBezTo>
                  <a:pt x="117" y="344"/>
                  <a:pt x="116" y="347"/>
                  <a:pt x="115" y="350"/>
                </a:cubicBezTo>
                <a:cubicBezTo>
                  <a:pt x="113" y="357"/>
                  <a:pt x="110" y="366"/>
                  <a:pt x="116" y="373"/>
                </a:cubicBezTo>
                <a:cubicBezTo>
                  <a:pt x="121" y="381"/>
                  <a:pt x="131" y="381"/>
                  <a:pt x="138" y="382"/>
                </a:cubicBezTo>
                <a:cubicBezTo>
                  <a:pt x="140" y="382"/>
                  <a:pt x="143" y="382"/>
                  <a:pt x="145" y="382"/>
                </a:cubicBezTo>
                <a:cubicBezTo>
                  <a:pt x="146" y="384"/>
                  <a:pt x="147" y="387"/>
                  <a:pt x="147" y="388"/>
                </a:cubicBezTo>
                <a:cubicBezTo>
                  <a:pt x="150" y="395"/>
                  <a:pt x="153" y="404"/>
                  <a:pt x="162" y="408"/>
                </a:cubicBezTo>
                <a:cubicBezTo>
                  <a:pt x="171" y="411"/>
                  <a:pt x="179" y="405"/>
                  <a:pt x="185" y="401"/>
                </a:cubicBezTo>
                <a:cubicBezTo>
                  <a:pt x="186" y="400"/>
                  <a:pt x="189" y="398"/>
                  <a:pt x="191" y="398"/>
                </a:cubicBezTo>
                <a:cubicBezTo>
                  <a:pt x="192" y="398"/>
                  <a:pt x="194" y="400"/>
                  <a:pt x="196" y="401"/>
                </a:cubicBezTo>
                <a:cubicBezTo>
                  <a:pt x="201" y="405"/>
                  <a:pt x="207" y="409"/>
                  <a:pt x="214" y="409"/>
                </a:cubicBezTo>
                <a:cubicBezTo>
                  <a:pt x="216" y="409"/>
                  <a:pt x="217" y="409"/>
                  <a:pt x="219" y="408"/>
                </a:cubicBezTo>
                <a:cubicBezTo>
                  <a:pt x="228" y="405"/>
                  <a:pt x="232" y="396"/>
                  <a:pt x="234" y="389"/>
                </a:cubicBezTo>
                <a:cubicBezTo>
                  <a:pt x="235" y="387"/>
                  <a:pt x="236" y="385"/>
                  <a:pt x="237" y="383"/>
                </a:cubicBezTo>
                <a:cubicBezTo>
                  <a:pt x="238" y="383"/>
                  <a:pt x="241" y="383"/>
                  <a:pt x="244" y="383"/>
                </a:cubicBezTo>
                <a:cubicBezTo>
                  <a:pt x="251" y="383"/>
                  <a:pt x="260" y="383"/>
                  <a:pt x="266" y="375"/>
                </a:cubicBezTo>
                <a:cubicBezTo>
                  <a:pt x="272" y="368"/>
                  <a:pt x="269" y="358"/>
                  <a:pt x="267" y="351"/>
                </a:cubicBezTo>
                <a:cubicBezTo>
                  <a:pt x="267" y="349"/>
                  <a:pt x="266" y="346"/>
                  <a:pt x="266" y="345"/>
                </a:cubicBezTo>
                <a:cubicBezTo>
                  <a:pt x="267" y="344"/>
                  <a:pt x="269" y="342"/>
                  <a:pt x="271" y="341"/>
                </a:cubicBezTo>
                <a:cubicBezTo>
                  <a:pt x="276" y="336"/>
                  <a:pt x="284" y="331"/>
                  <a:pt x="284" y="321"/>
                </a:cubicBezTo>
                <a:close/>
                <a:moveTo>
                  <a:pt x="423" y="182"/>
                </a:moveTo>
                <a:cubicBezTo>
                  <a:pt x="423" y="173"/>
                  <a:pt x="416" y="167"/>
                  <a:pt x="410" y="163"/>
                </a:cubicBezTo>
                <a:cubicBezTo>
                  <a:pt x="408" y="161"/>
                  <a:pt x="406" y="159"/>
                  <a:pt x="405" y="158"/>
                </a:cubicBezTo>
                <a:cubicBezTo>
                  <a:pt x="405" y="156"/>
                  <a:pt x="406" y="153"/>
                  <a:pt x="407" y="151"/>
                </a:cubicBezTo>
                <a:cubicBezTo>
                  <a:pt x="409" y="144"/>
                  <a:pt x="412" y="135"/>
                  <a:pt x="406" y="127"/>
                </a:cubicBezTo>
                <a:cubicBezTo>
                  <a:pt x="401" y="120"/>
                  <a:pt x="391" y="119"/>
                  <a:pt x="384" y="119"/>
                </a:cubicBezTo>
                <a:cubicBezTo>
                  <a:pt x="382" y="119"/>
                  <a:pt x="379" y="119"/>
                  <a:pt x="377" y="118"/>
                </a:cubicBezTo>
                <a:cubicBezTo>
                  <a:pt x="376" y="117"/>
                  <a:pt x="375" y="114"/>
                  <a:pt x="375" y="112"/>
                </a:cubicBezTo>
                <a:cubicBezTo>
                  <a:pt x="372" y="105"/>
                  <a:pt x="369" y="96"/>
                  <a:pt x="360" y="93"/>
                </a:cubicBezTo>
                <a:cubicBezTo>
                  <a:pt x="351" y="90"/>
                  <a:pt x="343" y="95"/>
                  <a:pt x="337" y="99"/>
                </a:cubicBezTo>
                <a:cubicBezTo>
                  <a:pt x="336" y="101"/>
                  <a:pt x="333" y="102"/>
                  <a:pt x="331" y="103"/>
                </a:cubicBezTo>
                <a:cubicBezTo>
                  <a:pt x="330" y="102"/>
                  <a:pt x="328" y="101"/>
                  <a:pt x="326" y="99"/>
                </a:cubicBezTo>
                <a:cubicBezTo>
                  <a:pt x="320" y="95"/>
                  <a:pt x="312" y="89"/>
                  <a:pt x="303" y="92"/>
                </a:cubicBezTo>
                <a:cubicBezTo>
                  <a:pt x="294" y="95"/>
                  <a:pt x="290" y="105"/>
                  <a:pt x="288" y="111"/>
                </a:cubicBezTo>
                <a:cubicBezTo>
                  <a:pt x="287" y="113"/>
                  <a:pt x="286" y="116"/>
                  <a:pt x="285" y="117"/>
                </a:cubicBezTo>
                <a:cubicBezTo>
                  <a:pt x="284" y="118"/>
                  <a:pt x="281" y="118"/>
                  <a:pt x="279" y="118"/>
                </a:cubicBezTo>
                <a:cubicBezTo>
                  <a:pt x="271" y="118"/>
                  <a:pt x="262" y="118"/>
                  <a:pt x="256" y="125"/>
                </a:cubicBezTo>
                <a:cubicBezTo>
                  <a:pt x="250" y="133"/>
                  <a:pt x="253" y="142"/>
                  <a:pt x="255" y="149"/>
                </a:cubicBezTo>
                <a:cubicBezTo>
                  <a:pt x="255" y="151"/>
                  <a:pt x="256" y="154"/>
                  <a:pt x="256" y="156"/>
                </a:cubicBezTo>
                <a:cubicBezTo>
                  <a:pt x="255" y="157"/>
                  <a:pt x="253" y="159"/>
                  <a:pt x="251" y="160"/>
                </a:cubicBezTo>
                <a:cubicBezTo>
                  <a:pt x="246" y="164"/>
                  <a:pt x="238" y="170"/>
                  <a:pt x="238" y="180"/>
                </a:cubicBezTo>
                <a:cubicBezTo>
                  <a:pt x="237" y="189"/>
                  <a:pt x="245" y="195"/>
                  <a:pt x="251" y="199"/>
                </a:cubicBezTo>
                <a:cubicBezTo>
                  <a:pt x="252" y="201"/>
                  <a:pt x="255" y="203"/>
                  <a:pt x="256" y="204"/>
                </a:cubicBezTo>
                <a:cubicBezTo>
                  <a:pt x="256" y="205"/>
                  <a:pt x="255" y="209"/>
                  <a:pt x="254" y="211"/>
                </a:cubicBezTo>
                <a:cubicBezTo>
                  <a:pt x="252" y="218"/>
                  <a:pt x="249" y="227"/>
                  <a:pt x="255" y="235"/>
                </a:cubicBezTo>
                <a:cubicBezTo>
                  <a:pt x="260" y="242"/>
                  <a:pt x="270" y="243"/>
                  <a:pt x="277" y="243"/>
                </a:cubicBezTo>
                <a:cubicBezTo>
                  <a:pt x="279" y="243"/>
                  <a:pt x="282" y="243"/>
                  <a:pt x="284" y="244"/>
                </a:cubicBezTo>
                <a:cubicBezTo>
                  <a:pt x="284" y="245"/>
                  <a:pt x="285" y="248"/>
                  <a:pt x="286" y="250"/>
                </a:cubicBezTo>
                <a:cubicBezTo>
                  <a:pt x="288" y="257"/>
                  <a:pt x="291" y="266"/>
                  <a:pt x="300" y="269"/>
                </a:cubicBezTo>
                <a:cubicBezTo>
                  <a:pt x="309" y="272"/>
                  <a:pt x="317" y="267"/>
                  <a:pt x="323" y="263"/>
                </a:cubicBezTo>
                <a:cubicBezTo>
                  <a:pt x="325" y="261"/>
                  <a:pt x="328" y="260"/>
                  <a:pt x="329" y="259"/>
                </a:cubicBezTo>
                <a:cubicBezTo>
                  <a:pt x="331" y="260"/>
                  <a:pt x="333" y="261"/>
                  <a:pt x="335" y="263"/>
                </a:cubicBezTo>
                <a:cubicBezTo>
                  <a:pt x="339" y="266"/>
                  <a:pt x="346" y="270"/>
                  <a:pt x="353" y="270"/>
                </a:cubicBezTo>
                <a:cubicBezTo>
                  <a:pt x="354" y="270"/>
                  <a:pt x="356" y="270"/>
                  <a:pt x="358" y="270"/>
                </a:cubicBezTo>
                <a:cubicBezTo>
                  <a:pt x="367" y="267"/>
                  <a:pt x="370" y="257"/>
                  <a:pt x="373" y="251"/>
                </a:cubicBezTo>
                <a:cubicBezTo>
                  <a:pt x="374" y="249"/>
                  <a:pt x="375" y="246"/>
                  <a:pt x="375" y="245"/>
                </a:cubicBezTo>
                <a:cubicBezTo>
                  <a:pt x="377" y="244"/>
                  <a:pt x="380" y="244"/>
                  <a:pt x="382" y="244"/>
                </a:cubicBezTo>
                <a:cubicBezTo>
                  <a:pt x="389" y="244"/>
                  <a:pt x="399" y="244"/>
                  <a:pt x="405" y="237"/>
                </a:cubicBezTo>
                <a:cubicBezTo>
                  <a:pt x="410" y="229"/>
                  <a:pt x="408" y="220"/>
                  <a:pt x="406" y="213"/>
                </a:cubicBezTo>
                <a:cubicBezTo>
                  <a:pt x="405" y="211"/>
                  <a:pt x="404" y="208"/>
                  <a:pt x="404" y="206"/>
                </a:cubicBezTo>
                <a:cubicBezTo>
                  <a:pt x="405" y="205"/>
                  <a:pt x="408" y="203"/>
                  <a:pt x="409" y="202"/>
                </a:cubicBezTo>
                <a:cubicBezTo>
                  <a:pt x="415" y="198"/>
                  <a:pt x="423" y="192"/>
                  <a:pt x="423" y="182"/>
                </a:cubicBezTo>
                <a:close/>
                <a:moveTo>
                  <a:pt x="198" y="307"/>
                </a:moveTo>
                <a:cubicBezTo>
                  <a:pt x="196" y="306"/>
                  <a:pt x="194" y="305"/>
                  <a:pt x="192" y="305"/>
                </a:cubicBezTo>
                <a:cubicBezTo>
                  <a:pt x="190" y="305"/>
                  <a:pt x="189" y="306"/>
                  <a:pt x="187" y="306"/>
                </a:cubicBezTo>
                <a:cubicBezTo>
                  <a:pt x="184" y="307"/>
                  <a:pt x="181" y="310"/>
                  <a:pt x="179" y="313"/>
                </a:cubicBezTo>
                <a:cubicBezTo>
                  <a:pt x="177" y="316"/>
                  <a:pt x="177" y="320"/>
                  <a:pt x="178" y="324"/>
                </a:cubicBezTo>
                <a:cubicBezTo>
                  <a:pt x="179" y="328"/>
                  <a:pt x="182" y="330"/>
                  <a:pt x="185" y="332"/>
                </a:cubicBezTo>
                <a:cubicBezTo>
                  <a:pt x="188" y="334"/>
                  <a:pt x="192" y="334"/>
                  <a:pt x="196" y="333"/>
                </a:cubicBezTo>
                <a:cubicBezTo>
                  <a:pt x="200" y="332"/>
                  <a:pt x="202" y="330"/>
                  <a:pt x="204" y="326"/>
                </a:cubicBezTo>
                <a:cubicBezTo>
                  <a:pt x="206" y="323"/>
                  <a:pt x="206" y="319"/>
                  <a:pt x="205" y="315"/>
                </a:cubicBezTo>
                <a:cubicBezTo>
                  <a:pt x="204" y="312"/>
                  <a:pt x="202" y="309"/>
                  <a:pt x="198" y="307"/>
                </a:cubicBezTo>
                <a:close/>
                <a:moveTo>
                  <a:pt x="258" y="318"/>
                </a:moveTo>
                <a:cubicBezTo>
                  <a:pt x="259" y="319"/>
                  <a:pt x="261" y="320"/>
                  <a:pt x="262" y="321"/>
                </a:cubicBezTo>
                <a:cubicBezTo>
                  <a:pt x="260" y="322"/>
                  <a:pt x="259" y="323"/>
                  <a:pt x="258" y="324"/>
                </a:cubicBezTo>
                <a:cubicBezTo>
                  <a:pt x="253" y="327"/>
                  <a:pt x="247" y="331"/>
                  <a:pt x="245" y="338"/>
                </a:cubicBezTo>
                <a:cubicBezTo>
                  <a:pt x="243" y="344"/>
                  <a:pt x="245" y="351"/>
                  <a:pt x="247" y="357"/>
                </a:cubicBezTo>
                <a:cubicBezTo>
                  <a:pt x="247" y="358"/>
                  <a:pt x="247" y="360"/>
                  <a:pt x="248" y="361"/>
                </a:cubicBezTo>
                <a:cubicBezTo>
                  <a:pt x="246" y="362"/>
                  <a:pt x="244" y="362"/>
                  <a:pt x="243" y="362"/>
                </a:cubicBezTo>
                <a:cubicBezTo>
                  <a:pt x="237" y="362"/>
                  <a:pt x="230" y="362"/>
                  <a:pt x="224" y="366"/>
                </a:cubicBezTo>
                <a:cubicBezTo>
                  <a:pt x="219" y="370"/>
                  <a:pt x="216" y="376"/>
                  <a:pt x="214" y="382"/>
                </a:cubicBezTo>
                <a:cubicBezTo>
                  <a:pt x="214" y="383"/>
                  <a:pt x="213" y="384"/>
                  <a:pt x="212" y="386"/>
                </a:cubicBezTo>
                <a:cubicBezTo>
                  <a:pt x="211" y="385"/>
                  <a:pt x="209" y="383"/>
                  <a:pt x="208" y="382"/>
                </a:cubicBezTo>
                <a:cubicBezTo>
                  <a:pt x="203" y="379"/>
                  <a:pt x="198" y="373"/>
                  <a:pt x="191" y="373"/>
                </a:cubicBezTo>
                <a:cubicBezTo>
                  <a:pt x="191" y="373"/>
                  <a:pt x="191" y="373"/>
                  <a:pt x="191" y="373"/>
                </a:cubicBezTo>
                <a:cubicBezTo>
                  <a:pt x="184" y="373"/>
                  <a:pt x="178" y="378"/>
                  <a:pt x="173" y="382"/>
                </a:cubicBezTo>
                <a:cubicBezTo>
                  <a:pt x="172" y="383"/>
                  <a:pt x="170" y="385"/>
                  <a:pt x="169" y="386"/>
                </a:cubicBezTo>
                <a:cubicBezTo>
                  <a:pt x="169" y="385"/>
                  <a:pt x="168" y="383"/>
                  <a:pt x="168" y="382"/>
                </a:cubicBezTo>
                <a:cubicBezTo>
                  <a:pt x="166" y="376"/>
                  <a:pt x="163" y="369"/>
                  <a:pt x="158" y="365"/>
                </a:cubicBezTo>
                <a:cubicBezTo>
                  <a:pt x="152" y="361"/>
                  <a:pt x="145" y="361"/>
                  <a:pt x="139" y="360"/>
                </a:cubicBezTo>
                <a:cubicBezTo>
                  <a:pt x="138" y="360"/>
                  <a:pt x="136" y="360"/>
                  <a:pt x="135" y="360"/>
                </a:cubicBezTo>
                <a:cubicBezTo>
                  <a:pt x="135" y="359"/>
                  <a:pt x="135" y="357"/>
                  <a:pt x="136" y="356"/>
                </a:cubicBezTo>
                <a:cubicBezTo>
                  <a:pt x="138" y="350"/>
                  <a:pt x="140" y="343"/>
                  <a:pt x="138" y="336"/>
                </a:cubicBezTo>
                <a:cubicBezTo>
                  <a:pt x="136" y="330"/>
                  <a:pt x="130" y="325"/>
                  <a:pt x="125" y="321"/>
                </a:cubicBezTo>
                <a:cubicBezTo>
                  <a:pt x="124" y="321"/>
                  <a:pt x="123" y="320"/>
                  <a:pt x="122" y="319"/>
                </a:cubicBezTo>
                <a:cubicBezTo>
                  <a:pt x="123" y="318"/>
                  <a:pt x="124" y="317"/>
                  <a:pt x="125" y="316"/>
                </a:cubicBezTo>
                <a:cubicBezTo>
                  <a:pt x="130" y="312"/>
                  <a:pt x="136" y="308"/>
                  <a:pt x="138" y="302"/>
                </a:cubicBezTo>
                <a:cubicBezTo>
                  <a:pt x="140" y="295"/>
                  <a:pt x="138" y="288"/>
                  <a:pt x="137" y="282"/>
                </a:cubicBezTo>
                <a:cubicBezTo>
                  <a:pt x="136" y="281"/>
                  <a:pt x="136" y="279"/>
                  <a:pt x="136" y="278"/>
                </a:cubicBezTo>
                <a:cubicBezTo>
                  <a:pt x="137" y="278"/>
                  <a:pt x="139" y="278"/>
                  <a:pt x="140" y="278"/>
                </a:cubicBezTo>
                <a:cubicBezTo>
                  <a:pt x="146" y="278"/>
                  <a:pt x="153" y="278"/>
                  <a:pt x="159" y="274"/>
                </a:cubicBezTo>
                <a:cubicBezTo>
                  <a:pt x="165" y="270"/>
                  <a:pt x="167" y="263"/>
                  <a:pt x="169" y="258"/>
                </a:cubicBezTo>
                <a:cubicBezTo>
                  <a:pt x="170" y="256"/>
                  <a:pt x="170" y="255"/>
                  <a:pt x="171" y="253"/>
                </a:cubicBezTo>
                <a:cubicBezTo>
                  <a:pt x="172" y="254"/>
                  <a:pt x="174" y="256"/>
                  <a:pt x="175" y="257"/>
                </a:cubicBezTo>
                <a:cubicBezTo>
                  <a:pt x="180" y="261"/>
                  <a:pt x="186" y="266"/>
                  <a:pt x="192" y="266"/>
                </a:cubicBezTo>
                <a:cubicBezTo>
                  <a:pt x="193" y="266"/>
                  <a:pt x="193" y="266"/>
                  <a:pt x="193" y="266"/>
                </a:cubicBezTo>
                <a:cubicBezTo>
                  <a:pt x="200" y="266"/>
                  <a:pt x="205" y="261"/>
                  <a:pt x="210" y="257"/>
                </a:cubicBezTo>
                <a:cubicBezTo>
                  <a:pt x="211" y="257"/>
                  <a:pt x="213" y="254"/>
                  <a:pt x="214" y="253"/>
                </a:cubicBezTo>
                <a:cubicBezTo>
                  <a:pt x="215" y="255"/>
                  <a:pt x="215" y="257"/>
                  <a:pt x="216" y="258"/>
                </a:cubicBezTo>
                <a:cubicBezTo>
                  <a:pt x="218" y="264"/>
                  <a:pt x="220" y="270"/>
                  <a:pt x="226" y="274"/>
                </a:cubicBezTo>
                <a:cubicBezTo>
                  <a:pt x="231" y="278"/>
                  <a:pt x="238" y="279"/>
                  <a:pt x="244" y="279"/>
                </a:cubicBezTo>
                <a:cubicBezTo>
                  <a:pt x="245" y="279"/>
                  <a:pt x="247" y="279"/>
                  <a:pt x="249" y="279"/>
                </a:cubicBezTo>
                <a:cubicBezTo>
                  <a:pt x="248" y="281"/>
                  <a:pt x="248" y="282"/>
                  <a:pt x="248" y="283"/>
                </a:cubicBezTo>
                <a:cubicBezTo>
                  <a:pt x="246" y="289"/>
                  <a:pt x="244" y="296"/>
                  <a:pt x="246" y="303"/>
                </a:cubicBezTo>
                <a:cubicBezTo>
                  <a:pt x="248" y="310"/>
                  <a:pt x="253" y="314"/>
                  <a:pt x="258" y="318"/>
                </a:cubicBezTo>
                <a:close/>
                <a:moveTo>
                  <a:pt x="226" y="309"/>
                </a:moveTo>
                <a:cubicBezTo>
                  <a:pt x="223" y="300"/>
                  <a:pt x="217" y="293"/>
                  <a:pt x="208" y="288"/>
                </a:cubicBezTo>
                <a:cubicBezTo>
                  <a:pt x="200" y="284"/>
                  <a:pt x="190" y="283"/>
                  <a:pt x="181" y="286"/>
                </a:cubicBezTo>
                <a:cubicBezTo>
                  <a:pt x="172" y="289"/>
                  <a:pt x="165" y="295"/>
                  <a:pt x="160" y="303"/>
                </a:cubicBezTo>
                <a:cubicBezTo>
                  <a:pt x="156" y="312"/>
                  <a:pt x="155" y="321"/>
                  <a:pt x="158" y="330"/>
                </a:cubicBezTo>
                <a:cubicBezTo>
                  <a:pt x="161" y="339"/>
                  <a:pt x="167" y="347"/>
                  <a:pt x="175" y="351"/>
                </a:cubicBezTo>
                <a:cubicBezTo>
                  <a:pt x="180" y="354"/>
                  <a:pt x="186" y="355"/>
                  <a:pt x="192" y="355"/>
                </a:cubicBezTo>
                <a:cubicBezTo>
                  <a:pt x="195" y="355"/>
                  <a:pt x="199" y="355"/>
                  <a:pt x="202" y="354"/>
                </a:cubicBezTo>
                <a:cubicBezTo>
                  <a:pt x="211" y="351"/>
                  <a:pt x="219" y="345"/>
                  <a:pt x="223" y="336"/>
                </a:cubicBezTo>
                <a:cubicBezTo>
                  <a:pt x="228" y="328"/>
                  <a:pt x="228" y="318"/>
                  <a:pt x="226" y="309"/>
                </a:cubicBezTo>
                <a:close/>
              </a:path>
            </a:pathLst>
          </a:custGeom>
          <a:solidFill>
            <a:srgbClr val="6A6A65"/>
          </a:solidFill>
          <a:ln>
            <a:noFill/>
          </a:ln>
        </p:spPr>
        <p:txBody>
          <a:bodyPr vert="horz" wrap="square" lIns="110869" tIns="55434" rIns="110869" bIns="55434" numCol="1" anchor="t" anchorCtr="0" compatLnSpc="1">
            <a:prstTxWarp prst="textNoShape">
              <a:avLst/>
            </a:prstTxWarp>
          </a:bodyPr>
          <a:lstStyle/>
          <a:p>
            <a:endParaRPr lang="en-US" sz="1273">
              <a:ea typeface="Verdana" panose="020B0604030504040204" pitchFamily="34" charset="0"/>
              <a:cs typeface="Verdana" panose="020B0604030504040204" pitchFamily="34" charset="0"/>
            </a:endParaRPr>
          </a:p>
        </p:txBody>
      </p:sp>
      <p:sp>
        <p:nvSpPr>
          <p:cNvPr id="52" name="TextBox 51">
            <a:extLst>
              <a:ext uri="{FF2B5EF4-FFF2-40B4-BE49-F238E27FC236}">
                <a16:creationId xmlns:a16="http://schemas.microsoft.com/office/drawing/2014/main" id="{25DA347E-9F43-4466-BE7D-EEA5824F70A7}"/>
              </a:ext>
            </a:extLst>
          </p:cNvPr>
          <p:cNvSpPr txBox="1"/>
          <p:nvPr/>
        </p:nvSpPr>
        <p:spPr>
          <a:xfrm>
            <a:off x="5353633" y="3171352"/>
            <a:ext cx="6111657" cy="461665"/>
          </a:xfrm>
          <a:prstGeom prst="rect">
            <a:avLst/>
          </a:prstGeom>
          <a:noFill/>
        </p:spPr>
        <p:txBody>
          <a:bodyPr wrap="square" rtlCol="0">
            <a:spAutoFit/>
          </a:bodyPr>
          <a:lstStyle/>
          <a:p>
            <a:r>
              <a:rPr lang="en-US" sz="1200" b="1" dirty="0">
                <a:ea typeface="Verdana" panose="020B0604030504040204" pitchFamily="34" charset="0"/>
                <a:cs typeface="Verdana" panose="020B0604030504040204" pitchFamily="34" charset="0"/>
              </a:rPr>
              <a:t>Outbound Interface: </a:t>
            </a:r>
            <a:r>
              <a:rPr lang="en-US" sz="1200" dirty="0">
                <a:ea typeface="Verdana" panose="020B0604030504040204" pitchFamily="34" charset="0"/>
                <a:cs typeface="Verdana" panose="020B0604030504040204" pitchFamily="34" charset="0"/>
              </a:rPr>
              <a:t>Interfaces used to transfer data from Oracle Cloud to third party or boundary applications.</a:t>
            </a:r>
            <a:endParaRPr lang="en-US" sz="1200" dirty="0">
              <a:solidFill>
                <a:srgbClr val="444444"/>
              </a:solidFill>
              <a:ea typeface="Verdana" panose="020B0604030504040204" pitchFamily="34" charset="0"/>
            </a:endParaRPr>
          </a:p>
        </p:txBody>
      </p:sp>
      <p:cxnSp>
        <p:nvCxnSpPr>
          <p:cNvPr id="20" name="Straight Connector 19">
            <a:extLst>
              <a:ext uri="{FF2B5EF4-FFF2-40B4-BE49-F238E27FC236}">
                <a16:creationId xmlns:a16="http://schemas.microsoft.com/office/drawing/2014/main" id="{329CCFDA-907A-4AA9-850C-684CE239F227}"/>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36283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58A3199B-26ED-45EB-AE1C-769C35101257}"/>
              </a:ext>
            </a:extLst>
          </p:cNvPr>
          <p:cNvSpPr/>
          <p:nvPr/>
        </p:nvSpPr>
        <p:spPr bwMode="gray">
          <a:xfrm>
            <a:off x="9037244" y="1879185"/>
            <a:ext cx="2746051" cy="1214904"/>
          </a:xfrm>
          <a:prstGeom prst="rect">
            <a:avLst/>
          </a:prstGeom>
          <a:solidFill>
            <a:srgbClr val="00A1DE"/>
          </a:solidFill>
          <a:ln w="19050" algn="ctr">
            <a:noFill/>
            <a:miter lim="800000"/>
            <a:headEnd/>
            <a:tailEnd/>
          </a:ln>
        </p:spPr>
        <p:txBody>
          <a:bodyPr wrap="square" lIns="66675" tIns="66675" rIns="66675" bIns="66675" rtlCol="0" anchor="t"/>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3" name="Title 2"/>
          <p:cNvSpPr>
            <a:spLocks noGrp="1"/>
          </p:cNvSpPr>
          <p:nvPr>
            <p:ph type="title"/>
          </p:nvPr>
        </p:nvSpPr>
        <p:spPr>
          <a:xfrm>
            <a:off x="469900" y="351216"/>
            <a:ext cx="11252200" cy="334102"/>
          </a:xfrm>
        </p:spPr>
        <p:txBody>
          <a:bodyPr/>
          <a:lstStyle/>
          <a:p>
            <a:r>
              <a:rPr lang="en-US" dirty="0"/>
              <a:t>Webservice based Hybrid OIC-MuleSoft Integrations – Future State Inbound -3</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D2928C1A-956B-4049-8AA9-122F5FD4FB78}"/>
              </a:ext>
            </a:extLst>
          </p:cNvPr>
          <p:cNvCxnSpPr>
            <a:cxnSpLocks/>
          </p:cNvCxnSpPr>
          <p:nvPr/>
        </p:nvCxnSpPr>
        <p:spPr>
          <a:xfrm flipH="1">
            <a:off x="1569145" y="2422427"/>
            <a:ext cx="449092" cy="0"/>
          </a:xfrm>
          <a:prstGeom prst="straightConnector1">
            <a:avLst/>
          </a:prstGeom>
          <a:noFill/>
          <a:ln w="38100" cap="flat" cmpd="sng" algn="ctr">
            <a:solidFill>
              <a:srgbClr val="313131"/>
            </a:solidFill>
            <a:prstDash val="solid"/>
            <a:headEnd type="triangle"/>
            <a:tailEnd type="none"/>
          </a:ln>
          <a:effectLst/>
        </p:spPr>
      </p:cxnSp>
      <p:sp>
        <p:nvSpPr>
          <p:cNvPr id="135" name="TextBox 134">
            <a:extLst>
              <a:ext uri="{FF2B5EF4-FFF2-40B4-BE49-F238E27FC236}">
                <a16:creationId xmlns:a16="http://schemas.microsoft.com/office/drawing/2014/main" id="{41AB275E-8E06-4810-85E6-79AA5172B7C5}"/>
              </a:ext>
            </a:extLst>
          </p:cNvPr>
          <p:cNvSpPr txBox="1"/>
          <p:nvPr/>
        </p:nvSpPr>
        <p:spPr>
          <a:xfrm>
            <a:off x="1469815" y="2510023"/>
            <a:ext cx="592901"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dirty="0">
                <a:ln>
                  <a:noFill/>
                </a:ln>
                <a:solidFill>
                  <a:srgbClr val="002776"/>
                </a:solidFill>
                <a:effectLst/>
                <a:uLnTx/>
                <a:uFillTx/>
                <a:latin typeface="Verdana"/>
                <a:ea typeface="+mn-ea"/>
                <a:cs typeface="+mn-cs"/>
              </a:rPr>
              <a:t>Data</a:t>
            </a:r>
          </a:p>
        </p:txBody>
      </p:sp>
      <p:pic>
        <p:nvPicPr>
          <p:cNvPr id="137" name="Picture 136">
            <a:extLst>
              <a:ext uri="{FF2B5EF4-FFF2-40B4-BE49-F238E27FC236}">
                <a16:creationId xmlns:a16="http://schemas.microsoft.com/office/drawing/2014/main" id="{9F90C62E-AE99-495B-A971-D84F9F5F1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99" y="2045009"/>
            <a:ext cx="1231906" cy="923930"/>
          </a:xfrm>
          <a:prstGeom prst="rect">
            <a:avLst/>
          </a:prstGeom>
        </p:spPr>
      </p:pic>
      <p:sp>
        <p:nvSpPr>
          <p:cNvPr id="138" name="TextBox 137">
            <a:extLst>
              <a:ext uri="{FF2B5EF4-FFF2-40B4-BE49-F238E27FC236}">
                <a16:creationId xmlns:a16="http://schemas.microsoft.com/office/drawing/2014/main" id="{D9173C14-0AD5-4AF5-A394-DAE6BA0E64C9}"/>
              </a:ext>
            </a:extLst>
          </p:cNvPr>
          <p:cNvSpPr txBox="1"/>
          <p:nvPr/>
        </p:nvSpPr>
        <p:spPr>
          <a:xfrm>
            <a:off x="379997" y="1842697"/>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190" name="Rectangle 189">
            <a:extLst>
              <a:ext uri="{FF2B5EF4-FFF2-40B4-BE49-F238E27FC236}">
                <a16:creationId xmlns:a16="http://schemas.microsoft.com/office/drawing/2014/main" id="{5EB8F6BA-3CC5-4D72-AC7C-B7D7B2CD2485}"/>
              </a:ext>
            </a:extLst>
          </p:cNvPr>
          <p:cNvSpPr/>
          <p:nvPr/>
        </p:nvSpPr>
        <p:spPr>
          <a:xfrm>
            <a:off x="9330263" y="1692684"/>
            <a:ext cx="2046241"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Oracle Cloud ERP</a:t>
            </a:r>
          </a:p>
        </p:txBody>
      </p:sp>
      <p:sp>
        <p:nvSpPr>
          <p:cNvPr id="191" name="Rectangle 190">
            <a:extLst>
              <a:ext uri="{FF2B5EF4-FFF2-40B4-BE49-F238E27FC236}">
                <a16:creationId xmlns:a16="http://schemas.microsoft.com/office/drawing/2014/main" id="{415287F2-FE05-402B-9ACD-C921156B7311}"/>
              </a:ext>
            </a:extLst>
          </p:cNvPr>
          <p:cNvSpPr/>
          <p:nvPr/>
        </p:nvSpPr>
        <p:spPr bwMode="gray">
          <a:xfrm>
            <a:off x="8864477" y="1668528"/>
            <a:ext cx="3058852" cy="1591862"/>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97" name="Flowchart: Direct Access Storage 196">
            <a:extLst>
              <a:ext uri="{FF2B5EF4-FFF2-40B4-BE49-F238E27FC236}">
                <a16:creationId xmlns:a16="http://schemas.microsoft.com/office/drawing/2014/main" id="{9FBFF240-9560-46B0-9B34-C63963AF94E5}"/>
              </a:ext>
            </a:extLst>
          </p:cNvPr>
          <p:cNvSpPr/>
          <p:nvPr/>
        </p:nvSpPr>
        <p:spPr bwMode="gray">
          <a:xfrm>
            <a:off x="10391305" y="2139644"/>
            <a:ext cx="879859" cy="616213"/>
          </a:xfrm>
          <a:prstGeom prst="flowChartMagneticDrum">
            <a:avLst/>
          </a:prstGeom>
          <a:solidFill>
            <a:schemeClr val="bg1"/>
          </a:solidFill>
          <a:ln w="19050" algn="ctr">
            <a:solidFill>
              <a:srgbClr val="00B0F0"/>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198" name="TextBox 197">
            <a:extLst>
              <a:ext uri="{FF2B5EF4-FFF2-40B4-BE49-F238E27FC236}">
                <a16:creationId xmlns:a16="http://schemas.microsoft.com/office/drawing/2014/main" id="{C2A542DE-BC99-4E28-820B-7986906BFF8B}"/>
              </a:ext>
            </a:extLst>
          </p:cNvPr>
          <p:cNvSpPr txBox="1"/>
          <p:nvPr/>
        </p:nvSpPr>
        <p:spPr>
          <a:xfrm>
            <a:off x="10535591" y="2322631"/>
            <a:ext cx="527269" cy="246221"/>
          </a:xfrm>
          <a:prstGeom prst="rect">
            <a:avLst/>
          </a:prstGeom>
          <a:noFill/>
        </p:spPr>
        <p:txBody>
          <a:bodyPr wrap="square" lIns="0" tIns="0" rIns="0" bIns="0" rtlCol="0">
            <a:spAutoFit/>
          </a:bodyPr>
          <a:lstStyle/>
          <a:p>
            <a:pPr marL="0" marR="0" lvl="0" indent="0" algn="l" defTabSz="121917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313131"/>
                </a:solidFill>
                <a:effectLst/>
                <a:uLnTx/>
                <a:uFillTx/>
                <a:latin typeface="Verdana"/>
                <a:ea typeface="+mn-ea"/>
                <a:cs typeface="+mn-cs"/>
              </a:rPr>
              <a:t>Base Tables</a:t>
            </a:r>
          </a:p>
        </p:txBody>
      </p:sp>
      <p:cxnSp>
        <p:nvCxnSpPr>
          <p:cNvPr id="201" name="Straight Arrow Connector 200">
            <a:extLst>
              <a:ext uri="{FF2B5EF4-FFF2-40B4-BE49-F238E27FC236}">
                <a16:creationId xmlns:a16="http://schemas.microsoft.com/office/drawing/2014/main" id="{01A035AA-3E67-436F-9F8A-4AD5041497AF}"/>
              </a:ext>
            </a:extLst>
          </p:cNvPr>
          <p:cNvCxnSpPr>
            <a:cxnSpLocks/>
          </p:cNvCxnSpPr>
          <p:nvPr/>
        </p:nvCxnSpPr>
        <p:spPr>
          <a:xfrm flipH="1">
            <a:off x="8071121" y="2323063"/>
            <a:ext cx="748173" cy="15902"/>
          </a:xfrm>
          <a:prstGeom prst="straightConnector1">
            <a:avLst/>
          </a:prstGeom>
          <a:noFill/>
          <a:ln w="38100" cap="flat" cmpd="sng" algn="ctr">
            <a:solidFill>
              <a:srgbClr val="313131"/>
            </a:solidFill>
            <a:prstDash val="solid"/>
            <a:headEnd type="triangle"/>
            <a:tailEnd type="none"/>
          </a:ln>
          <a:effectLst/>
        </p:spPr>
      </p:cxnSp>
      <p:sp>
        <p:nvSpPr>
          <p:cNvPr id="202" name="TextBox 201">
            <a:extLst>
              <a:ext uri="{FF2B5EF4-FFF2-40B4-BE49-F238E27FC236}">
                <a16:creationId xmlns:a16="http://schemas.microsoft.com/office/drawing/2014/main" id="{5601D2E1-7FAE-4801-865A-0D12E6EBA549}"/>
              </a:ext>
            </a:extLst>
          </p:cNvPr>
          <p:cNvSpPr txBox="1"/>
          <p:nvPr/>
        </p:nvSpPr>
        <p:spPr>
          <a:xfrm>
            <a:off x="7939890" y="1971773"/>
            <a:ext cx="88016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0" i="0" u="none" strike="noStrike" kern="0" cap="none" spc="0" normalizeH="0" baseline="0" noProof="0">
                <a:ln>
                  <a:noFill/>
                </a:ln>
                <a:solidFill>
                  <a:srgbClr val="002776"/>
                </a:solidFill>
                <a:effectLst/>
                <a:uLnTx/>
                <a:uFillTx/>
                <a:latin typeface="Verdana"/>
                <a:ea typeface="+mn-ea"/>
                <a:cs typeface="+mn-cs"/>
              </a:rPr>
              <a:t>Oracle exposed Web services</a:t>
            </a:r>
          </a:p>
        </p:txBody>
      </p:sp>
      <p:pic>
        <p:nvPicPr>
          <p:cNvPr id="206" name="Picture 205">
            <a:extLst>
              <a:ext uri="{FF2B5EF4-FFF2-40B4-BE49-F238E27FC236}">
                <a16:creationId xmlns:a16="http://schemas.microsoft.com/office/drawing/2014/main" id="{A6B79E68-819C-4916-80F4-2B02FF878C54}"/>
              </a:ext>
            </a:extLst>
          </p:cNvPr>
          <p:cNvPicPr>
            <a:picLocks noChangeAspect="1"/>
          </p:cNvPicPr>
          <p:nvPr/>
        </p:nvPicPr>
        <p:blipFill>
          <a:blip r:embed="rId4"/>
          <a:stretch>
            <a:fillRect/>
          </a:stretch>
        </p:blipFill>
        <p:spPr>
          <a:xfrm>
            <a:off x="8219579" y="2268832"/>
            <a:ext cx="350062" cy="284348"/>
          </a:xfrm>
          <a:prstGeom prst="rect">
            <a:avLst/>
          </a:prstGeom>
        </p:spPr>
      </p:pic>
      <p:sp>
        <p:nvSpPr>
          <p:cNvPr id="220" name="TextBox 219">
            <a:extLst>
              <a:ext uri="{FF2B5EF4-FFF2-40B4-BE49-F238E27FC236}">
                <a16:creationId xmlns:a16="http://schemas.microsoft.com/office/drawing/2014/main" id="{F7AE5D94-C57F-461C-BD6C-860CBA2AC9F2}"/>
              </a:ext>
            </a:extLst>
          </p:cNvPr>
          <p:cNvSpPr txBox="1"/>
          <p:nvPr/>
        </p:nvSpPr>
        <p:spPr>
          <a:xfrm>
            <a:off x="2322491" y="1036534"/>
            <a:ext cx="6524872" cy="312008"/>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100" b="0"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Inbound integration using both </a:t>
            </a:r>
            <a:r>
              <a:rPr kumimoji="0" lang="en-US" sz="1100"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MuleSoft and OIC</a:t>
            </a:r>
            <a:r>
              <a:rPr kumimoji="0" lang="en-US" sz="1100" b="0"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 middleware – </a:t>
            </a:r>
            <a:r>
              <a:rPr kumimoji="0" lang="en-US" sz="1100" b="1" i="0" u="sng"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Driven by OIC</a:t>
            </a:r>
            <a:endParaRPr kumimoji="0" lang="en-US" sz="1200" b="1" i="0" u="sng" strike="noStrike" kern="1200" cap="none" spc="0" normalizeH="0" baseline="0" noProof="0" dirty="0">
              <a:ln>
                <a:noFill/>
              </a:ln>
              <a:solidFill>
                <a:prstClr val="black"/>
              </a:solidFill>
              <a:effectLst/>
              <a:uLnTx/>
              <a:uFillTx/>
              <a:latin typeface="Verdana"/>
              <a:ea typeface="+mn-ea"/>
              <a:cs typeface="+mn-cs"/>
            </a:endParaRPr>
          </a:p>
        </p:txBody>
      </p:sp>
      <p:graphicFrame>
        <p:nvGraphicFramePr>
          <p:cNvPr id="121" name="Table 120">
            <a:extLst>
              <a:ext uri="{FF2B5EF4-FFF2-40B4-BE49-F238E27FC236}">
                <a16:creationId xmlns:a16="http://schemas.microsoft.com/office/drawing/2014/main" id="{C3AAB665-910B-49A3-B1A2-B0BC85C8A6CA}"/>
              </a:ext>
            </a:extLst>
          </p:cNvPr>
          <p:cNvGraphicFramePr>
            <a:graphicFrameLocks noGrp="1"/>
          </p:cNvGraphicFramePr>
          <p:nvPr>
            <p:extLst>
              <p:ext uri="{D42A27DB-BD31-4B8C-83A1-F6EECF244321}">
                <p14:modId xmlns:p14="http://schemas.microsoft.com/office/powerpoint/2010/main" val="666051348"/>
              </p:ext>
            </p:extLst>
          </p:nvPr>
        </p:nvGraphicFramePr>
        <p:xfrm>
          <a:off x="469898" y="4107841"/>
          <a:ext cx="11384282" cy="892302"/>
        </p:xfrm>
        <a:graphic>
          <a:graphicData uri="http://schemas.openxmlformats.org/drawingml/2006/table">
            <a:tbl>
              <a:tblPr firstRow="1" bandRow="1">
                <a:tableStyleId>{5940675A-B579-460E-94D1-54222C63F5DA}</a:tableStyleId>
              </a:tblPr>
              <a:tblGrid>
                <a:gridCol w="5692141">
                  <a:extLst>
                    <a:ext uri="{9D8B030D-6E8A-4147-A177-3AD203B41FA5}">
                      <a16:colId xmlns:a16="http://schemas.microsoft.com/office/drawing/2014/main" val="3128177148"/>
                    </a:ext>
                  </a:extLst>
                </a:gridCol>
                <a:gridCol w="5692141">
                  <a:extLst>
                    <a:ext uri="{9D8B030D-6E8A-4147-A177-3AD203B41FA5}">
                      <a16:colId xmlns:a16="http://schemas.microsoft.com/office/drawing/2014/main" val="85822489"/>
                    </a:ext>
                  </a:extLst>
                </a:gridCol>
              </a:tblGrid>
              <a:tr h="274320">
                <a:tc>
                  <a:txBody>
                    <a:bodyPr/>
                    <a:lstStyle/>
                    <a:p>
                      <a:pPr algn="ctr"/>
                      <a:r>
                        <a:rPr lang="en-US" sz="1100" b="1">
                          <a:solidFill>
                            <a:schemeClr val="tx1"/>
                          </a:solidFill>
                        </a:rPr>
                        <a:t>What changes in MuleSoft</a:t>
                      </a:r>
                      <a:endParaRPr lang="en-US" sz="1100" b="1" dirty="0">
                        <a:solidFill>
                          <a:schemeClr val="tx1"/>
                        </a:solidFill>
                      </a:endParaRPr>
                    </a:p>
                  </a:txBody>
                  <a:tcPr>
                    <a:solidFill>
                      <a:srgbClr val="FFCD00"/>
                    </a:solidFill>
                  </a:tcPr>
                </a:tc>
                <a:tc>
                  <a:txBody>
                    <a:bodyPr/>
                    <a:lstStyle/>
                    <a:p>
                      <a:pPr algn="ctr"/>
                      <a:r>
                        <a:rPr lang="en-US" sz="1100" b="1" dirty="0">
                          <a:solidFill>
                            <a:schemeClr val="tx1"/>
                          </a:solidFill>
                        </a:rPr>
                        <a:t>What Changes in Oracle</a:t>
                      </a:r>
                    </a:p>
                  </a:txBody>
                  <a:tcPr>
                    <a:solidFill>
                      <a:srgbClr val="FFCD00"/>
                    </a:solidFill>
                  </a:tcPr>
                </a:tc>
                <a:extLst>
                  <a:ext uri="{0D108BD9-81ED-4DB2-BD59-A6C34878D82A}">
                    <a16:rowId xmlns:a16="http://schemas.microsoft.com/office/drawing/2014/main" val="476272311"/>
                  </a:ext>
                </a:extLst>
              </a:tr>
              <a:tr h="274320">
                <a:tc>
                  <a:txBody>
                    <a:bodyPr/>
                    <a:lstStyle/>
                    <a:p>
                      <a:pPr>
                        <a:lnSpc>
                          <a:spcPct val="150000"/>
                        </a:lnSpc>
                      </a:pPr>
                      <a:r>
                        <a:rPr lang="en-US" sz="1100" b="0" dirty="0"/>
                        <a:t>MuleSoft and Boundary system connectivity remain the same</a:t>
                      </a:r>
                    </a:p>
                  </a:txBody>
                  <a:tcPr/>
                </a:tc>
                <a:tc>
                  <a:txBody>
                    <a:bodyPr/>
                    <a:lstStyle/>
                    <a:p>
                      <a:pPr marL="0" indent="0">
                        <a:lnSpc>
                          <a:spcPct val="150000"/>
                        </a:lnSpc>
                        <a:buFont typeface="+mj-lt"/>
                        <a:buNone/>
                      </a:pPr>
                      <a:r>
                        <a:rPr lang="en-US" sz="1100" dirty="0"/>
                        <a:t>OIC receives data payload through webservice call</a:t>
                      </a:r>
                    </a:p>
                  </a:txBody>
                  <a:tcPr/>
                </a:tc>
                <a:extLst>
                  <a:ext uri="{0D108BD9-81ED-4DB2-BD59-A6C34878D82A}">
                    <a16:rowId xmlns:a16="http://schemas.microsoft.com/office/drawing/2014/main" val="2312172687"/>
                  </a:ext>
                </a:extLst>
              </a:tr>
              <a:tr h="274320">
                <a:tc>
                  <a:txBody>
                    <a:bodyPr/>
                    <a:lstStyle/>
                    <a:p>
                      <a:pPr>
                        <a:lnSpc>
                          <a:spcPct val="150000"/>
                        </a:lnSpc>
                      </a:pPr>
                      <a:r>
                        <a:rPr lang="en-US" sz="1100" dirty="0"/>
                        <a:t>MuleSoft to send data to OIC as payload, as per OIC expected format</a:t>
                      </a:r>
                    </a:p>
                  </a:txBody>
                  <a:tcPr/>
                </a:tc>
                <a:tc>
                  <a:txBody>
                    <a:bodyPr/>
                    <a:lstStyle/>
                    <a:p>
                      <a:pPr>
                        <a:lnSpc>
                          <a:spcPct val="150000"/>
                        </a:lnSpc>
                      </a:pPr>
                      <a:r>
                        <a:rPr lang="it-IT" sz="1100" dirty="0"/>
                        <a:t>All data transformation, and data load is done in OIC</a:t>
                      </a:r>
                      <a:endParaRPr lang="en-US" sz="1100" dirty="0"/>
                    </a:p>
                  </a:txBody>
                  <a:tcPr/>
                </a:tc>
                <a:extLst>
                  <a:ext uri="{0D108BD9-81ED-4DB2-BD59-A6C34878D82A}">
                    <a16:rowId xmlns:a16="http://schemas.microsoft.com/office/drawing/2014/main" val="3473417370"/>
                  </a:ext>
                </a:extLst>
              </a:tr>
            </a:tbl>
          </a:graphicData>
        </a:graphic>
      </p:graphicFrame>
      <p:sp>
        <p:nvSpPr>
          <p:cNvPr id="52" name="Rectangle 51">
            <a:extLst>
              <a:ext uri="{FF2B5EF4-FFF2-40B4-BE49-F238E27FC236}">
                <a16:creationId xmlns:a16="http://schemas.microsoft.com/office/drawing/2014/main" id="{E86D14C2-9F4E-4F0D-BB25-9D67EC206929}"/>
              </a:ext>
            </a:extLst>
          </p:cNvPr>
          <p:cNvSpPr/>
          <p:nvPr/>
        </p:nvSpPr>
        <p:spPr bwMode="gray">
          <a:xfrm>
            <a:off x="5741114" y="2035682"/>
            <a:ext cx="2083602"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53" name="TextBox 52">
            <a:extLst>
              <a:ext uri="{FF2B5EF4-FFF2-40B4-BE49-F238E27FC236}">
                <a16:creationId xmlns:a16="http://schemas.microsoft.com/office/drawing/2014/main" id="{F7EEAF82-9A72-4B26-8E31-62A3B3A35811}"/>
              </a:ext>
            </a:extLst>
          </p:cNvPr>
          <p:cNvSpPr txBox="1"/>
          <p:nvPr/>
        </p:nvSpPr>
        <p:spPr>
          <a:xfrm>
            <a:off x="5788700" y="2662802"/>
            <a:ext cx="513183"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lang="en-US" sz="700" b="1" kern="0">
                <a:solidFill>
                  <a:srgbClr val="002776"/>
                </a:solidFill>
                <a:latin typeface="Verdana"/>
              </a:rPr>
              <a:t>Read Data</a:t>
            </a:r>
            <a:endParaRPr kumimoji="0" lang="en-US" sz="700" b="1" i="0" u="none" strike="noStrike" kern="0" cap="none" spc="0" normalizeH="0" baseline="0" noProof="0">
              <a:ln>
                <a:noFill/>
              </a:ln>
              <a:solidFill>
                <a:srgbClr val="002776"/>
              </a:solidFill>
              <a:effectLst/>
              <a:uLnTx/>
              <a:uFillTx/>
              <a:latin typeface="Verdana"/>
              <a:ea typeface="+mn-ea"/>
              <a:cs typeface="+mn-cs"/>
            </a:endParaRPr>
          </a:p>
        </p:txBody>
      </p:sp>
      <p:grpSp>
        <p:nvGrpSpPr>
          <p:cNvPr id="54" name="Group 53">
            <a:extLst>
              <a:ext uri="{FF2B5EF4-FFF2-40B4-BE49-F238E27FC236}">
                <a16:creationId xmlns:a16="http://schemas.microsoft.com/office/drawing/2014/main" id="{3864ABBF-A0DD-4D87-B143-9FEDFDD987C9}"/>
              </a:ext>
            </a:extLst>
          </p:cNvPr>
          <p:cNvGrpSpPr/>
          <p:nvPr/>
        </p:nvGrpSpPr>
        <p:grpSpPr>
          <a:xfrm>
            <a:off x="5916357" y="2223346"/>
            <a:ext cx="363664" cy="411628"/>
            <a:chOff x="7404414" y="3257458"/>
            <a:chExt cx="648463" cy="798976"/>
          </a:xfrm>
        </p:grpSpPr>
        <p:sp>
          <p:nvSpPr>
            <p:cNvPr id="55" name="Rectangle 54">
              <a:extLst>
                <a:ext uri="{FF2B5EF4-FFF2-40B4-BE49-F238E27FC236}">
                  <a16:creationId xmlns:a16="http://schemas.microsoft.com/office/drawing/2014/main" id="{CA33BA62-9A54-4C4D-864A-00206D655C28}"/>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56" name="Group 55">
              <a:extLst>
                <a:ext uri="{FF2B5EF4-FFF2-40B4-BE49-F238E27FC236}">
                  <a16:creationId xmlns:a16="http://schemas.microsoft.com/office/drawing/2014/main" id="{838BBD72-330A-441C-8C19-70BF64FAD533}"/>
                </a:ext>
              </a:extLst>
            </p:cNvPr>
            <p:cNvGrpSpPr/>
            <p:nvPr/>
          </p:nvGrpSpPr>
          <p:grpSpPr>
            <a:xfrm>
              <a:off x="7480852" y="3318613"/>
              <a:ext cx="460925" cy="625232"/>
              <a:chOff x="7707275" y="3538174"/>
              <a:chExt cx="588928" cy="850675"/>
            </a:xfrm>
            <a:solidFill>
              <a:sysClr val="window" lastClr="FFFFFF"/>
            </a:solidFill>
          </p:grpSpPr>
          <p:sp>
            <p:nvSpPr>
              <p:cNvPr id="57" name="Freeform 15">
                <a:extLst>
                  <a:ext uri="{FF2B5EF4-FFF2-40B4-BE49-F238E27FC236}">
                    <a16:creationId xmlns:a16="http://schemas.microsoft.com/office/drawing/2014/main" id="{57C6931B-B3D4-4A89-A454-69046FBA3DE6}"/>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58" name="Freeform 89">
                <a:extLst>
                  <a:ext uri="{FF2B5EF4-FFF2-40B4-BE49-F238E27FC236}">
                    <a16:creationId xmlns:a16="http://schemas.microsoft.com/office/drawing/2014/main" id="{8D58460B-4BBE-452F-A1B5-838AEAF56E7D}"/>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59" name="Group 58">
            <a:extLst>
              <a:ext uri="{FF2B5EF4-FFF2-40B4-BE49-F238E27FC236}">
                <a16:creationId xmlns:a16="http://schemas.microsoft.com/office/drawing/2014/main" id="{EFC54EF3-655B-4B92-931B-7C6DD52DF835}"/>
              </a:ext>
            </a:extLst>
          </p:cNvPr>
          <p:cNvGrpSpPr/>
          <p:nvPr/>
        </p:nvGrpSpPr>
        <p:grpSpPr>
          <a:xfrm>
            <a:off x="6570455" y="2222373"/>
            <a:ext cx="357574" cy="451266"/>
            <a:chOff x="5579585" y="1691091"/>
            <a:chExt cx="648463" cy="798976"/>
          </a:xfrm>
        </p:grpSpPr>
        <p:sp>
          <p:nvSpPr>
            <p:cNvPr id="60" name="Rectangle 59">
              <a:extLst>
                <a:ext uri="{FF2B5EF4-FFF2-40B4-BE49-F238E27FC236}">
                  <a16:creationId xmlns:a16="http://schemas.microsoft.com/office/drawing/2014/main" id="{329A9CD8-D9AC-4493-94D0-D9983122CEF6}"/>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61" name="Freeform 145">
              <a:extLst>
                <a:ext uri="{FF2B5EF4-FFF2-40B4-BE49-F238E27FC236}">
                  <a16:creationId xmlns:a16="http://schemas.microsoft.com/office/drawing/2014/main" id="{E368CC1E-3F7D-4E48-9F98-E861F555ABC7}"/>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62" name="TextBox 61">
            <a:extLst>
              <a:ext uri="{FF2B5EF4-FFF2-40B4-BE49-F238E27FC236}">
                <a16:creationId xmlns:a16="http://schemas.microsoft.com/office/drawing/2014/main" id="{79570307-E83D-4970-8BF1-642AA4748E93}"/>
              </a:ext>
            </a:extLst>
          </p:cNvPr>
          <p:cNvSpPr txBox="1"/>
          <p:nvPr/>
        </p:nvSpPr>
        <p:spPr>
          <a:xfrm>
            <a:off x="6471143" y="2701464"/>
            <a:ext cx="576946" cy="323165"/>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63" name="TextBox 62">
            <a:extLst>
              <a:ext uri="{FF2B5EF4-FFF2-40B4-BE49-F238E27FC236}">
                <a16:creationId xmlns:a16="http://schemas.microsoft.com/office/drawing/2014/main" id="{30C463BC-08C4-4F78-AD68-809D966538A0}"/>
              </a:ext>
            </a:extLst>
          </p:cNvPr>
          <p:cNvSpPr txBox="1"/>
          <p:nvPr/>
        </p:nvSpPr>
        <p:spPr>
          <a:xfrm>
            <a:off x="7108665" y="2647677"/>
            <a:ext cx="596621"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Load Data</a:t>
            </a:r>
          </a:p>
        </p:txBody>
      </p:sp>
      <p:cxnSp>
        <p:nvCxnSpPr>
          <p:cNvPr id="64" name="Straight Arrow Connector 63">
            <a:extLst>
              <a:ext uri="{FF2B5EF4-FFF2-40B4-BE49-F238E27FC236}">
                <a16:creationId xmlns:a16="http://schemas.microsoft.com/office/drawing/2014/main" id="{FB5FC478-2418-4AA1-9769-ADFC18EABF5D}"/>
              </a:ext>
            </a:extLst>
          </p:cNvPr>
          <p:cNvCxnSpPr>
            <a:cxnSpLocks/>
          </p:cNvCxnSpPr>
          <p:nvPr/>
        </p:nvCxnSpPr>
        <p:spPr>
          <a:xfrm flipV="1">
            <a:off x="6301528" y="2448884"/>
            <a:ext cx="258535" cy="12571"/>
          </a:xfrm>
          <a:prstGeom prst="straightConnector1">
            <a:avLst/>
          </a:prstGeom>
          <a:noFill/>
          <a:ln w="38100" cap="flat" cmpd="sng" algn="ctr">
            <a:solidFill>
              <a:srgbClr val="00A1DE"/>
            </a:solidFill>
            <a:prstDash val="sysDot"/>
            <a:tailEnd type="triangle"/>
          </a:ln>
          <a:effectLst/>
        </p:spPr>
      </p:cxnSp>
      <p:cxnSp>
        <p:nvCxnSpPr>
          <p:cNvPr id="65" name="Straight Arrow Connector 64">
            <a:extLst>
              <a:ext uri="{FF2B5EF4-FFF2-40B4-BE49-F238E27FC236}">
                <a16:creationId xmlns:a16="http://schemas.microsoft.com/office/drawing/2014/main" id="{1B14806A-2BCA-42CB-88DE-17DFB8B6B4A0}"/>
              </a:ext>
            </a:extLst>
          </p:cNvPr>
          <p:cNvCxnSpPr>
            <a:cxnSpLocks/>
          </p:cNvCxnSpPr>
          <p:nvPr/>
        </p:nvCxnSpPr>
        <p:spPr>
          <a:xfrm>
            <a:off x="6941013" y="2475655"/>
            <a:ext cx="246277" cy="0"/>
          </a:xfrm>
          <a:prstGeom prst="straightConnector1">
            <a:avLst/>
          </a:prstGeom>
          <a:noFill/>
          <a:ln w="38100" cap="flat" cmpd="sng" algn="ctr">
            <a:solidFill>
              <a:srgbClr val="00A1DE"/>
            </a:solidFill>
            <a:prstDash val="sysDot"/>
            <a:tailEnd type="triangle"/>
          </a:ln>
          <a:effectLst/>
        </p:spPr>
      </p:cxnSp>
      <p:sp>
        <p:nvSpPr>
          <p:cNvPr id="66" name="Rectangle 65">
            <a:extLst>
              <a:ext uri="{FF2B5EF4-FFF2-40B4-BE49-F238E27FC236}">
                <a16:creationId xmlns:a16="http://schemas.microsoft.com/office/drawing/2014/main" id="{FC5EA75C-99D0-4805-8CF9-02EBFBAB8228}"/>
              </a:ext>
            </a:extLst>
          </p:cNvPr>
          <p:cNvSpPr/>
          <p:nvPr/>
        </p:nvSpPr>
        <p:spPr bwMode="gray">
          <a:xfrm>
            <a:off x="7184288" y="2222041"/>
            <a:ext cx="352925" cy="42896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67" name="Group 66">
            <a:extLst>
              <a:ext uri="{FF2B5EF4-FFF2-40B4-BE49-F238E27FC236}">
                <a16:creationId xmlns:a16="http://schemas.microsoft.com/office/drawing/2014/main" id="{A680092E-ABA0-4603-B82B-90845A4E5FC6}"/>
              </a:ext>
            </a:extLst>
          </p:cNvPr>
          <p:cNvGrpSpPr/>
          <p:nvPr/>
        </p:nvGrpSpPr>
        <p:grpSpPr>
          <a:xfrm>
            <a:off x="7239559" y="2333911"/>
            <a:ext cx="251708" cy="270534"/>
            <a:chOff x="9520341" y="3925879"/>
            <a:chExt cx="1173867" cy="1181122"/>
          </a:xfrm>
          <a:solidFill>
            <a:schemeClr val="bg1"/>
          </a:solidFill>
        </p:grpSpPr>
        <p:sp>
          <p:nvSpPr>
            <p:cNvPr id="68" name="Rectangle 5">
              <a:extLst>
                <a:ext uri="{FF2B5EF4-FFF2-40B4-BE49-F238E27FC236}">
                  <a16:creationId xmlns:a16="http://schemas.microsoft.com/office/drawing/2014/main" id="{217ABC7A-2DA6-45B0-941D-95112F3D3BC2}"/>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69" name="Rectangle 6">
              <a:extLst>
                <a:ext uri="{FF2B5EF4-FFF2-40B4-BE49-F238E27FC236}">
                  <a16:creationId xmlns:a16="http://schemas.microsoft.com/office/drawing/2014/main" id="{D82D5C0B-94C0-4C25-8FA6-ECEB9885F8EF}"/>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70" name="Rectangle 7">
              <a:extLst>
                <a:ext uri="{FF2B5EF4-FFF2-40B4-BE49-F238E27FC236}">
                  <a16:creationId xmlns:a16="http://schemas.microsoft.com/office/drawing/2014/main" id="{F6A8B0F4-DC86-4BF2-B0FB-181411D7B05E}"/>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71" name="Rectangle 8">
              <a:extLst>
                <a:ext uri="{FF2B5EF4-FFF2-40B4-BE49-F238E27FC236}">
                  <a16:creationId xmlns:a16="http://schemas.microsoft.com/office/drawing/2014/main" id="{149E41FB-0ACF-42EA-BDAC-CB0A01CC83C0}"/>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73" name="Oval 9">
              <a:extLst>
                <a:ext uri="{FF2B5EF4-FFF2-40B4-BE49-F238E27FC236}">
                  <a16:creationId xmlns:a16="http://schemas.microsoft.com/office/drawing/2014/main" id="{D7B5C058-E441-42FF-8C3D-B5BFB365E1F0}"/>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75" name="Oval 10">
              <a:extLst>
                <a:ext uri="{FF2B5EF4-FFF2-40B4-BE49-F238E27FC236}">
                  <a16:creationId xmlns:a16="http://schemas.microsoft.com/office/drawing/2014/main" id="{3E952ED5-E38C-42F1-8E9A-834A622CAC86}"/>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76" name="Rectangle 75">
            <a:extLst>
              <a:ext uri="{FF2B5EF4-FFF2-40B4-BE49-F238E27FC236}">
                <a16:creationId xmlns:a16="http://schemas.microsoft.com/office/drawing/2014/main" id="{BE87B071-85C5-4237-BCBB-576C3BB52FF8}"/>
              </a:ext>
            </a:extLst>
          </p:cNvPr>
          <p:cNvSpPr/>
          <p:nvPr/>
        </p:nvSpPr>
        <p:spPr bwMode="gray">
          <a:xfrm>
            <a:off x="4935057" y="1751634"/>
            <a:ext cx="3040162" cy="1390126"/>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77" name="Rectangle 76">
            <a:extLst>
              <a:ext uri="{FF2B5EF4-FFF2-40B4-BE49-F238E27FC236}">
                <a16:creationId xmlns:a16="http://schemas.microsoft.com/office/drawing/2014/main" id="{707E7DE9-76D9-4B9E-B3A0-ECC1F089EA02}"/>
              </a:ext>
            </a:extLst>
          </p:cNvPr>
          <p:cNvSpPr/>
          <p:nvPr/>
        </p:nvSpPr>
        <p:spPr>
          <a:xfrm>
            <a:off x="5497969" y="1773361"/>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OIC</a:t>
            </a:r>
          </a:p>
        </p:txBody>
      </p:sp>
      <p:sp>
        <p:nvSpPr>
          <p:cNvPr id="78" name="TextBox 77">
            <a:extLst>
              <a:ext uri="{FF2B5EF4-FFF2-40B4-BE49-F238E27FC236}">
                <a16:creationId xmlns:a16="http://schemas.microsoft.com/office/drawing/2014/main" id="{94784040-747C-413A-8371-3C36380CAEFC}"/>
              </a:ext>
            </a:extLst>
          </p:cNvPr>
          <p:cNvSpPr txBox="1"/>
          <p:nvPr/>
        </p:nvSpPr>
        <p:spPr>
          <a:xfrm>
            <a:off x="7939890" y="2623935"/>
            <a:ext cx="880163"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lang="en-US" sz="750" kern="0" dirty="0">
                <a:solidFill>
                  <a:srgbClr val="002776"/>
                </a:solidFill>
                <a:latin typeface="Verdana"/>
              </a:rPr>
              <a:t>FBDI</a:t>
            </a:r>
            <a:endParaRPr kumimoji="0" lang="en-US" sz="750" b="0" i="0" u="none" strike="noStrike" kern="0" cap="none" spc="0" normalizeH="0" baseline="0" noProof="0" dirty="0">
              <a:ln>
                <a:noFill/>
              </a:ln>
              <a:solidFill>
                <a:srgbClr val="002776"/>
              </a:solidFill>
              <a:effectLst/>
              <a:uLnTx/>
              <a:uFillTx/>
              <a:latin typeface="Verdana"/>
              <a:ea typeface="+mn-ea"/>
              <a:cs typeface="+mn-cs"/>
            </a:endParaRPr>
          </a:p>
        </p:txBody>
      </p:sp>
      <p:grpSp>
        <p:nvGrpSpPr>
          <p:cNvPr id="79" name="Group 78">
            <a:extLst>
              <a:ext uri="{FF2B5EF4-FFF2-40B4-BE49-F238E27FC236}">
                <a16:creationId xmlns:a16="http://schemas.microsoft.com/office/drawing/2014/main" id="{7B5CC8A6-93A5-46D7-B809-1E6A153A59C9}"/>
              </a:ext>
            </a:extLst>
          </p:cNvPr>
          <p:cNvGrpSpPr/>
          <p:nvPr/>
        </p:nvGrpSpPr>
        <p:grpSpPr>
          <a:xfrm>
            <a:off x="9315794" y="2237152"/>
            <a:ext cx="764567" cy="316046"/>
            <a:chOff x="27789" y="2310329"/>
            <a:chExt cx="1115629" cy="570756"/>
          </a:xfrm>
          <a:solidFill>
            <a:sysClr val="window" lastClr="FFFFFF"/>
          </a:solidFill>
        </p:grpSpPr>
        <p:sp>
          <p:nvSpPr>
            <p:cNvPr id="80" name="Freeform 80">
              <a:extLst>
                <a:ext uri="{FF2B5EF4-FFF2-40B4-BE49-F238E27FC236}">
                  <a16:creationId xmlns:a16="http://schemas.microsoft.com/office/drawing/2014/main" id="{4AC45542-12C7-4BA5-A8F5-F82E102F3D8D}"/>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81" name="Freeform 67">
              <a:extLst>
                <a:ext uri="{FF2B5EF4-FFF2-40B4-BE49-F238E27FC236}">
                  <a16:creationId xmlns:a16="http://schemas.microsoft.com/office/drawing/2014/main" id="{49E17806-9BCD-48AF-A0A9-C171610FD2C7}"/>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82" name="Freeform 67">
              <a:extLst>
                <a:ext uri="{FF2B5EF4-FFF2-40B4-BE49-F238E27FC236}">
                  <a16:creationId xmlns:a16="http://schemas.microsoft.com/office/drawing/2014/main" id="{F863A792-3F6A-4BBA-950C-4F3D39FA3664}"/>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grpSp>
      <p:sp>
        <p:nvSpPr>
          <p:cNvPr id="49" name="Rectangle 48">
            <a:extLst>
              <a:ext uri="{FF2B5EF4-FFF2-40B4-BE49-F238E27FC236}">
                <a16:creationId xmlns:a16="http://schemas.microsoft.com/office/drawing/2014/main" id="{2F5B786F-4399-41EF-8D1C-066913C57DFA}"/>
              </a:ext>
            </a:extLst>
          </p:cNvPr>
          <p:cNvSpPr/>
          <p:nvPr/>
        </p:nvSpPr>
        <p:spPr bwMode="gray">
          <a:xfrm>
            <a:off x="2179026" y="1914698"/>
            <a:ext cx="2127293" cy="1179391"/>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50" name="TextBox 49">
            <a:extLst>
              <a:ext uri="{FF2B5EF4-FFF2-40B4-BE49-F238E27FC236}">
                <a16:creationId xmlns:a16="http://schemas.microsoft.com/office/drawing/2014/main" id="{54B18764-F4B1-47A3-A62B-1BE112AE6D5A}"/>
              </a:ext>
            </a:extLst>
          </p:cNvPr>
          <p:cNvSpPr txBox="1"/>
          <p:nvPr/>
        </p:nvSpPr>
        <p:spPr>
          <a:xfrm>
            <a:off x="2156493" y="2590540"/>
            <a:ext cx="513183"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Read Data</a:t>
            </a:r>
          </a:p>
        </p:txBody>
      </p:sp>
      <p:grpSp>
        <p:nvGrpSpPr>
          <p:cNvPr id="51" name="Group 50">
            <a:extLst>
              <a:ext uri="{FF2B5EF4-FFF2-40B4-BE49-F238E27FC236}">
                <a16:creationId xmlns:a16="http://schemas.microsoft.com/office/drawing/2014/main" id="{A7011599-F13A-4A2D-B55B-6C51DAC937CE}"/>
              </a:ext>
            </a:extLst>
          </p:cNvPr>
          <p:cNvGrpSpPr/>
          <p:nvPr/>
        </p:nvGrpSpPr>
        <p:grpSpPr>
          <a:xfrm>
            <a:off x="2284149" y="2059644"/>
            <a:ext cx="380779" cy="491664"/>
            <a:chOff x="7404414" y="3257458"/>
            <a:chExt cx="648463" cy="798976"/>
          </a:xfrm>
        </p:grpSpPr>
        <p:sp>
          <p:nvSpPr>
            <p:cNvPr id="83" name="Rectangle 82">
              <a:extLst>
                <a:ext uri="{FF2B5EF4-FFF2-40B4-BE49-F238E27FC236}">
                  <a16:creationId xmlns:a16="http://schemas.microsoft.com/office/drawing/2014/main" id="{DCA69B3A-32B6-4C47-BA89-46481DA41784}"/>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84" name="Group 83">
              <a:extLst>
                <a:ext uri="{FF2B5EF4-FFF2-40B4-BE49-F238E27FC236}">
                  <a16:creationId xmlns:a16="http://schemas.microsoft.com/office/drawing/2014/main" id="{DE36C894-862D-41C6-9A55-C55A4FE0DC04}"/>
                </a:ext>
              </a:extLst>
            </p:cNvPr>
            <p:cNvGrpSpPr/>
            <p:nvPr/>
          </p:nvGrpSpPr>
          <p:grpSpPr>
            <a:xfrm>
              <a:off x="7480852" y="3318613"/>
              <a:ext cx="460925" cy="625232"/>
              <a:chOff x="7707275" y="3538174"/>
              <a:chExt cx="588928" cy="850675"/>
            </a:xfrm>
            <a:solidFill>
              <a:sysClr val="window" lastClr="FFFFFF"/>
            </a:solidFill>
          </p:grpSpPr>
          <p:sp>
            <p:nvSpPr>
              <p:cNvPr id="85" name="Freeform 15">
                <a:extLst>
                  <a:ext uri="{FF2B5EF4-FFF2-40B4-BE49-F238E27FC236}">
                    <a16:creationId xmlns:a16="http://schemas.microsoft.com/office/drawing/2014/main" id="{C61207E1-150E-4337-9E14-D6B5DB4BE571}"/>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sp>
            <p:nvSpPr>
              <p:cNvPr id="86" name="Freeform 89">
                <a:extLst>
                  <a:ext uri="{FF2B5EF4-FFF2-40B4-BE49-F238E27FC236}">
                    <a16:creationId xmlns:a16="http://schemas.microsoft.com/office/drawing/2014/main" id="{B61D48EE-BFA0-4525-AA55-42DD591F68FC}"/>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87" name="Group 86">
            <a:extLst>
              <a:ext uri="{FF2B5EF4-FFF2-40B4-BE49-F238E27FC236}">
                <a16:creationId xmlns:a16="http://schemas.microsoft.com/office/drawing/2014/main" id="{8865F069-11EE-435C-AC3A-3A28E9E1A8B3}"/>
              </a:ext>
            </a:extLst>
          </p:cNvPr>
          <p:cNvGrpSpPr/>
          <p:nvPr/>
        </p:nvGrpSpPr>
        <p:grpSpPr>
          <a:xfrm>
            <a:off x="3062939" y="2058670"/>
            <a:ext cx="381677" cy="493613"/>
            <a:chOff x="5579585" y="1691091"/>
            <a:chExt cx="648463" cy="798976"/>
          </a:xfrm>
        </p:grpSpPr>
        <p:sp>
          <p:nvSpPr>
            <p:cNvPr id="88" name="Rectangle 87">
              <a:extLst>
                <a:ext uri="{FF2B5EF4-FFF2-40B4-BE49-F238E27FC236}">
                  <a16:creationId xmlns:a16="http://schemas.microsoft.com/office/drawing/2014/main" id="{B2F65FFC-77E7-471B-8A8B-DFD9EE506627}"/>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89" name="Freeform 145">
              <a:extLst>
                <a:ext uri="{FF2B5EF4-FFF2-40B4-BE49-F238E27FC236}">
                  <a16:creationId xmlns:a16="http://schemas.microsoft.com/office/drawing/2014/main" id="{6F9D5F7B-035C-4402-A5EA-83566D74DE59}"/>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grpSp>
      <p:sp>
        <p:nvSpPr>
          <p:cNvPr id="90" name="TextBox 89">
            <a:extLst>
              <a:ext uri="{FF2B5EF4-FFF2-40B4-BE49-F238E27FC236}">
                <a16:creationId xmlns:a16="http://schemas.microsoft.com/office/drawing/2014/main" id="{56E1A563-54CF-47E3-A08D-44BA4FEBEA1A}"/>
              </a:ext>
            </a:extLst>
          </p:cNvPr>
          <p:cNvSpPr txBox="1"/>
          <p:nvPr/>
        </p:nvSpPr>
        <p:spPr>
          <a:xfrm>
            <a:off x="2963628" y="2629202"/>
            <a:ext cx="576946" cy="346249"/>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Process and Transform</a:t>
            </a:r>
          </a:p>
        </p:txBody>
      </p:sp>
      <p:sp>
        <p:nvSpPr>
          <p:cNvPr id="91" name="TextBox 90">
            <a:extLst>
              <a:ext uri="{FF2B5EF4-FFF2-40B4-BE49-F238E27FC236}">
                <a16:creationId xmlns:a16="http://schemas.microsoft.com/office/drawing/2014/main" id="{CE9D848B-C02B-4C8F-884E-7FD28AA81BF7}"/>
              </a:ext>
            </a:extLst>
          </p:cNvPr>
          <p:cNvSpPr txBox="1"/>
          <p:nvPr/>
        </p:nvSpPr>
        <p:spPr>
          <a:xfrm>
            <a:off x="3715451" y="2575415"/>
            <a:ext cx="596621"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Transmit Data</a:t>
            </a:r>
          </a:p>
        </p:txBody>
      </p:sp>
      <p:cxnSp>
        <p:nvCxnSpPr>
          <p:cNvPr id="92" name="Straight Arrow Connector 91">
            <a:extLst>
              <a:ext uri="{FF2B5EF4-FFF2-40B4-BE49-F238E27FC236}">
                <a16:creationId xmlns:a16="http://schemas.microsoft.com/office/drawing/2014/main" id="{09C0884C-B1EC-486B-BB5F-A4AC05EC89DA}"/>
              </a:ext>
            </a:extLst>
          </p:cNvPr>
          <p:cNvCxnSpPr>
            <a:cxnSpLocks/>
          </p:cNvCxnSpPr>
          <p:nvPr/>
        </p:nvCxnSpPr>
        <p:spPr>
          <a:xfrm>
            <a:off x="2664928" y="2285181"/>
            <a:ext cx="398011" cy="1"/>
          </a:xfrm>
          <a:prstGeom prst="straightConnector1">
            <a:avLst/>
          </a:prstGeom>
          <a:noFill/>
          <a:ln w="38100" cap="flat" cmpd="sng" algn="ctr">
            <a:solidFill>
              <a:srgbClr val="00A1DE"/>
            </a:solidFill>
            <a:prstDash val="sysDot"/>
            <a:tailEnd type="triangle"/>
          </a:ln>
          <a:effectLst/>
        </p:spPr>
      </p:cxnSp>
      <p:cxnSp>
        <p:nvCxnSpPr>
          <p:cNvPr id="93" name="Straight Arrow Connector 92">
            <a:extLst>
              <a:ext uri="{FF2B5EF4-FFF2-40B4-BE49-F238E27FC236}">
                <a16:creationId xmlns:a16="http://schemas.microsoft.com/office/drawing/2014/main" id="{EEAC1E17-324E-459E-9F5F-878C098B7B38}"/>
              </a:ext>
            </a:extLst>
          </p:cNvPr>
          <p:cNvCxnSpPr>
            <a:cxnSpLocks/>
          </p:cNvCxnSpPr>
          <p:nvPr/>
        </p:nvCxnSpPr>
        <p:spPr>
          <a:xfrm>
            <a:off x="3444616" y="2300118"/>
            <a:ext cx="369832" cy="0"/>
          </a:xfrm>
          <a:prstGeom prst="straightConnector1">
            <a:avLst/>
          </a:prstGeom>
          <a:noFill/>
          <a:ln w="38100" cap="flat" cmpd="sng" algn="ctr">
            <a:solidFill>
              <a:srgbClr val="00A1DE"/>
            </a:solidFill>
            <a:prstDash val="sysDot"/>
            <a:tailEnd type="triangle"/>
          </a:ln>
          <a:effectLst/>
        </p:spPr>
      </p:cxnSp>
      <p:sp>
        <p:nvSpPr>
          <p:cNvPr id="94" name="Rectangle 93">
            <a:extLst>
              <a:ext uri="{FF2B5EF4-FFF2-40B4-BE49-F238E27FC236}">
                <a16:creationId xmlns:a16="http://schemas.microsoft.com/office/drawing/2014/main" id="{7E52767F-24D4-4E18-988E-2C3E4E66D9C1}"/>
              </a:ext>
            </a:extLst>
          </p:cNvPr>
          <p:cNvSpPr/>
          <p:nvPr/>
        </p:nvSpPr>
        <p:spPr bwMode="gray">
          <a:xfrm>
            <a:off x="3820168" y="2058339"/>
            <a:ext cx="357573" cy="494274"/>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grpSp>
        <p:nvGrpSpPr>
          <p:cNvPr id="95" name="Group 94">
            <a:extLst>
              <a:ext uri="{FF2B5EF4-FFF2-40B4-BE49-F238E27FC236}">
                <a16:creationId xmlns:a16="http://schemas.microsoft.com/office/drawing/2014/main" id="{C77AD4CF-24E3-4F4A-84C3-4E61F3A8CE66}"/>
              </a:ext>
            </a:extLst>
          </p:cNvPr>
          <p:cNvGrpSpPr/>
          <p:nvPr/>
        </p:nvGrpSpPr>
        <p:grpSpPr>
          <a:xfrm>
            <a:off x="3875439" y="2170209"/>
            <a:ext cx="251708" cy="270534"/>
            <a:chOff x="9520341" y="3925879"/>
            <a:chExt cx="1173867" cy="1181122"/>
          </a:xfrm>
          <a:solidFill>
            <a:schemeClr val="bg1"/>
          </a:solidFill>
        </p:grpSpPr>
        <p:sp>
          <p:nvSpPr>
            <p:cNvPr id="96" name="Rectangle 5">
              <a:extLst>
                <a:ext uri="{FF2B5EF4-FFF2-40B4-BE49-F238E27FC236}">
                  <a16:creationId xmlns:a16="http://schemas.microsoft.com/office/drawing/2014/main" id="{8B7DEDF7-1EE2-41AC-BC98-2B36D4AB18AD}"/>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97" name="Rectangle 6">
              <a:extLst>
                <a:ext uri="{FF2B5EF4-FFF2-40B4-BE49-F238E27FC236}">
                  <a16:creationId xmlns:a16="http://schemas.microsoft.com/office/drawing/2014/main" id="{AD2467C3-8E6D-44CF-A3A9-80AFB5DF2537}"/>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98" name="Rectangle 7">
              <a:extLst>
                <a:ext uri="{FF2B5EF4-FFF2-40B4-BE49-F238E27FC236}">
                  <a16:creationId xmlns:a16="http://schemas.microsoft.com/office/drawing/2014/main" id="{1B2567A5-5BED-4015-87E6-FCE4B9242927}"/>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99" name="Rectangle 8">
              <a:extLst>
                <a:ext uri="{FF2B5EF4-FFF2-40B4-BE49-F238E27FC236}">
                  <a16:creationId xmlns:a16="http://schemas.microsoft.com/office/drawing/2014/main" id="{88CE277D-5A93-47B5-A489-C493FD46E0CC}"/>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00" name="Oval 9">
              <a:extLst>
                <a:ext uri="{FF2B5EF4-FFF2-40B4-BE49-F238E27FC236}">
                  <a16:creationId xmlns:a16="http://schemas.microsoft.com/office/drawing/2014/main" id="{BD737875-28F8-4430-BAE1-B321AEAA1CF6}"/>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01" name="Oval 10">
              <a:extLst>
                <a:ext uri="{FF2B5EF4-FFF2-40B4-BE49-F238E27FC236}">
                  <a16:creationId xmlns:a16="http://schemas.microsoft.com/office/drawing/2014/main" id="{4686A492-FFC7-490E-B06F-220FCFCB4E1A}"/>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grpSp>
      <p:sp>
        <p:nvSpPr>
          <p:cNvPr id="102" name="Rectangle 101">
            <a:extLst>
              <a:ext uri="{FF2B5EF4-FFF2-40B4-BE49-F238E27FC236}">
                <a16:creationId xmlns:a16="http://schemas.microsoft.com/office/drawing/2014/main" id="{6E8CB662-3135-411D-B781-29632E048D90}"/>
              </a:ext>
            </a:extLst>
          </p:cNvPr>
          <p:cNvSpPr/>
          <p:nvPr/>
        </p:nvSpPr>
        <p:spPr bwMode="gray">
          <a:xfrm>
            <a:off x="2029792" y="1722091"/>
            <a:ext cx="2357261" cy="1484772"/>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03" name="Rectangle 102">
            <a:extLst>
              <a:ext uri="{FF2B5EF4-FFF2-40B4-BE49-F238E27FC236}">
                <a16:creationId xmlns:a16="http://schemas.microsoft.com/office/drawing/2014/main" id="{065950D0-C625-43B4-AB54-798EA7F342C6}"/>
              </a:ext>
            </a:extLst>
          </p:cNvPr>
          <p:cNvSpPr/>
          <p:nvPr/>
        </p:nvSpPr>
        <p:spPr>
          <a:xfrm>
            <a:off x="2418792" y="1712645"/>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MuleSoft</a:t>
            </a:r>
          </a:p>
        </p:txBody>
      </p:sp>
      <p:cxnSp>
        <p:nvCxnSpPr>
          <p:cNvPr id="104" name="Straight Arrow Connector 103">
            <a:extLst>
              <a:ext uri="{FF2B5EF4-FFF2-40B4-BE49-F238E27FC236}">
                <a16:creationId xmlns:a16="http://schemas.microsoft.com/office/drawing/2014/main" id="{DF5A7516-C5AF-485A-AEFA-3DD07F581F13}"/>
              </a:ext>
            </a:extLst>
          </p:cNvPr>
          <p:cNvCxnSpPr>
            <a:cxnSpLocks/>
          </p:cNvCxnSpPr>
          <p:nvPr/>
        </p:nvCxnSpPr>
        <p:spPr>
          <a:xfrm flipH="1">
            <a:off x="4412786" y="2413528"/>
            <a:ext cx="544687" cy="5434"/>
          </a:xfrm>
          <a:prstGeom prst="straightConnector1">
            <a:avLst/>
          </a:prstGeom>
          <a:noFill/>
          <a:ln w="38100" cap="flat" cmpd="sng" algn="ctr">
            <a:solidFill>
              <a:srgbClr val="313131"/>
            </a:solidFill>
            <a:prstDash val="solid"/>
            <a:headEnd type="triangle"/>
            <a:tailEnd type="none"/>
          </a:ln>
          <a:effectLst/>
        </p:spPr>
      </p:cxnSp>
      <p:sp>
        <p:nvSpPr>
          <p:cNvPr id="105" name="TextBox 104">
            <a:extLst>
              <a:ext uri="{FF2B5EF4-FFF2-40B4-BE49-F238E27FC236}">
                <a16:creationId xmlns:a16="http://schemas.microsoft.com/office/drawing/2014/main" id="{21D0C0D7-5110-4DC9-BA14-E85A875BFACE}"/>
              </a:ext>
            </a:extLst>
          </p:cNvPr>
          <p:cNvSpPr txBox="1"/>
          <p:nvPr/>
        </p:nvSpPr>
        <p:spPr>
          <a:xfrm>
            <a:off x="427883" y="5230997"/>
            <a:ext cx="11355412" cy="332014"/>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Note:</a:t>
            </a:r>
            <a:r>
              <a:rPr kumimoji="0" lang="en-US" sz="1200" b="0" i="0"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 This hybrid pattern also suitable for existing table insert based MuleSoft interfaces (Fleet interface only)</a:t>
            </a:r>
            <a:endParaRPr kumimoji="0" lang="en-US" sz="1200" b="1" i="0" strike="noStrike" kern="1200" cap="none" spc="0" normalizeH="0" baseline="0" noProof="0" dirty="0">
              <a:ln>
                <a:noFill/>
              </a:ln>
              <a:solidFill>
                <a:prstClr val="black"/>
              </a:solidFill>
              <a:effectLst/>
              <a:uLnTx/>
              <a:uFillTx/>
              <a:latin typeface="Verdana"/>
              <a:ea typeface="+mn-ea"/>
              <a:cs typeface="+mn-cs"/>
            </a:endParaRPr>
          </a:p>
        </p:txBody>
      </p:sp>
      <p:sp>
        <p:nvSpPr>
          <p:cNvPr id="106" name="Cylinder 110">
            <a:extLst>
              <a:ext uri="{FF2B5EF4-FFF2-40B4-BE49-F238E27FC236}">
                <a16:creationId xmlns:a16="http://schemas.microsoft.com/office/drawing/2014/main" id="{1EA3B966-158B-4A7F-9E4C-A8B3857209B6}"/>
              </a:ext>
            </a:extLst>
          </p:cNvPr>
          <p:cNvSpPr/>
          <p:nvPr/>
        </p:nvSpPr>
        <p:spPr>
          <a:xfrm>
            <a:off x="5117844" y="2213688"/>
            <a:ext cx="413855" cy="319114"/>
          </a:xfrm>
          <a:prstGeom prst="can">
            <a:avLst>
              <a:gd name="adj" fmla="val 42116"/>
            </a:avLst>
          </a:prstGeom>
          <a:solidFill>
            <a:srgbClr val="FFFFFF"/>
          </a:solidFill>
          <a:ln w="12700" cap="flat" cmpd="sng" algn="ctr">
            <a:solidFill>
              <a:srgbClr val="0076A8"/>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76A8"/>
              </a:solidFill>
              <a:effectLst/>
              <a:uLnTx/>
              <a:uFillTx/>
              <a:latin typeface="Verdana"/>
              <a:ea typeface="+mn-ea"/>
              <a:cs typeface="+mn-cs"/>
            </a:endParaRPr>
          </a:p>
        </p:txBody>
      </p:sp>
      <p:grpSp>
        <p:nvGrpSpPr>
          <p:cNvPr id="107" name="Group 106">
            <a:extLst>
              <a:ext uri="{FF2B5EF4-FFF2-40B4-BE49-F238E27FC236}">
                <a16:creationId xmlns:a16="http://schemas.microsoft.com/office/drawing/2014/main" id="{6B67DB51-BADA-42CD-A965-E2D45C30B270}"/>
              </a:ext>
            </a:extLst>
          </p:cNvPr>
          <p:cNvGrpSpPr/>
          <p:nvPr/>
        </p:nvGrpSpPr>
        <p:grpSpPr>
          <a:xfrm>
            <a:off x="5185004" y="2582593"/>
            <a:ext cx="311750" cy="392858"/>
            <a:chOff x="5579585" y="1691091"/>
            <a:chExt cx="648463" cy="798976"/>
          </a:xfrm>
        </p:grpSpPr>
        <p:sp>
          <p:nvSpPr>
            <p:cNvPr id="108" name="Rectangle 107">
              <a:extLst>
                <a:ext uri="{FF2B5EF4-FFF2-40B4-BE49-F238E27FC236}">
                  <a16:creationId xmlns:a16="http://schemas.microsoft.com/office/drawing/2014/main" id="{4801C4BD-9F20-4F17-8400-ABFE1666C5CC}"/>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109" name="Freeform 145">
              <a:extLst>
                <a:ext uri="{FF2B5EF4-FFF2-40B4-BE49-F238E27FC236}">
                  <a16:creationId xmlns:a16="http://schemas.microsoft.com/office/drawing/2014/main" id="{205F6E50-E771-41F1-A6BD-0849DC148D4D}"/>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110" name="Rectangle 109">
            <a:extLst>
              <a:ext uri="{FF2B5EF4-FFF2-40B4-BE49-F238E27FC236}">
                <a16:creationId xmlns:a16="http://schemas.microsoft.com/office/drawing/2014/main" id="{FEF171B2-D780-47C7-A678-95841B69D99D}"/>
              </a:ext>
            </a:extLst>
          </p:cNvPr>
          <p:cNvSpPr/>
          <p:nvPr/>
        </p:nvSpPr>
        <p:spPr bwMode="gray">
          <a:xfrm>
            <a:off x="5087456" y="1981110"/>
            <a:ext cx="531215" cy="1043519"/>
          </a:xfrm>
          <a:prstGeom prst="rect">
            <a:avLst/>
          </a:prstGeom>
          <a:noFill/>
          <a:ln w="12700" algn="ctr">
            <a:solidFill>
              <a:srgbClr val="00A1DE"/>
            </a:solidFill>
            <a:prstDash val="sysDot"/>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11" name="TextBox 110">
            <a:extLst>
              <a:ext uri="{FF2B5EF4-FFF2-40B4-BE49-F238E27FC236}">
                <a16:creationId xmlns:a16="http://schemas.microsoft.com/office/drawing/2014/main" id="{442A28D1-8910-46CE-8AD1-98C8F28CB074}"/>
              </a:ext>
            </a:extLst>
          </p:cNvPr>
          <p:cNvSpPr txBox="1"/>
          <p:nvPr/>
        </p:nvSpPr>
        <p:spPr>
          <a:xfrm>
            <a:off x="5120218" y="2046272"/>
            <a:ext cx="513183"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lang="en-US" sz="700" b="1" kern="0" dirty="0">
                <a:solidFill>
                  <a:srgbClr val="002776"/>
                </a:solidFill>
                <a:latin typeface="Verdana"/>
              </a:rPr>
              <a:t>ATP DB</a:t>
            </a:r>
            <a:endParaRPr kumimoji="0" lang="en-US" sz="700" b="1" i="0" u="none" strike="noStrike" kern="0" cap="none" spc="0" normalizeH="0" baseline="0" noProof="0" dirty="0">
              <a:ln>
                <a:noFill/>
              </a:ln>
              <a:solidFill>
                <a:srgbClr val="002776"/>
              </a:solidFill>
              <a:effectLst/>
              <a:uLnTx/>
              <a:uFillTx/>
              <a:latin typeface="Verdana"/>
              <a:ea typeface="+mn-ea"/>
              <a:cs typeface="+mn-cs"/>
            </a:endParaRPr>
          </a:p>
        </p:txBody>
      </p:sp>
    </p:spTree>
    <p:extLst>
      <p:ext uri="{BB962C8B-B14F-4D97-AF65-F5344CB8AC3E}">
        <p14:creationId xmlns:p14="http://schemas.microsoft.com/office/powerpoint/2010/main" val="24803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dirty="0"/>
              <a:t>Webservice based MuleSoft Integrations – Future State Outbound -1</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528DDCFF-31FF-4ACE-BF36-9067901215A8}"/>
              </a:ext>
            </a:extLst>
          </p:cNvPr>
          <p:cNvSpPr txBox="1"/>
          <p:nvPr/>
        </p:nvSpPr>
        <p:spPr>
          <a:xfrm>
            <a:off x="1972554" y="2535891"/>
            <a:ext cx="738230" cy="346249"/>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BI Report/Webservice</a:t>
            </a:r>
          </a:p>
        </p:txBody>
      </p:sp>
      <p:sp>
        <p:nvSpPr>
          <p:cNvPr id="115" name="Rectangle 114">
            <a:extLst>
              <a:ext uri="{FF2B5EF4-FFF2-40B4-BE49-F238E27FC236}">
                <a16:creationId xmlns:a16="http://schemas.microsoft.com/office/drawing/2014/main" id="{E314BF9B-11B8-473D-A26D-FF5D36919D8A}"/>
              </a:ext>
            </a:extLst>
          </p:cNvPr>
          <p:cNvSpPr/>
          <p:nvPr/>
        </p:nvSpPr>
        <p:spPr bwMode="gray">
          <a:xfrm>
            <a:off x="676579" y="1428936"/>
            <a:ext cx="1266551" cy="212450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16" name="TextBox 115">
            <a:extLst>
              <a:ext uri="{FF2B5EF4-FFF2-40B4-BE49-F238E27FC236}">
                <a16:creationId xmlns:a16="http://schemas.microsoft.com/office/drawing/2014/main" id="{B71B543E-3349-42B5-BBF7-1E6229A41F5B}"/>
              </a:ext>
            </a:extLst>
          </p:cNvPr>
          <p:cNvSpPr txBox="1"/>
          <p:nvPr/>
        </p:nvSpPr>
        <p:spPr>
          <a:xfrm>
            <a:off x="639495" y="1263862"/>
            <a:ext cx="1420680"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Oracle Cloud</a:t>
            </a:r>
          </a:p>
        </p:txBody>
      </p:sp>
      <p:cxnSp>
        <p:nvCxnSpPr>
          <p:cNvPr id="117" name="Straight Arrow Connector 116">
            <a:extLst>
              <a:ext uri="{FF2B5EF4-FFF2-40B4-BE49-F238E27FC236}">
                <a16:creationId xmlns:a16="http://schemas.microsoft.com/office/drawing/2014/main" id="{F5BC047A-652B-436F-B7BD-1630D7D9DF91}"/>
              </a:ext>
            </a:extLst>
          </p:cNvPr>
          <p:cNvCxnSpPr>
            <a:cxnSpLocks/>
          </p:cNvCxnSpPr>
          <p:nvPr/>
        </p:nvCxnSpPr>
        <p:spPr>
          <a:xfrm flipH="1">
            <a:off x="1921437" y="2958936"/>
            <a:ext cx="789347" cy="0"/>
          </a:xfrm>
          <a:prstGeom prst="straightConnector1">
            <a:avLst/>
          </a:prstGeom>
          <a:noFill/>
          <a:ln w="38100" cap="flat" cmpd="sng" algn="ctr">
            <a:solidFill>
              <a:srgbClr val="313131"/>
            </a:solidFill>
            <a:prstDash val="solid"/>
            <a:headEnd type="triangle"/>
            <a:tailEnd type="none"/>
          </a:ln>
          <a:effectLst/>
        </p:spPr>
      </p:cxnSp>
      <p:sp>
        <p:nvSpPr>
          <p:cNvPr id="118" name="Cylinder 110">
            <a:extLst>
              <a:ext uri="{FF2B5EF4-FFF2-40B4-BE49-F238E27FC236}">
                <a16:creationId xmlns:a16="http://schemas.microsoft.com/office/drawing/2014/main" id="{1395FA1D-1526-4CAA-8C8F-4B5CCE73AE14}"/>
              </a:ext>
            </a:extLst>
          </p:cNvPr>
          <p:cNvSpPr/>
          <p:nvPr/>
        </p:nvSpPr>
        <p:spPr>
          <a:xfrm>
            <a:off x="925289" y="2211675"/>
            <a:ext cx="619882" cy="381874"/>
          </a:xfrm>
          <a:prstGeom prst="can">
            <a:avLst/>
          </a:prstGeom>
          <a:solidFill>
            <a:srgbClr val="FFFFFF"/>
          </a:solidFill>
          <a:ln w="12700" cap="flat" cmpd="sng" algn="ctr">
            <a:solidFill>
              <a:srgbClr val="0076A8"/>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76A8"/>
                </a:solidFill>
                <a:effectLst/>
                <a:uLnTx/>
                <a:uFillTx/>
                <a:latin typeface="Verdana"/>
                <a:ea typeface="+mn-ea"/>
                <a:cs typeface="+mn-cs"/>
              </a:rPr>
              <a:t>ERP Data</a:t>
            </a:r>
          </a:p>
        </p:txBody>
      </p:sp>
      <p:pic>
        <p:nvPicPr>
          <p:cNvPr id="119" name="Graphic 118" descr="Blog with solid fill">
            <a:extLst>
              <a:ext uri="{FF2B5EF4-FFF2-40B4-BE49-F238E27FC236}">
                <a16:creationId xmlns:a16="http://schemas.microsoft.com/office/drawing/2014/main" id="{49AE0704-9E71-47D8-87E6-77E366E897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296" y="2697283"/>
            <a:ext cx="660414" cy="660414"/>
          </a:xfrm>
          <a:prstGeom prst="rect">
            <a:avLst/>
          </a:prstGeom>
        </p:spPr>
      </p:pic>
      <p:sp>
        <p:nvSpPr>
          <p:cNvPr id="120" name="TextBox 119">
            <a:extLst>
              <a:ext uri="{FF2B5EF4-FFF2-40B4-BE49-F238E27FC236}">
                <a16:creationId xmlns:a16="http://schemas.microsoft.com/office/drawing/2014/main" id="{14380218-0327-498E-8426-A4FC2A1889B1}"/>
              </a:ext>
            </a:extLst>
          </p:cNvPr>
          <p:cNvSpPr txBox="1"/>
          <p:nvPr/>
        </p:nvSpPr>
        <p:spPr>
          <a:xfrm>
            <a:off x="925751" y="3281700"/>
            <a:ext cx="573899"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90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BIP Report</a:t>
            </a:r>
          </a:p>
        </p:txBody>
      </p:sp>
      <p:grpSp>
        <p:nvGrpSpPr>
          <p:cNvPr id="121" name="Group 120">
            <a:extLst>
              <a:ext uri="{FF2B5EF4-FFF2-40B4-BE49-F238E27FC236}">
                <a16:creationId xmlns:a16="http://schemas.microsoft.com/office/drawing/2014/main" id="{C9626E1B-1C4D-458E-93D4-A5AC0BD9C0FE}"/>
              </a:ext>
            </a:extLst>
          </p:cNvPr>
          <p:cNvGrpSpPr/>
          <p:nvPr/>
        </p:nvGrpSpPr>
        <p:grpSpPr>
          <a:xfrm>
            <a:off x="892077" y="1626633"/>
            <a:ext cx="764568" cy="316046"/>
            <a:chOff x="27789" y="2310329"/>
            <a:chExt cx="1115629" cy="570756"/>
          </a:xfrm>
          <a:solidFill>
            <a:sysClr val="window" lastClr="FFFFFF"/>
          </a:solidFill>
        </p:grpSpPr>
        <p:sp>
          <p:nvSpPr>
            <p:cNvPr id="122" name="Freeform 80">
              <a:extLst>
                <a:ext uri="{FF2B5EF4-FFF2-40B4-BE49-F238E27FC236}">
                  <a16:creationId xmlns:a16="http://schemas.microsoft.com/office/drawing/2014/main" id="{2E250325-B4ED-49D0-A0E1-A30907B12A85}"/>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23" name="Freeform 67">
              <a:extLst>
                <a:ext uri="{FF2B5EF4-FFF2-40B4-BE49-F238E27FC236}">
                  <a16:creationId xmlns:a16="http://schemas.microsoft.com/office/drawing/2014/main" id="{75AE4F3D-1771-4CEE-B92E-3161489E9B41}"/>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24" name="Freeform 67">
              <a:extLst>
                <a:ext uri="{FF2B5EF4-FFF2-40B4-BE49-F238E27FC236}">
                  <a16:creationId xmlns:a16="http://schemas.microsoft.com/office/drawing/2014/main" id="{9DFEE71C-48B4-48DE-AD0B-DD76F2CA8CF4}"/>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grpSp>
      <p:sp>
        <p:nvSpPr>
          <p:cNvPr id="125" name="Freeform 145">
            <a:extLst>
              <a:ext uri="{FF2B5EF4-FFF2-40B4-BE49-F238E27FC236}">
                <a16:creationId xmlns:a16="http://schemas.microsoft.com/office/drawing/2014/main" id="{C89F12CD-0B5C-4F84-8E58-2607810F9C5C}"/>
              </a:ext>
            </a:extLst>
          </p:cNvPr>
          <p:cNvSpPr>
            <a:spLocks noChangeAspect="1" noEditPoints="1"/>
          </p:cNvSpPr>
          <p:nvPr/>
        </p:nvSpPr>
        <p:spPr bwMode="auto">
          <a:xfrm>
            <a:off x="3953049" y="1770972"/>
            <a:ext cx="323209" cy="29278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sp>
        <p:nvSpPr>
          <p:cNvPr id="126" name="Oval 9">
            <a:extLst>
              <a:ext uri="{FF2B5EF4-FFF2-40B4-BE49-F238E27FC236}">
                <a16:creationId xmlns:a16="http://schemas.microsoft.com/office/drawing/2014/main" id="{5B162B76-7BDA-42A7-A634-CBAE3364E22F}"/>
              </a:ext>
            </a:extLst>
          </p:cNvPr>
          <p:cNvSpPr>
            <a:spLocks noChangeArrowheads="1"/>
          </p:cNvSpPr>
          <p:nvPr/>
        </p:nvSpPr>
        <p:spPr bwMode="gray">
          <a:xfrm>
            <a:off x="4415582" y="1886695"/>
            <a:ext cx="169994" cy="199743"/>
          </a:xfrm>
          <a:prstGeom prst="ellipse">
            <a:avLst/>
          </a:prstGeom>
          <a:solidFill>
            <a:schemeClr val="bg1"/>
          </a:solid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34" name="Rectangle 133">
            <a:extLst>
              <a:ext uri="{FF2B5EF4-FFF2-40B4-BE49-F238E27FC236}">
                <a16:creationId xmlns:a16="http://schemas.microsoft.com/office/drawing/2014/main" id="{A0F18581-6DE2-482F-8CFF-78ABBDEC8753}"/>
              </a:ext>
            </a:extLst>
          </p:cNvPr>
          <p:cNvSpPr/>
          <p:nvPr/>
        </p:nvSpPr>
        <p:spPr bwMode="gray">
          <a:xfrm>
            <a:off x="2799244" y="2243734"/>
            <a:ext cx="2210201" cy="947787"/>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35" name="TextBox 134">
            <a:extLst>
              <a:ext uri="{FF2B5EF4-FFF2-40B4-BE49-F238E27FC236}">
                <a16:creationId xmlns:a16="http://schemas.microsoft.com/office/drawing/2014/main" id="{889BEF69-E592-49F6-8397-FB2C6148B30F}"/>
              </a:ext>
            </a:extLst>
          </p:cNvPr>
          <p:cNvSpPr txBox="1"/>
          <p:nvPr/>
        </p:nvSpPr>
        <p:spPr>
          <a:xfrm>
            <a:off x="2862461" y="2870854"/>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Fetch Data</a:t>
            </a:r>
          </a:p>
        </p:txBody>
      </p:sp>
      <p:grpSp>
        <p:nvGrpSpPr>
          <p:cNvPr id="136" name="Group 135">
            <a:extLst>
              <a:ext uri="{FF2B5EF4-FFF2-40B4-BE49-F238E27FC236}">
                <a16:creationId xmlns:a16="http://schemas.microsoft.com/office/drawing/2014/main" id="{A1DC5551-9CEC-4EEE-97B3-5B7BBAAA1B54}"/>
              </a:ext>
            </a:extLst>
          </p:cNvPr>
          <p:cNvGrpSpPr/>
          <p:nvPr/>
        </p:nvGrpSpPr>
        <p:grpSpPr>
          <a:xfrm>
            <a:off x="2990118" y="2431398"/>
            <a:ext cx="363664" cy="411628"/>
            <a:chOff x="7404414" y="3257458"/>
            <a:chExt cx="648463" cy="798976"/>
          </a:xfrm>
        </p:grpSpPr>
        <p:sp>
          <p:nvSpPr>
            <p:cNvPr id="137" name="Rectangle 136">
              <a:extLst>
                <a:ext uri="{FF2B5EF4-FFF2-40B4-BE49-F238E27FC236}">
                  <a16:creationId xmlns:a16="http://schemas.microsoft.com/office/drawing/2014/main" id="{C00E5F55-24E7-4DEF-84A2-F66D9880844A}"/>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38" name="Group 137">
              <a:extLst>
                <a:ext uri="{FF2B5EF4-FFF2-40B4-BE49-F238E27FC236}">
                  <a16:creationId xmlns:a16="http://schemas.microsoft.com/office/drawing/2014/main" id="{11781C0E-A04D-4688-ACD6-936DF4E41A04}"/>
                </a:ext>
              </a:extLst>
            </p:cNvPr>
            <p:cNvGrpSpPr/>
            <p:nvPr/>
          </p:nvGrpSpPr>
          <p:grpSpPr>
            <a:xfrm>
              <a:off x="7480852" y="3318613"/>
              <a:ext cx="460925" cy="625232"/>
              <a:chOff x="7707275" y="3538174"/>
              <a:chExt cx="588928" cy="850675"/>
            </a:xfrm>
            <a:solidFill>
              <a:sysClr val="window" lastClr="FFFFFF"/>
            </a:solidFill>
          </p:grpSpPr>
          <p:sp>
            <p:nvSpPr>
              <p:cNvPr id="139" name="Freeform 15">
                <a:extLst>
                  <a:ext uri="{FF2B5EF4-FFF2-40B4-BE49-F238E27FC236}">
                    <a16:creationId xmlns:a16="http://schemas.microsoft.com/office/drawing/2014/main" id="{551ABAC0-44B5-458D-B181-35B14502689A}"/>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40" name="Freeform 89">
                <a:extLst>
                  <a:ext uri="{FF2B5EF4-FFF2-40B4-BE49-F238E27FC236}">
                    <a16:creationId xmlns:a16="http://schemas.microsoft.com/office/drawing/2014/main" id="{0860145F-BA80-4D2B-AF4F-E4A9FB178CC9}"/>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41" name="Group 140">
            <a:extLst>
              <a:ext uri="{FF2B5EF4-FFF2-40B4-BE49-F238E27FC236}">
                <a16:creationId xmlns:a16="http://schemas.microsoft.com/office/drawing/2014/main" id="{72BE58F9-EC94-4732-8718-777703CF0411}"/>
              </a:ext>
            </a:extLst>
          </p:cNvPr>
          <p:cNvGrpSpPr/>
          <p:nvPr/>
        </p:nvGrpSpPr>
        <p:grpSpPr>
          <a:xfrm>
            <a:off x="3646988" y="2430425"/>
            <a:ext cx="357574" cy="451266"/>
            <a:chOff x="5579585" y="1691091"/>
            <a:chExt cx="648463" cy="798976"/>
          </a:xfrm>
        </p:grpSpPr>
        <p:sp>
          <p:nvSpPr>
            <p:cNvPr id="142" name="Rectangle 141">
              <a:extLst>
                <a:ext uri="{FF2B5EF4-FFF2-40B4-BE49-F238E27FC236}">
                  <a16:creationId xmlns:a16="http://schemas.microsoft.com/office/drawing/2014/main" id="{34B7F609-2598-4D69-A0A6-ADA27C5E6F9A}"/>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143" name="Freeform 145">
              <a:extLst>
                <a:ext uri="{FF2B5EF4-FFF2-40B4-BE49-F238E27FC236}">
                  <a16:creationId xmlns:a16="http://schemas.microsoft.com/office/drawing/2014/main" id="{A4F1747E-0C32-4B8F-9AC4-A7152F4A8134}"/>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144" name="TextBox 143">
            <a:extLst>
              <a:ext uri="{FF2B5EF4-FFF2-40B4-BE49-F238E27FC236}">
                <a16:creationId xmlns:a16="http://schemas.microsoft.com/office/drawing/2014/main" id="{EE816F48-DF73-47DE-9873-21BD0B7041E8}"/>
              </a:ext>
            </a:extLst>
          </p:cNvPr>
          <p:cNvSpPr txBox="1"/>
          <p:nvPr/>
        </p:nvSpPr>
        <p:spPr>
          <a:xfrm>
            <a:off x="3517196" y="2909516"/>
            <a:ext cx="576946"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Transform Data</a:t>
            </a:r>
          </a:p>
        </p:txBody>
      </p:sp>
      <p:cxnSp>
        <p:nvCxnSpPr>
          <p:cNvPr id="145" name="Straight Arrow Connector 144">
            <a:extLst>
              <a:ext uri="{FF2B5EF4-FFF2-40B4-BE49-F238E27FC236}">
                <a16:creationId xmlns:a16="http://schemas.microsoft.com/office/drawing/2014/main" id="{066E7E76-813C-46CB-9A95-22FE6D66B26A}"/>
              </a:ext>
            </a:extLst>
          </p:cNvPr>
          <p:cNvCxnSpPr>
            <a:cxnSpLocks/>
          </p:cNvCxnSpPr>
          <p:nvPr/>
        </p:nvCxnSpPr>
        <p:spPr>
          <a:xfrm>
            <a:off x="3370896" y="2656935"/>
            <a:ext cx="298700" cy="18901"/>
          </a:xfrm>
          <a:prstGeom prst="straightConnector1">
            <a:avLst/>
          </a:prstGeom>
          <a:noFill/>
          <a:ln w="38100" cap="flat" cmpd="sng" algn="ctr">
            <a:solidFill>
              <a:srgbClr val="00A1DE"/>
            </a:solidFill>
            <a:prstDash val="sysDot"/>
            <a:tailEnd type="triangle"/>
          </a:ln>
          <a:effectLst/>
        </p:spPr>
      </p:cxnSp>
      <p:grpSp>
        <p:nvGrpSpPr>
          <p:cNvPr id="146" name="Group 145">
            <a:extLst>
              <a:ext uri="{FF2B5EF4-FFF2-40B4-BE49-F238E27FC236}">
                <a16:creationId xmlns:a16="http://schemas.microsoft.com/office/drawing/2014/main" id="{0A8DA577-68DC-48E1-951F-3BF768A6917F}"/>
              </a:ext>
            </a:extLst>
          </p:cNvPr>
          <p:cNvGrpSpPr/>
          <p:nvPr/>
        </p:nvGrpSpPr>
        <p:grpSpPr>
          <a:xfrm>
            <a:off x="5022000" y="2541963"/>
            <a:ext cx="251710" cy="270534"/>
            <a:chOff x="9520341" y="3925879"/>
            <a:chExt cx="1173867" cy="1181122"/>
          </a:xfrm>
          <a:solidFill>
            <a:schemeClr val="bg1"/>
          </a:solidFill>
        </p:grpSpPr>
        <p:sp>
          <p:nvSpPr>
            <p:cNvPr id="147" name="Rectangle 5">
              <a:extLst>
                <a:ext uri="{FF2B5EF4-FFF2-40B4-BE49-F238E27FC236}">
                  <a16:creationId xmlns:a16="http://schemas.microsoft.com/office/drawing/2014/main" id="{37CF8A43-5EC9-4A41-BBE6-A431F6AEA1BD}"/>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48" name="Rectangle 6">
              <a:extLst>
                <a:ext uri="{FF2B5EF4-FFF2-40B4-BE49-F238E27FC236}">
                  <a16:creationId xmlns:a16="http://schemas.microsoft.com/office/drawing/2014/main" id="{F1B9866B-5E5C-44F4-B4F0-03FCA955CC20}"/>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49" name="Rectangle 7">
              <a:extLst>
                <a:ext uri="{FF2B5EF4-FFF2-40B4-BE49-F238E27FC236}">
                  <a16:creationId xmlns:a16="http://schemas.microsoft.com/office/drawing/2014/main" id="{B3B5756B-D66A-424B-B2B9-36ED46FC8343}"/>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0" name="Rectangle 8">
              <a:extLst>
                <a:ext uri="{FF2B5EF4-FFF2-40B4-BE49-F238E27FC236}">
                  <a16:creationId xmlns:a16="http://schemas.microsoft.com/office/drawing/2014/main" id="{952AF797-5A86-4ED8-AF2A-E9657A2DE9AA}"/>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1" name="Oval 9">
              <a:extLst>
                <a:ext uri="{FF2B5EF4-FFF2-40B4-BE49-F238E27FC236}">
                  <a16:creationId xmlns:a16="http://schemas.microsoft.com/office/drawing/2014/main" id="{C3291BC0-C3C5-4B4E-8B56-7DF5D893F179}"/>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2" name="Oval 10">
              <a:extLst>
                <a:ext uri="{FF2B5EF4-FFF2-40B4-BE49-F238E27FC236}">
                  <a16:creationId xmlns:a16="http://schemas.microsoft.com/office/drawing/2014/main" id="{7842E162-EE03-46E7-99B1-838EEA3C18BE}"/>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53" name="Rectangle 152">
            <a:extLst>
              <a:ext uri="{FF2B5EF4-FFF2-40B4-BE49-F238E27FC236}">
                <a16:creationId xmlns:a16="http://schemas.microsoft.com/office/drawing/2014/main" id="{EF457710-788D-42EF-8CAF-0D67C7E0B208}"/>
              </a:ext>
            </a:extLst>
          </p:cNvPr>
          <p:cNvSpPr/>
          <p:nvPr/>
        </p:nvSpPr>
        <p:spPr bwMode="gray">
          <a:xfrm>
            <a:off x="2693271" y="2051126"/>
            <a:ext cx="2474341" cy="1264052"/>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54" name="Rectangle 153">
            <a:extLst>
              <a:ext uri="{FF2B5EF4-FFF2-40B4-BE49-F238E27FC236}">
                <a16:creationId xmlns:a16="http://schemas.microsoft.com/office/drawing/2014/main" id="{AF7A9762-68C2-4E02-BF5E-B3CBA11763BF}"/>
              </a:ext>
            </a:extLst>
          </p:cNvPr>
          <p:cNvSpPr/>
          <p:nvPr/>
        </p:nvSpPr>
        <p:spPr>
          <a:xfrm>
            <a:off x="2994297" y="2041680"/>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OIC</a:t>
            </a:r>
          </a:p>
        </p:txBody>
      </p:sp>
      <p:sp>
        <p:nvSpPr>
          <p:cNvPr id="155" name="TextBox 154">
            <a:extLst>
              <a:ext uri="{FF2B5EF4-FFF2-40B4-BE49-F238E27FC236}">
                <a16:creationId xmlns:a16="http://schemas.microsoft.com/office/drawing/2014/main" id="{E44FA620-509B-4294-8C30-3EC8D7353AEC}"/>
              </a:ext>
            </a:extLst>
          </p:cNvPr>
          <p:cNvSpPr txBox="1"/>
          <p:nvPr/>
        </p:nvSpPr>
        <p:spPr>
          <a:xfrm>
            <a:off x="4193421" y="2901334"/>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Prepare Payload</a:t>
            </a:r>
          </a:p>
        </p:txBody>
      </p:sp>
      <p:grpSp>
        <p:nvGrpSpPr>
          <p:cNvPr id="156" name="Group 155">
            <a:extLst>
              <a:ext uri="{FF2B5EF4-FFF2-40B4-BE49-F238E27FC236}">
                <a16:creationId xmlns:a16="http://schemas.microsoft.com/office/drawing/2014/main" id="{30A73564-1343-4D4B-8ECC-486B96469FFB}"/>
              </a:ext>
            </a:extLst>
          </p:cNvPr>
          <p:cNvGrpSpPr/>
          <p:nvPr/>
        </p:nvGrpSpPr>
        <p:grpSpPr>
          <a:xfrm>
            <a:off x="4321078" y="2461878"/>
            <a:ext cx="363664" cy="411628"/>
            <a:chOff x="7404414" y="3257458"/>
            <a:chExt cx="648463" cy="798976"/>
          </a:xfrm>
        </p:grpSpPr>
        <p:sp>
          <p:nvSpPr>
            <p:cNvPr id="157" name="Rectangle 156">
              <a:extLst>
                <a:ext uri="{FF2B5EF4-FFF2-40B4-BE49-F238E27FC236}">
                  <a16:creationId xmlns:a16="http://schemas.microsoft.com/office/drawing/2014/main" id="{262B6798-94FC-4B4D-BE67-C56D32ED2C42}"/>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58" name="Group 157">
              <a:extLst>
                <a:ext uri="{FF2B5EF4-FFF2-40B4-BE49-F238E27FC236}">
                  <a16:creationId xmlns:a16="http://schemas.microsoft.com/office/drawing/2014/main" id="{65EAEBEB-F074-45BB-8E72-C91F08309BCE}"/>
                </a:ext>
              </a:extLst>
            </p:cNvPr>
            <p:cNvGrpSpPr/>
            <p:nvPr/>
          </p:nvGrpSpPr>
          <p:grpSpPr>
            <a:xfrm>
              <a:off x="7480852" y="3318613"/>
              <a:ext cx="460925" cy="625232"/>
              <a:chOff x="7707275" y="3538174"/>
              <a:chExt cx="588928" cy="850675"/>
            </a:xfrm>
            <a:solidFill>
              <a:sysClr val="window" lastClr="FFFFFF"/>
            </a:solidFill>
          </p:grpSpPr>
          <p:sp>
            <p:nvSpPr>
              <p:cNvPr id="159" name="Freeform 15">
                <a:extLst>
                  <a:ext uri="{FF2B5EF4-FFF2-40B4-BE49-F238E27FC236}">
                    <a16:creationId xmlns:a16="http://schemas.microsoft.com/office/drawing/2014/main" id="{20523DBC-35DB-45F4-9110-D1EBFFB09301}"/>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60" name="Freeform 89">
                <a:extLst>
                  <a:ext uri="{FF2B5EF4-FFF2-40B4-BE49-F238E27FC236}">
                    <a16:creationId xmlns:a16="http://schemas.microsoft.com/office/drawing/2014/main" id="{167A6F88-484B-4F02-84E8-A2415A7553A7}"/>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cxnSp>
        <p:nvCxnSpPr>
          <p:cNvPr id="161" name="Straight Arrow Connector 160">
            <a:extLst>
              <a:ext uri="{FF2B5EF4-FFF2-40B4-BE49-F238E27FC236}">
                <a16:creationId xmlns:a16="http://schemas.microsoft.com/office/drawing/2014/main" id="{D7B7AFDB-DE55-422F-BE47-9C89E008ECE2}"/>
              </a:ext>
            </a:extLst>
          </p:cNvPr>
          <p:cNvCxnSpPr>
            <a:cxnSpLocks/>
          </p:cNvCxnSpPr>
          <p:nvPr/>
        </p:nvCxnSpPr>
        <p:spPr>
          <a:xfrm>
            <a:off x="4041456" y="2667095"/>
            <a:ext cx="301663" cy="8741"/>
          </a:xfrm>
          <a:prstGeom prst="straightConnector1">
            <a:avLst/>
          </a:prstGeom>
          <a:noFill/>
          <a:ln w="38100" cap="flat" cmpd="sng" algn="ctr">
            <a:solidFill>
              <a:srgbClr val="00A1DE"/>
            </a:solidFill>
            <a:prstDash val="sysDot"/>
            <a:tailEnd type="triangle"/>
          </a:ln>
          <a:effectLst/>
        </p:spPr>
      </p:cxnSp>
      <p:sp>
        <p:nvSpPr>
          <p:cNvPr id="165" name="Rectangle 164">
            <a:extLst>
              <a:ext uri="{FF2B5EF4-FFF2-40B4-BE49-F238E27FC236}">
                <a16:creationId xmlns:a16="http://schemas.microsoft.com/office/drawing/2014/main" id="{2A4EBBB5-2552-479D-B3C2-61A54CE1E6B0}"/>
              </a:ext>
            </a:extLst>
          </p:cNvPr>
          <p:cNvSpPr/>
          <p:nvPr/>
        </p:nvSpPr>
        <p:spPr bwMode="gray">
          <a:xfrm>
            <a:off x="469901" y="1171489"/>
            <a:ext cx="4940464" cy="2493875"/>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6" name="Rectangle 165">
            <a:extLst>
              <a:ext uri="{FF2B5EF4-FFF2-40B4-BE49-F238E27FC236}">
                <a16:creationId xmlns:a16="http://schemas.microsoft.com/office/drawing/2014/main" id="{857B8DB8-5845-4CFA-80DA-5F7D01E91699}"/>
              </a:ext>
            </a:extLst>
          </p:cNvPr>
          <p:cNvSpPr/>
          <p:nvPr/>
        </p:nvSpPr>
        <p:spPr bwMode="gray">
          <a:xfrm>
            <a:off x="6721004" y="1603654"/>
            <a:ext cx="2609198" cy="1035044"/>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7" name="TextBox 166">
            <a:extLst>
              <a:ext uri="{FF2B5EF4-FFF2-40B4-BE49-F238E27FC236}">
                <a16:creationId xmlns:a16="http://schemas.microsoft.com/office/drawing/2014/main" id="{50EF77C5-B0D5-45A7-B944-8AE6B451C8A3}"/>
              </a:ext>
            </a:extLst>
          </p:cNvPr>
          <p:cNvSpPr txBox="1"/>
          <p:nvPr/>
        </p:nvSpPr>
        <p:spPr>
          <a:xfrm>
            <a:off x="7210941" y="2230774"/>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Receive Response</a:t>
            </a:r>
          </a:p>
        </p:txBody>
      </p:sp>
      <p:grpSp>
        <p:nvGrpSpPr>
          <p:cNvPr id="168" name="Group 167">
            <a:extLst>
              <a:ext uri="{FF2B5EF4-FFF2-40B4-BE49-F238E27FC236}">
                <a16:creationId xmlns:a16="http://schemas.microsoft.com/office/drawing/2014/main" id="{7E710B13-2D9B-4A0D-A5E1-895D0EC01A8B}"/>
              </a:ext>
            </a:extLst>
          </p:cNvPr>
          <p:cNvGrpSpPr/>
          <p:nvPr/>
        </p:nvGrpSpPr>
        <p:grpSpPr>
          <a:xfrm>
            <a:off x="7338598" y="1791318"/>
            <a:ext cx="363664" cy="411628"/>
            <a:chOff x="7404414" y="3257458"/>
            <a:chExt cx="648463" cy="798976"/>
          </a:xfrm>
        </p:grpSpPr>
        <p:sp>
          <p:nvSpPr>
            <p:cNvPr id="169" name="Rectangle 168">
              <a:extLst>
                <a:ext uri="{FF2B5EF4-FFF2-40B4-BE49-F238E27FC236}">
                  <a16:creationId xmlns:a16="http://schemas.microsoft.com/office/drawing/2014/main" id="{11FDE8E2-2B36-4DD8-94ED-A1D17778517E}"/>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70" name="Group 169">
              <a:extLst>
                <a:ext uri="{FF2B5EF4-FFF2-40B4-BE49-F238E27FC236}">
                  <a16:creationId xmlns:a16="http://schemas.microsoft.com/office/drawing/2014/main" id="{577BFEA8-7961-43A6-9EB7-DD9048A02F3F}"/>
                </a:ext>
              </a:extLst>
            </p:cNvPr>
            <p:cNvGrpSpPr/>
            <p:nvPr/>
          </p:nvGrpSpPr>
          <p:grpSpPr>
            <a:xfrm>
              <a:off x="7480852" y="3318613"/>
              <a:ext cx="460925" cy="625232"/>
              <a:chOff x="7707275" y="3538174"/>
              <a:chExt cx="588928" cy="850675"/>
            </a:xfrm>
            <a:solidFill>
              <a:sysClr val="window" lastClr="FFFFFF"/>
            </a:solidFill>
          </p:grpSpPr>
          <p:sp>
            <p:nvSpPr>
              <p:cNvPr id="171" name="Freeform 15">
                <a:extLst>
                  <a:ext uri="{FF2B5EF4-FFF2-40B4-BE49-F238E27FC236}">
                    <a16:creationId xmlns:a16="http://schemas.microsoft.com/office/drawing/2014/main" id="{0DDB557F-EEAF-42ED-8A59-807F9D09B354}"/>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72" name="Freeform 89">
                <a:extLst>
                  <a:ext uri="{FF2B5EF4-FFF2-40B4-BE49-F238E27FC236}">
                    <a16:creationId xmlns:a16="http://schemas.microsoft.com/office/drawing/2014/main" id="{F7C5A303-2EEA-46B4-90A3-7A933C8B71E8}"/>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73" name="Group 172">
            <a:extLst>
              <a:ext uri="{FF2B5EF4-FFF2-40B4-BE49-F238E27FC236}">
                <a16:creationId xmlns:a16="http://schemas.microsoft.com/office/drawing/2014/main" id="{E2CB9599-4720-43CA-B49D-BCA434C18963}"/>
              </a:ext>
            </a:extLst>
          </p:cNvPr>
          <p:cNvGrpSpPr/>
          <p:nvPr/>
        </p:nvGrpSpPr>
        <p:grpSpPr>
          <a:xfrm>
            <a:off x="8117388" y="1790345"/>
            <a:ext cx="357574" cy="451266"/>
            <a:chOff x="5579585" y="1691091"/>
            <a:chExt cx="648463" cy="798976"/>
          </a:xfrm>
        </p:grpSpPr>
        <p:sp>
          <p:nvSpPr>
            <p:cNvPr id="174" name="Rectangle 173">
              <a:extLst>
                <a:ext uri="{FF2B5EF4-FFF2-40B4-BE49-F238E27FC236}">
                  <a16:creationId xmlns:a16="http://schemas.microsoft.com/office/drawing/2014/main" id="{D4F3CA62-A89E-41CD-9AD1-FDDCFF80BEB2}"/>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175" name="Freeform 145">
              <a:extLst>
                <a:ext uri="{FF2B5EF4-FFF2-40B4-BE49-F238E27FC236}">
                  <a16:creationId xmlns:a16="http://schemas.microsoft.com/office/drawing/2014/main" id="{5B9A8EC2-3D9E-4C5E-8650-2984FEA95A06}"/>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176" name="TextBox 175">
            <a:extLst>
              <a:ext uri="{FF2B5EF4-FFF2-40B4-BE49-F238E27FC236}">
                <a16:creationId xmlns:a16="http://schemas.microsoft.com/office/drawing/2014/main" id="{7476D8C1-D796-4DD3-870F-FDAF553DE754}"/>
              </a:ext>
            </a:extLst>
          </p:cNvPr>
          <p:cNvSpPr txBox="1"/>
          <p:nvPr/>
        </p:nvSpPr>
        <p:spPr>
          <a:xfrm>
            <a:off x="8018076" y="2269436"/>
            <a:ext cx="576946"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Transform Data</a:t>
            </a:r>
          </a:p>
        </p:txBody>
      </p:sp>
      <p:cxnSp>
        <p:nvCxnSpPr>
          <p:cNvPr id="177" name="Straight Arrow Connector 176">
            <a:extLst>
              <a:ext uri="{FF2B5EF4-FFF2-40B4-BE49-F238E27FC236}">
                <a16:creationId xmlns:a16="http://schemas.microsoft.com/office/drawing/2014/main" id="{D1577202-63F0-44E5-8096-1A2C062B346A}"/>
              </a:ext>
            </a:extLst>
          </p:cNvPr>
          <p:cNvCxnSpPr>
            <a:cxnSpLocks/>
          </p:cNvCxnSpPr>
          <p:nvPr/>
        </p:nvCxnSpPr>
        <p:spPr>
          <a:xfrm>
            <a:off x="7719376" y="2016855"/>
            <a:ext cx="398011" cy="1"/>
          </a:xfrm>
          <a:prstGeom prst="straightConnector1">
            <a:avLst/>
          </a:prstGeom>
          <a:noFill/>
          <a:ln w="38100" cap="flat" cmpd="sng" algn="ctr">
            <a:solidFill>
              <a:srgbClr val="00A1DE"/>
            </a:solidFill>
            <a:prstDash val="sysDot"/>
            <a:tailEnd type="triangle"/>
          </a:ln>
          <a:effectLst/>
        </p:spPr>
      </p:cxnSp>
      <p:grpSp>
        <p:nvGrpSpPr>
          <p:cNvPr id="178" name="Group 177">
            <a:extLst>
              <a:ext uri="{FF2B5EF4-FFF2-40B4-BE49-F238E27FC236}">
                <a16:creationId xmlns:a16="http://schemas.microsoft.com/office/drawing/2014/main" id="{D2308783-0665-4F99-9399-D13FDB9474D5}"/>
              </a:ext>
            </a:extLst>
          </p:cNvPr>
          <p:cNvGrpSpPr/>
          <p:nvPr/>
        </p:nvGrpSpPr>
        <p:grpSpPr>
          <a:xfrm>
            <a:off x="8710080" y="1901883"/>
            <a:ext cx="251710" cy="270534"/>
            <a:chOff x="9520341" y="3925879"/>
            <a:chExt cx="1173867" cy="1181122"/>
          </a:xfrm>
          <a:solidFill>
            <a:schemeClr val="bg1"/>
          </a:solidFill>
        </p:grpSpPr>
        <p:sp>
          <p:nvSpPr>
            <p:cNvPr id="179" name="Rectangle 5">
              <a:extLst>
                <a:ext uri="{FF2B5EF4-FFF2-40B4-BE49-F238E27FC236}">
                  <a16:creationId xmlns:a16="http://schemas.microsoft.com/office/drawing/2014/main" id="{6CB72904-8D7A-440D-9318-6F653A45E871}"/>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80" name="Rectangle 6">
              <a:extLst>
                <a:ext uri="{FF2B5EF4-FFF2-40B4-BE49-F238E27FC236}">
                  <a16:creationId xmlns:a16="http://schemas.microsoft.com/office/drawing/2014/main" id="{66F808D3-40DE-460B-B106-A76BB28874E2}"/>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81" name="Rectangle 7">
              <a:extLst>
                <a:ext uri="{FF2B5EF4-FFF2-40B4-BE49-F238E27FC236}">
                  <a16:creationId xmlns:a16="http://schemas.microsoft.com/office/drawing/2014/main" id="{5BC0093E-05ED-4219-A99F-8F813B56DE6D}"/>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82" name="Rectangle 8">
              <a:extLst>
                <a:ext uri="{FF2B5EF4-FFF2-40B4-BE49-F238E27FC236}">
                  <a16:creationId xmlns:a16="http://schemas.microsoft.com/office/drawing/2014/main" id="{2E203A69-7735-42A9-A7A9-4AA88F4017E8}"/>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83" name="Oval 9">
              <a:extLst>
                <a:ext uri="{FF2B5EF4-FFF2-40B4-BE49-F238E27FC236}">
                  <a16:creationId xmlns:a16="http://schemas.microsoft.com/office/drawing/2014/main" id="{E913EC41-89EB-4F3B-86BD-55EA106CFAD8}"/>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84" name="Oval 10">
              <a:extLst>
                <a:ext uri="{FF2B5EF4-FFF2-40B4-BE49-F238E27FC236}">
                  <a16:creationId xmlns:a16="http://schemas.microsoft.com/office/drawing/2014/main" id="{CB59531A-26A6-45C2-9D4E-32DE85635D14}"/>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85" name="Rectangle 184">
            <a:extLst>
              <a:ext uri="{FF2B5EF4-FFF2-40B4-BE49-F238E27FC236}">
                <a16:creationId xmlns:a16="http://schemas.microsoft.com/office/drawing/2014/main" id="{6BA6B9F0-797C-453C-A5CA-7D3829491E12}"/>
              </a:ext>
            </a:extLst>
          </p:cNvPr>
          <p:cNvSpPr/>
          <p:nvPr/>
        </p:nvSpPr>
        <p:spPr bwMode="gray">
          <a:xfrm>
            <a:off x="6615031" y="1411045"/>
            <a:ext cx="2923827" cy="1424547"/>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86" name="Rectangle 185">
            <a:extLst>
              <a:ext uri="{FF2B5EF4-FFF2-40B4-BE49-F238E27FC236}">
                <a16:creationId xmlns:a16="http://schemas.microsoft.com/office/drawing/2014/main" id="{8242124C-7E00-4AC5-95E6-5A7DCB87C0E0}"/>
              </a:ext>
            </a:extLst>
          </p:cNvPr>
          <p:cNvSpPr/>
          <p:nvPr/>
        </p:nvSpPr>
        <p:spPr>
          <a:xfrm>
            <a:off x="7159897" y="1401600"/>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MuleSoft</a:t>
            </a:r>
          </a:p>
        </p:txBody>
      </p:sp>
      <p:pic>
        <p:nvPicPr>
          <p:cNvPr id="191" name="Picture 190">
            <a:extLst>
              <a:ext uri="{FF2B5EF4-FFF2-40B4-BE49-F238E27FC236}">
                <a16:creationId xmlns:a16="http://schemas.microsoft.com/office/drawing/2014/main" id="{96FB11CF-6C74-4CB3-8715-E8C677B344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93491" y="1856361"/>
            <a:ext cx="1231906" cy="923930"/>
          </a:xfrm>
          <a:prstGeom prst="rect">
            <a:avLst/>
          </a:prstGeom>
        </p:spPr>
      </p:pic>
      <p:sp>
        <p:nvSpPr>
          <p:cNvPr id="192" name="TextBox 191">
            <a:extLst>
              <a:ext uri="{FF2B5EF4-FFF2-40B4-BE49-F238E27FC236}">
                <a16:creationId xmlns:a16="http://schemas.microsoft.com/office/drawing/2014/main" id="{542A8347-5496-4EB1-A2A4-7FBBF268C7DC}"/>
              </a:ext>
            </a:extLst>
          </p:cNvPr>
          <p:cNvSpPr txBox="1"/>
          <p:nvPr/>
        </p:nvSpPr>
        <p:spPr>
          <a:xfrm>
            <a:off x="10617889" y="165404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cxnSp>
        <p:nvCxnSpPr>
          <p:cNvPr id="193" name="Straight Arrow Connector 192">
            <a:extLst>
              <a:ext uri="{FF2B5EF4-FFF2-40B4-BE49-F238E27FC236}">
                <a16:creationId xmlns:a16="http://schemas.microsoft.com/office/drawing/2014/main" id="{D87A72BD-18D6-483B-A4F6-74FE42AD1AD0}"/>
              </a:ext>
            </a:extLst>
          </p:cNvPr>
          <p:cNvCxnSpPr>
            <a:cxnSpLocks/>
          </p:cNvCxnSpPr>
          <p:nvPr/>
        </p:nvCxnSpPr>
        <p:spPr>
          <a:xfrm flipH="1">
            <a:off x="9612477" y="2172819"/>
            <a:ext cx="981014" cy="0"/>
          </a:xfrm>
          <a:prstGeom prst="straightConnector1">
            <a:avLst/>
          </a:prstGeom>
          <a:noFill/>
          <a:ln w="38100" cap="flat" cmpd="sng" algn="ctr">
            <a:solidFill>
              <a:srgbClr val="313131"/>
            </a:solidFill>
            <a:prstDash val="solid"/>
            <a:headEnd type="triangle"/>
            <a:tailEnd type="none"/>
          </a:ln>
          <a:effectLst/>
        </p:spPr>
      </p:cxnSp>
      <p:sp>
        <p:nvSpPr>
          <p:cNvPr id="194" name="TextBox 193">
            <a:extLst>
              <a:ext uri="{FF2B5EF4-FFF2-40B4-BE49-F238E27FC236}">
                <a16:creationId xmlns:a16="http://schemas.microsoft.com/office/drawing/2014/main" id="{27668AD4-9084-494B-B6C9-E409E9B7D40F}"/>
              </a:ext>
            </a:extLst>
          </p:cNvPr>
          <p:cNvSpPr txBox="1"/>
          <p:nvPr/>
        </p:nvSpPr>
        <p:spPr>
          <a:xfrm>
            <a:off x="9591729" y="197916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Data Transmit</a:t>
            </a:r>
          </a:p>
        </p:txBody>
      </p:sp>
      <p:cxnSp>
        <p:nvCxnSpPr>
          <p:cNvPr id="197" name="Straight Arrow Connector 196">
            <a:extLst>
              <a:ext uri="{FF2B5EF4-FFF2-40B4-BE49-F238E27FC236}">
                <a16:creationId xmlns:a16="http://schemas.microsoft.com/office/drawing/2014/main" id="{BE5A7134-05B9-4E02-ADF8-F08FCF64F23C}"/>
              </a:ext>
            </a:extLst>
          </p:cNvPr>
          <p:cNvCxnSpPr>
            <a:cxnSpLocks/>
          </p:cNvCxnSpPr>
          <p:nvPr/>
        </p:nvCxnSpPr>
        <p:spPr>
          <a:xfrm flipH="1">
            <a:off x="5538317" y="2284579"/>
            <a:ext cx="981014" cy="0"/>
          </a:xfrm>
          <a:prstGeom prst="straightConnector1">
            <a:avLst/>
          </a:prstGeom>
          <a:noFill/>
          <a:ln w="38100" cap="flat" cmpd="sng" algn="ctr">
            <a:solidFill>
              <a:srgbClr val="313131"/>
            </a:solidFill>
            <a:prstDash val="solid"/>
            <a:headEnd type="triangle"/>
            <a:tailEnd type="none"/>
          </a:ln>
          <a:effectLst/>
        </p:spPr>
      </p:cxnSp>
      <p:pic>
        <p:nvPicPr>
          <p:cNvPr id="195" name="Picture 194">
            <a:extLst>
              <a:ext uri="{FF2B5EF4-FFF2-40B4-BE49-F238E27FC236}">
                <a16:creationId xmlns:a16="http://schemas.microsoft.com/office/drawing/2014/main" id="{C421459E-B26F-4C1B-AD9C-35EBBD1A4588}"/>
              </a:ext>
            </a:extLst>
          </p:cNvPr>
          <p:cNvPicPr>
            <a:picLocks noChangeAspect="1"/>
          </p:cNvPicPr>
          <p:nvPr/>
        </p:nvPicPr>
        <p:blipFill>
          <a:blip r:embed="rId6"/>
          <a:stretch>
            <a:fillRect/>
          </a:stretch>
        </p:blipFill>
        <p:spPr>
          <a:xfrm>
            <a:off x="5373929" y="2005424"/>
            <a:ext cx="600726" cy="487957"/>
          </a:xfrm>
          <a:prstGeom prst="rect">
            <a:avLst/>
          </a:prstGeom>
        </p:spPr>
      </p:pic>
      <p:sp>
        <p:nvSpPr>
          <p:cNvPr id="198" name="TextBox 197">
            <a:extLst>
              <a:ext uri="{FF2B5EF4-FFF2-40B4-BE49-F238E27FC236}">
                <a16:creationId xmlns:a16="http://schemas.microsoft.com/office/drawing/2014/main" id="{4E867B70-57F7-4919-9C46-FC156A274A92}"/>
              </a:ext>
            </a:extLst>
          </p:cNvPr>
          <p:cNvSpPr txBox="1"/>
          <p:nvPr/>
        </p:nvSpPr>
        <p:spPr>
          <a:xfrm>
            <a:off x="5426129" y="1826769"/>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Exposed as REST</a:t>
            </a:r>
          </a:p>
        </p:txBody>
      </p:sp>
      <p:graphicFrame>
        <p:nvGraphicFramePr>
          <p:cNvPr id="199" name="Table 198">
            <a:extLst>
              <a:ext uri="{FF2B5EF4-FFF2-40B4-BE49-F238E27FC236}">
                <a16:creationId xmlns:a16="http://schemas.microsoft.com/office/drawing/2014/main" id="{4D968973-1608-438B-893F-92A66DA7AEB9}"/>
              </a:ext>
            </a:extLst>
          </p:cNvPr>
          <p:cNvGraphicFramePr>
            <a:graphicFrameLocks noGrp="1"/>
          </p:cNvGraphicFramePr>
          <p:nvPr>
            <p:extLst>
              <p:ext uri="{D42A27DB-BD31-4B8C-83A1-F6EECF244321}">
                <p14:modId xmlns:p14="http://schemas.microsoft.com/office/powerpoint/2010/main" val="2491521145"/>
              </p:ext>
            </p:extLst>
          </p:nvPr>
        </p:nvGraphicFramePr>
        <p:xfrm>
          <a:off x="469900" y="4022408"/>
          <a:ext cx="11384280" cy="701040"/>
        </p:xfrm>
        <a:graphic>
          <a:graphicData uri="http://schemas.openxmlformats.org/drawingml/2006/table">
            <a:tbl>
              <a:tblPr firstRow="1" bandRow="1">
                <a:tableStyleId>{5940675A-B579-460E-94D1-54222C63F5DA}</a:tableStyleId>
              </a:tblPr>
              <a:tblGrid>
                <a:gridCol w="5692140">
                  <a:extLst>
                    <a:ext uri="{9D8B030D-6E8A-4147-A177-3AD203B41FA5}">
                      <a16:colId xmlns:a16="http://schemas.microsoft.com/office/drawing/2014/main" val="3128177148"/>
                    </a:ext>
                  </a:extLst>
                </a:gridCol>
                <a:gridCol w="5692140">
                  <a:extLst>
                    <a:ext uri="{9D8B030D-6E8A-4147-A177-3AD203B41FA5}">
                      <a16:colId xmlns:a16="http://schemas.microsoft.com/office/drawing/2014/main" val="85822489"/>
                    </a:ext>
                  </a:extLst>
                </a:gridCol>
              </a:tblGrid>
              <a:tr h="274320">
                <a:tc>
                  <a:txBody>
                    <a:bodyPr/>
                    <a:lstStyle/>
                    <a:p>
                      <a:pPr algn="ctr"/>
                      <a:r>
                        <a:rPr lang="en-US" sz="1100" b="1">
                          <a:solidFill>
                            <a:schemeClr val="tx1"/>
                          </a:solidFill>
                        </a:rPr>
                        <a:t>What changes in MuleSoft</a:t>
                      </a:r>
                      <a:endParaRPr lang="en-US" sz="1100" b="1" dirty="0">
                        <a:solidFill>
                          <a:schemeClr val="tx1"/>
                        </a:solidFill>
                      </a:endParaRPr>
                    </a:p>
                  </a:txBody>
                  <a:tcPr>
                    <a:solidFill>
                      <a:srgbClr val="FFCD00"/>
                    </a:solidFill>
                  </a:tcPr>
                </a:tc>
                <a:tc>
                  <a:txBody>
                    <a:bodyPr/>
                    <a:lstStyle/>
                    <a:p>
                      <a:pPr algn="ctr"/>
                      <a:r>
                        <a:rPr lang="en-US" sz="1100" b="1">
                          <a:solidFill>
                            <a:schemeClr val="tx1"/>
                          </a:solidFill>
                        </a:rPr>
                        <a:t>What Changes in OIC</a:t>
                      </a:r>
                      <a:endParaRPr lang="en-US" sz="1100" b="1" dirty="0">
                        <a:solidFill>
                          <a:schemeClr val="tx1"/>
                        </a:solidFill>
                      </a:endParaRPr>
                    </a:p>
                  </a:txBody>
                  <a:tcPr>
                    <a:solidFill>
                      <a:srgbClr val="FFCD00"/>
                    </a:solidFill>
                  </a:tcPr>
                </a:tc>
                <a:extLst>
                  <a:ext uri="{0D108BD9-81ED-4DB2-BD59-A6C34878D82A}">
                    <a16:rowId xmlns:a16="http://schemas.microsoft.com/office/drawing/2014/main" val="476272311"/>
                  </a:ext>
                </a:extLst>
              </a:tr>
              <a:tr h="274320">
                <a:tc>
                  <a:txBody>
                    <a:bodyPr/>
                    <a:lstStyle/>
                    <a:p>
                      <a:r>
                        <a:rPr lang="en-US" sz="1100" dirty="0"/>
                        <a:t>No major changes. Existing response payload to be transmitted as it is. However, functionality changes to attributes or elements need to be factored.</a:t>
                      </a:r>
                    </a:p>
                  </a:txBody>
                  <a:tcPr/>
                </a:tc>
                <a:tc>
                  <a:txBody>
                    <a:bodyPr/>
                    <a:lstStyle/>
                    <a:p>
                      <a:pPr marL="0" indent="0">
                        <a:buFont typeface="+mj-lt"/>
                        <a:buNone/>
                      </a:pPr>
                      <a:r>
                        <a:rPr lang="it-IT" sz="1100" dirty="0"/>
                        <a:t>Call BI Report to generate output data and transform to post it to the MuleSoft end point</a:t>
                      </a:r>
                      <a:endParaRPr lang="en-US" sz="1100" dirty="0"/>
                    </a:p>
                  </a:txBody>
                  <a:tcPr/>
                </a:tc>
                <a:extLst>
                  <a:ext uri="{0D108BD9-81ED-4DB2-BD59-A6C34878D82A}">
                    <a16:rowId xmlns:a16="http://schemas.microsoft.com/office/drawing/2014/main" val="2312172687"/>
                  </a:ext>
                </a:extLst>
              </a:tr>
            </a:tbl>
          </a:graphicData>
        </a:graphic>
      </p:graphicFrame>
      <p:sp>
        <p:nvSpPr>
          <p:cNvPr id="80" name="TextBox 79">
            <a:extLst>
              <a:ext uri="{FF2B5EF4-FFF2-40B4-BE49-F238E27FC236}">
                <a16:creationId xmlns:a16="http://schemas.microsoft.com/office/drawing/2014/main" id="{D8432EFA-1C8D-4BCD-866F-6BF213A56B2D}"/>
              </a:ext>
            </a:extLst>
          </p:cNvPr>
          <p:cNvSpPr txBox="1"/>
          <p:nvPr/>
        </p:nvSpPr>
        <p:spPr>
          <a:xfrm>
            <a:off x="427883" y="5043959"/>
            <a:ext cx="11355412" cy="609013"/>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200" b="1" i="0"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Note:</a:t>
            </a:r>
            <a:r>
              <a:rPr kumimoji="0" lang="en-US" sz="1200" b="0" i="0" strike="noStrike" kern="1200" cap="none" spc="0" normalizeH="0" baseline="0" noProof="0" dirty="0">
                <a:ln>
                  <a:noFill/>
                </a:ln>
                <a:solidFill>
                  <a:prstClr val="black"/>
                </a:solidFill>
                <a:effectLst/>
                <a:uLnTx/>
                <a:uFillTx/>
                <a:latin typeface="Verdana"/>
                <a:ea typeface="Verdana" panose="020B0604030504040204" pitchFamily="34" charset="0"/>
                <a:cs typeface="Verdana" panose="020B0604030504040204" pitchFamily="34" charset="0"/>
              </a:rPr>
              <a:t> Either OIC can trigger MuleSoft exposed webservice to transmit payload, Or MuleSoft can trigger OIC process through webservice and fetch data when required.</a:t>
            </a:r>
            <a:endParaRPr kumimoji="0" lang="en-US" sz="1200" b="1" i="0" strike="noStrike" kern="1200" cap="none" spc="0" normalizeH="0" baseline="0" noProof="0" dirty="0">
              <a:ln>
                <a:noFill/>
              </a:ln>
              <a:solidFill>
                <a:prstClr val="black"/>
              </a:solidFill>
              <a:effectLst/>
              <a:uLnTx/>
              <a:uFillTx/>
              <a:latin typeface="Verdana"/>
              <a:ea typeface="+mn-ea"/>
              <a:cs typeface="+mn-cs"/>
            </a:endParaRPr>
          </a:p>
        </p:txBody>
      </p:sp>
    </p:spTree>
    <p:extLst>
      <p:ext uri="{BB962C8B-B14F-4D97-AF65-F5344CB8AC3E}">
        <p14:creationId xmlns:p14="http://schemas.microsoft.com/office/powerpoint/2010/main" val="862759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dirty="0"/>
              <a:t>EAI/CLEO File Based Outbound Integrations – Future State Outbound -2</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5" name="Picture 54">
            <a:extLst>
              <a:ext uri="{FF2B5EF4-FFF2-40B4-BE49-F238E27FC236}">
                <a16:creationId xmlns:a16="http://schemas.microsoft.com/office/drawing/2014/main" id="{665A0F1C-7607-40E1-91CB-835DC7595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1350" y="1958770"/>
            <a:ext cx="1231906" cy="923930"/>
          </a:xfrm>
          <a:prstGeom prst="rect">
            <a:avLst/>
          </a:prstGeom>
        </p:spPr>
      </p:pic>
      <p:sp>
        <p:nvSpPr>
          <p:cNvPr id="56" name="TextBox 55">
            <a:extLst>
              <a:ext uri="{FF2B5EF4-FFF2-40B4-BE49-F238E27FC236}">
                <a16:creationId xmlns:a16="http://schemas.microsoft.com/office/drawing/2014/main" id="{302D3B4B-1FA2-426B-BA1D-5B2C1EDE8365}"/>
              </a:ext>
            </a:extLst>
          </p:cNvPr>
          <p:cNvSpPr txBox="1"/>
          <p:nvPr/>
        </p:nvSpPr>
        <p:spPr>
          <a:xfrm>
            <a:off x="8915748" y="1756458"/>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Boundary Systems</a:t>
            </a:r>
          </a:p>
        </p:txBody>
      </p:sp>
      <p:sp>
        <p:nvSpPr>
          <p:cNvPr id="58" name="TextBox 57">
            <a:extLst>
              <a:ext uri="{FF2B5EF4-FFF2-40B4-BE49-F238E27FC236}">
                <a16:creationId xmlns:a16="http://schemas.microsoft.com/office/drawing/2014/main" id="{B1D8E1D6-670A-47EC-8065-C89261AB59F3}"/>
              </a:ext>
            </a:extLst>
          </p:cNvPr>
          <p:cNvSpPr txBox="1"/>
          <p:nvPr/>
        </p:nvSpPr>
        <p:spPr>
          <a:xfrm>
            <a:off x="1896478" y="3059707"/>
            <a:ext cx="738230"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Run Report</a:t>
            </a:r>
          </a:p>
        </p:txBody>
      </p:sp>
      <p:cxnSp>
        <p:nvCxnSpPr>
          <p:cNvPr id="62" name="Straight Arrow Connector 61">
            <a:extLst>
              <a:ext uri="{FF2B5EF4-FFF2-40B4-BE49-F238E27FC236}">
                <a16:creationId xmlns:a16="http://schemas.microsoft.com/office/drawing/2014/main" id="{580F948D-0720-4EA9-B82B-AF11F0DFD00F}"/>
              </a:ext>
            </a:extLst>
          </p:cNvPr>
          <p:cNvCxnSpPr>
            <a:cxnSpLocks/>
          </p:cNvCxnSpPr>
          <p:nvPr/>
        </p:nvCxnSpPr>
        <p:spPr>
          <a:xfrm flipH="1">
            <a:off x="8147978" y="2275228"/>
            <a:ext cx="711199" cy="0"/>
          </a:xfrm>
          <a:prstGeom prst="straightConnector1">
            <a:avLst/>
          </a:prstGeom>
          <a:noFill/>
          <a:ln w="38100" cap="flat" cmpd="sng" algn="ctr">
            <a:solidFill>
              <a:srgbClr val="313131"/>
            </a:solidFill>
            <a:prstDash val="solid"/>
            <a:headEnd type="triangle"/>
            <a:tailEnd type="none"/>
          </a:ln>
          <a:effectLst/>
        </p:spPr>
      </p:cxnSp>
      <p:sp>
        <p:nvSpPr>
          <p:cNvPr id="64" name="TextBox 63">
            <a:extLst>
              <a:ext uri="{FF2B5EF4-FFF2-40B4-BE49-F238E27FC236}">
                <a16:creationId xmlns:a16="http://schemas.microsoft.com/office/drawing/2014/main" id="{5A0364F0-D82A-4D95-AF62-FD250F88499B}"/>
              </a:ext>
            </a:extLst>
          </p:cNvPr>
          <p:cNvSpPr txBox="1"/>
          <p:nvPr/>
        </p:nvSpPr>
        <p:spPr>
          <a:xfrm>
            <a:off x="7938078" y="2081578"/>
            <a:ext cx="1215927" cy="11541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File Transfer</a:t>
            </a:r>
          </a:p>
        </p:txBody>
      </p:sp>
      <p:sp>
        <p:nvSpPr>
          <p:cNvPr id="113" name="TextBox 112">
            <a:extLst>
              <a:ext uri="{FF2B5EF4-FFF2-40B4-BE49-F238E27FC236}">
                <a16:creationId xmlns:a16="http://schemas.microsoft.com/office/drawing/2014/main" id="{4039C556-FD5E-4DD6-82A1-9756EE959F58}"/>
              </a:ext>
            </a:extLst>
          </p:cNvPr>
          <p:cNvSpPr txBox="1"/>
          <p:nvPr/>
        </p:nvSpPr>
        <p:spPr>
          <a:xfrm>
            <a:off x="2931446" y="928125"/>
            <a:ext cx="5230847" cy="261610"/>
          </a:xfrm>
          <a:prstGeom prst="rect">
            <a:avLst/>
          </a:prstGeom>
          <a:noFill/>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Verdana"/>
                <a:ea typeface="Verdana" panose="020B0604030504040204" pitchFamily="34" charset="0"/>
                <a:cs typeface="Verdana" panose="020B0604030504040204" pitchFamily="34" charset="0"/>
              </a:rPr>
              <a:t>File based Outbound integration using File Landing Zone</a:t>
            </a:r>
            <a:endParaRPr kumimoji="0" lang="en-US" sz="1200" b="0" i="0" u="sng" strike="noStrike" kern="1200" cap="none" spc="0" normalizeH="0" baseline="0" noProof="0">
              <a:ln>
                <a:noFill/>
              </a:ln>
              <a:solidFill>
                <a:prstClr val="black"/>
              </a:solidFill>
              <a:effectLst/>
              <a:uLnTx/>
              <a:uFillTx/>
              <a:latin typeface="Verdana"/>
              <a:ea typeface="+mn-ea"/>
              <a:cs typeface="+mn-cs"/>
            </a:endParaRPr>
          </a:p>
        </p:txBody>
      </p:sp>
      <p:sp>
        <p:nvSpPr>
          <p:cNvPr id="105" name="Rectangle 104">
            <a:extLst>
              <a:ext uri="{FF2B5EF4-FFF2-40B4-BE49-F238E27FC236}">
                <a16:creationId xmlns:a16="http://schemas.microsoft.com/office/drawing/2014/main" id="{C4C4D09D-12F4-4133-B311-6C661AC0DD18}"/>
              </a:ext>
            </a:extLst>
          </p:cNvPr>
          <p:cNvSpPr/>
          <p:nvPr/>
        </p:nvSpPr>
        <p:spPr bwMode="gray">
          <a:xfrm>
            <a:off x="600503" y="1739392"/>
            <a:ext cx="1266551" cy="2124500"/>
          </a:xfrm>
          <a:prstGeom prst="rect">
            <a:avLst/>
          </a:prstGeom>
          <a:solidFill>
            <a:srgbClr val="92D050"/>
          </a:solidFill>
          <a:ln w="19050" algn="ctr">
            <a:solidFill>
              <a:srgbClr val="00B050"/>
            </a:solid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1200" cap="none" spc="0" normalizeH="0" baseline="0" noProof="0">
              <a:ln>
                <a:noFill/>
              </a:ln>
              <a:solidFill>
                <a:prstClr val="white"/>
              </a:solidFill>
              <a:effectLst/>
              <a:uLnTx/>
              <a:uFillTx/>
              <a:latin typeface="Verdana"/>
              <a:ea typeface="+mn-ea"/>
              <a:cs typeface="+mn-cs"/>
            </a:endParaRPr>
          </a:p>
        </p:txBody>
      </p:sp>
      <p:sp>
        <p:nvSpPr>
          <p:cNvPr id="115" name="TextBox 114">
            <a:extLst>
              <a:ext uri="{FF2B5EF4-FFF2-40B4-BE49-F238E27FC236}">
                <a16:creationId xmlns:a16="http://schemas.microsoft.com/office/drawing/2014/main" id="{37E41545-74E0-4CCD-BB59-8279875C4090}"/>
              </a:ext>
            </a:extLst>
          </p:cNvPr>
          <p:cNvSpPr txBox="1"/>
          <p:nvPr/>
        </p:nvSpPr>
        <p:spPr>
          <a:xfrm>
            <a:off x="563419" y="1574318"/>
            <a:ext cx="1420680"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1200" cap="none" spc="0" normalizeH="0" baseline="0" noProof="0">
                <a:ln>
                  <a:noFill/>
                </a:ln>
                <a:solidFill>
                  <a:srgbClr val="002776"/>
                </a:solidFill>
                <a:effectLst/>
                <a:uLnTx/>
                <a:uFillTx/>
                <a:latin typeface="Verdana"/>
                <a:ea typeface="+mn-ea"/>
                <a:cs typeface="+mn-cs"/>
              </a:rPr>
              <a:t>Oracle Cloud</a:t>
            </a:r>
          </a:p>
        </p:txBody>
      </p:sp>
      <p:cxnSp>
        <p:nvCxnSpPr>
          <p:cNvPr id="116" name="Straight Arrow Connector 115">
            <a:extLst>
              <a:ext uri="{FF2B5EF4-FFF2-40B4-BE49-F238E27FC236}">
                <a16:creationId xmlns:a16="http://schemas.microsoft.com/office/drawing/2014/main" id="{24F24084-E026-419E-AC22-870CF07A4883}"/>
              </a:ext>
            </a:extLst>
          </p:cNvPr>
          <p:cNvCxnSpPr>
            <a:cxnSpLocks/>
          </p:cNvCxnSpPr>
          <p:nvPr/>
        </p:nvCxnSpPr>
        <p:spPr>
          <a:xfrm flipH="1">
            <a:off x="1845361" y="3269392"/>
            <a:ext cx="789347" cy="0"/>
          </a:xfrm>
          <a:prstGeom prst="straightConnector1">
            <a:avLst/>
          </a:prstGeom>
          <a:noFill/>
          <a:ln w="38100" cap="flat" cmpd="sng" algn="ctr">
            <a:solidFill>
              <a:srgbClr val="313131"/>
            </a:solidFill>
            <a:prstDash val="solid"/>
            <a:headEnd type="triangle"/>
            <a:tailEnd type="none"/>
          </a:ln>
          <a:effectLst/>
        </p:spPr>
      </p:cxnSp>
      <p:sp>
        <p:nvSpPr>
          <p:cNvPr id="121" name="Cylinder 110">
            <a:extLst>
              <a:ext uri="{FF2B5EF4-FFF2-40B4-BE49-F238E27FC236}">
                <a16:creationId xmlns:a16="http://schemas.microsoft.com/office/drawing/2014/main" id="{FAB514EA-CFB7-49CE-B0AD-037429D19E50}"/>
              </a:ext>
            </a:extLst>
          </p:cNvPr>
          <p:cNvSpPr/>
          <p:nvPr/>
        </p:nvSpPr>
        <p:spPr>
          <a:xfrm>
            <a:off x="849213" y="2522131"/>
            <a:ext cx="619882" cy="381874"/>
          </a:xfrm>
          <a:prstGeom prst="can">
            <a:avLst/>
          </a:prstGeom>
          <a:solidFill>
            <a:srgbClr val="FFFFFF"/>
          </a:solidFill>
          <a:ln w="12700" cap="flat" cmpd="sng" algn="ctr">
            <a:solidFill>
              <a:srgbClr val="0076A8"/>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a:ln>
                  <a:noFill/>
                </a:ln>
                <a:solidFill>
                  <a:srgbClr val="0076A8"/>
                </a:solidFill>
                <a:effectLst/>
                <a:uLnTx/>
                <a:uFillTx/>
                <a:latin typeface="Verdana"/>
                <a:ea typeface="+mn-ea"/>
                <a:cs typeface="+mn-cs"/>
              </a:rPr>
              <a:t>ERP Data</a:t>
            </a:r>
          </a:p>
        </p:txBody>
      </p:sp>
      <p:pic>
        <p:nvPicPr>
          <p:cNvPr id="122" name="Graphic 121" descr="Blog with solid fill">
            <a:extLst>
              <a:ext uri="{FF2B5EF4-FFF2-40B4-BE49-F238E27FC236}">
                <a16:creationId xmlns:a16="http://schemas.microsoft.com/office/drawing/2014/main" id="{4398AA98-AE5E-4F0E-83A6-B3F33E41C17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7220" y="3007739"/>
            <a:ext cx="660414" cy="660414"/>
          </a:xfrm>
          <a:prstGeom prst="rect">
            <a:avLst/>
          </a:prstGeom>
        </p:spPr>
      </p:pic>
      <p:sp>
        <p:nvSpPr>
          <p:cNvPr id="123" name="TextBox 122">
            <a:extLst>
              <a:ext uri="{FF2B5EF4-FFF2-40B4-BE49-F238E27FC236}">
                <a16:creationId xmlns:a16="http://schemas.microsoft.com/office/drawing/2014/main" id="{89CA14DD-B110-47F9-AE8E-2A9806628010}"/>
              </a:ext>
            </a:extLst>
          </p:cNvPr>
          <p:cNvSpPr txBox="1"/>
          <p:nvPr/>
        </p:nvSpPr>
        <p:spPr>
          <a:xfrm>
            <a:off x="849675" y="3592156"/>
            <a:ext cx="573899"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900"/>
              </a:spcBef>
              <a:spcAft>
                <a:spcPts val="0"/>
              </a:spcAft>
              <a:buClrTx/>
              <a:buSzPct val="100000"/>
              <a:buFontTx/>
              <a:buNone/>
              <a:tabLst/>
              <a:defRPr/>
            </a:pPr>
            <a:r>
              <a:rPr kumimoji="0" lang="en-US" sz="750" b="1" i="0" u="none" strike="noStrike" kern="0" cap="none" spc="0" normalizeH="0" baseline="0" noProof="0">
                <a:ln>
                  <a:noFill/>
                </a:ln>
                <a:solidFill>
                  <a:srgbClr val="002776"/>
                </a:solidFill>
                <a:effectLst/>
                <a:uLnTx/>
                <a:uFillTx/>
                <a:latin typeface="Verdana"/>
                <a:ea typeface="+mn-ea"/>
                <a:cs typeface="+mn-cs"/>
              </a:rPr>
              <a:t>BIP Report</a:t>
            </a:r>
          </a:p>
        </p:txBody>
      </p:sp>
      <p:grpSp>
        <p:nvGrpSpPr>
          <p:cNvPr id="124" name="Group 123">
            <a:extLst>
              <a:ext uri="{FF2B5EF4-FFF2-40B4-BE49-F238E27FC236}">
                <a16:creationId xmlns:a16="http://schemas.microsoft.com/office/drawing/2014/main" id="{544E8AAB-0FD1-4E15-BEC0-9B098380E0E7}"/>
              </a:ext>
            </a:extLst>
          </p:cNvPr>
          <p:cNvGrpSpPr/>
          <p:nvPr/>
        </p:nvGrpSpPr>
        <p:grpSpPr>
          <a:xfrm>
            <a:off x="816000" y="1937089"/>
            <a:ext cx="764567" cy="316046"/>
            <a:chOff x="27789" y="2310329"/>
            <a:chExt cx="1115629" cy="570756"/>
          </a:xfrm>
          <a:solidFill>
            <a:sysClr val="window" lastClr="FFFFFF"/>
          </a:solidFill>
        </p:grpSpPr>
        <p:sp>
          <p:nvSpPr>
            <p:cNvPr id="125" name="Freeform 80">
              <a:extLst>
                <a:ext uri="{FF2B5EF4-FFF2-40B4-BE49-F238E27FC236}">
                  <a16:creationId xmlns:a16="http://schemas.microsoft.com/office/drawing/2014/main" id="{41FD6C48-DEF0-4187-A807-68FF676B6324}"/>
                </a:ext>
              </a:extLst>
            </p:cNvPr>
            <p:cNvSpPr>
              <a:spLocks noChangeAspect="1"/>
            </p:cNvSpPr>
            <p:nvPr/>
          </p:nvSpPr>
          <p:spPr bwMode="auto">
            <a:xfrm>
              <a:off x="217802" y="2310329"/>
              <a:ext cx="731343" cy="507498"/>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26" name="Freeform 67">
              <a:extLst>
                <a:ext uri="{FF2B5EF4-FFF2-40B4-BE49-F238E27FC236}">
                  <a16:creationId xmlns:a16="http://schemas.microsoft.com/office/drawing/2014/main" id="{B8ED5979-2639-4AEF-9158-27961F630D7F}"/>
                </a:ext>
              </a:extLst>
            </p:cNvPr>
            <p:cNvSpPr>
              <a:spLocks noChangeAspect="1" noEditPoints="1"/>
            </p:cNvSpPr>
            <p:nvPr/>
          </p:nvSpPr>
          <p:spPr bwMode="auto">
            <a:xfrm rot="5400000">
              <a:off x="748069" y="244918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sp>
          <p:nvSpPr>
            <p:cNvPr id="127" name="Freeform 67">
              <a:extLst>
                <a:ext uri="{FF2B5EF4-FFF2-40B4-BE49-F238E27FC236}">
                  <a16:creationId xmlns:a16="http://schemas.microsoft.com/office/drawing/2014/main" id="{9231C25C-B1CB-444F-AB4F-2CD4F8D2DB14}"/>
                </a:ext>
              </a:extLst>
            </p:cNvPr>
            <p:cNvSpPr>
              <a:spLocks noChangeAspect="1" noEditPoints="1"/>
            </p:cNvSpPr>
            <p:nvPr/>
          </p:nvSpPr>
          <p:spPr bwMode="auto">
            <a:xfrm rot="16436351">
              <a:off x="-2708" y="2485737"/>
              <a:ext cx="425845" cy="364852"/>
            </a:xfrm>
            <a:custGeom>
              <a:avLst/>
              <a:gdLst>
                <a:gd name="T0" fmla="*/ 72 w 144"/>
                <a:gd name="T1" fmla="*/ 99 h 128"/>
                <a:gd name="T2" fmla="*/ 58 w 144"/>
                <a:gd name="T3" fmla="*/ 114 h 128"/>
                <a:gd name="T4" fmla="*/ 72 w 144"/>
                <a:gd name="T5" fmla="*/ 128 h 128"/>
                <a:gd name="T6" fmla="*/ 87 w 144"/>
                <a:gd name="T7" fmla="*/ 114 h 128"/>
                <a:gd name="T8" fmla="*/ 72 w 144"/>
                <a:gd name="T9" fmla="*/ 99 h 128"/>
                <a:gd name="T10" fmla="*/ 41 w 144"/>
                <a:gd name="T11" fmla="*/ 82 h 128"/>
                <a:gd name="T12" fmla="*/ 51 w 144"/>
                <a:gd name="T13" fmla="*/ 93 h 128"/>
                <a:gd name="T14" fmla="*/ 93 w 144"/>
                <a:gd name="T15" fmla="*/ 93 h 128"/>
                <a:gd name="T16" fmla="*/ 103 w 144"/>
                <a:gd name="T17" fmla="*/ 82 h 128"/>
                <a:gd name="T18" fmla="*/ 41 w 144"/>
                <a:gd name="T19" fmla="*/ 82 h 128"/>
                <a:gd name="T20" fmla="*/ 20 w 144"/>
                <a:gd name="T21" fmla="*/ 61 h 128"/>
                <a:gd name="T22" fmla="*/ 31 w 144"/>
                <a:gd name="T23" fmla="*/ 72 h 128"/>
                <a:gd name="T24" fmla="*/ 113 w 144"/>
                <a:gd name="T25" fmla="*/ 72 h 128"/>
                <a:gd name="T26" fmla="*/ 124 w 144"/>
                <a:gd name="T27" fmla="*/ 61 h 128"/>
                <a:gd name="T28" fmla="*/ 20 w 144"/>
                <a:gd name="T29" fmla="*/ 61 h 128"/>
                <a:gd name="T30" fmla="*/ 0 w 144"/>
                <a:gd name="T31" fmla="*/ 41 h 128"/>
                <a:gd name="T32" fmla="*/ 10 w 144"/>
                <a:gd name="T33" fmla="*/ 51 h 128"/>
                <a:gd name="T34" fmla="*/ 134 w 144"/>
                <a:gd name="T35" fmla="*/ 51 h 128"/>
                <a:gd name="T36" fmla="*/ 144 w 144"/>
                <a:gd name="T37" fmla="*/ 41 h 128"/>
                <a:gd name="T38" fmla="*/ 0 w 144"/>
                <a:gd name="T39" fmla="*/ 41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4" h="128">
                  <a:moveTo>
                    <a:pt x="72" y="99"/>
                  </a:moveTo>
                  <a:cubicBezTo>
                    <a:pt x="64" y="99"/>
                    <a:pt x="58" y="105"/>
                    <a:pt x="58" y="114"/>
                  </a:cubicBezTo>
                  <a:cubicBezTo>
                    <a:pt x="58" y="122"/>
                    <a:pt x="64" y="128"/>
                    <a:pt x="72" y="128"/>
                  </a:cubicBezTo>
                  <a:cubicBezTo>
                    <a:pt x="80" y="128"/>
                    <a:pt x="87" y="122"/>
                    <a:pt x="87" y="114"/>
                  </a:cubicBezTo>
                  <a:cubicBezTo>
                    <a:pt x="87" y="105"/>
                    <a:pt x="80" y="99"/>
                    <a:pt x="72" y="99"/>
                  </a:cubicBezTo>
                  <a:close/>
                  <a:moveTo>
                    <a:pt x="41" y="82"/>
                  </a:moveTo>
                  <a:cubicBezTo>
                    <a:pt x="51" y="93"/>
                    <a:pt x="51" y="93"/>
                    <a:pt x="51" y="93"/>
                  </a:cubicBezTo>
                  <a:cubicBezTo>
                    <a:pt x="63" y="81"/>
                    <a:pt x="81" y="81"/>
                    <a:pt x="93" y="93"/>
                  </a:cubicBezTo>
                  <a:cubicBezTo>
                    <a:pt x="103" y="82"/>
                    <a:pt x="103" y="82"/>
                    <a:pt x="103" y="82"/>
                  </a:cubicBezTo>
                  <a:cubicBezTo>
                    <a:pt x="86" y="65"/>
                    <a:pt x="58" y="65"/>
                    <a:pt x="41" y="82"/>
                  </a:cubicBezTo>
                  <a:close/>
                  <a:moveTo>
                    <a:pt x="20" y="61"/>
                  </a:moveTo>
                  <a:cubicBezTo>
                    <a:pt x="31" y="72"/>
                    <a:pt x="31" y="72"/>
                    <a:pt x="31" y="72"/>
                  </a:cubicBezTo>
                  <a:cubicBezTo>
                    <a:pt x="54" y="49"/>
                    <a:pt x="91" y="49"/>
                    <a:pt x="113" y="72"/>
                  </a:cubicBezTo>
                  <a:cubicBezTo>
                    <a:pt x="124" y="61"/>
                    <a:pt x="124" y="61"/>
                    <a:pt x="124" y="61"/>
                  </a:cubicBezTo>
                  <a:cubicBezTo>
                    <a:pt x="95" y="33"/>
                    <a:pt x="49" y="33"/>
                    <a:pt x="20" y="61"/>
                  </a:cubicBezTo>
                  <a:close/>
                  <a:moveTo>
                    <a:pt x="0" y="41"/>
                  </a:moveTo>
                  <a:cubicBezTo>
                    <a:pt x="10" y="51"/>
                    <a:pt x="10" y="51"/>
                    <a:pt x="10" y="51"/>
                  </a:cubicBezTo>
                  <a:cubicBezTo>
                    <a:pt x="44" y="16"/>
                    <a:pt x="100" y="16"/>
                    <a:pt x="134" y="51"/>
                  </a:cubicBezTo>
                  <a:cubicBezTo>
                    <a:pt x="144" y="41"/>
                    <a:pt x="144" y="41"/>
                    <a:pt x="144" y="41"/>
                  </a:cubicBezTo>
                  <a:cubicBezTo>
                    <a:pt x="104" y="0"/>
                    <a:pt x="40" y="0"/>
                    <a:pt x="0" y="41"/>
                  </a:cubicBez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srgbClr val="002776"/>
                </a:solidFill>
                <a:effectLst/>
                <a:uLnTx/>
                <a:uFillTx/>
                <a:latin typeface="Verdana"/>
                <a:ea typeface="+mn-ea"/>
                <a:cs typeface="+mn-cs"/>
              </a:endParaRPr>
            </a:p>
          </p:txBody>
        </p:sp>
      </p:grpSp>
      <p:sp>
        <p:nvSpPr>
          <p:cNvPr id="128" name="Freeform 145">
            <a:extLst>
              <a:ext uri="{FF2B5EF4-FFF2-40B4-BE49-F238E27FC236}">
                <a16:creationId xmlns:a16="http://schemas.microsoft.com/office/drawing/2014/main" id="{A32D1A53-0E6A-4BF6-8C5D-4C582501F112}"/>
              </a:ext>
            </a:extLst>
          </p:cNvPr>
          <p:cNvSpPr>
            <a:spLocks noChangeAspect="1" noEditPoints="1"/>
          </p:cNvSpPr>
          <p:nvPr/>
        </p:nvSpPr>
        <p:spPr bwMode="auto">
          <a:xfrm>
            <a:off x="4019213" y="2345588"/>
            <a:ext cx="323209" cy="292789"/>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50" b="0" i="0" u="none" strike="noStrike" kern="0" cap="none" spc="0" normalizeH="0" baseline="0" noProof="0">
              <a:ln>
                <a:noFill/>
              </a:ln>
              <a:solidFill>
                <a:prstClr val="black"/>
              </a:solidFill>
              <a:effectLst/>
              <a:uLnTx/>
              <a:uFillTx/>
              <a:latin typeface="Verdana"/>
              <a:ea typeface="+mn-ea"/>
              <a:cs typeface="+mn-cs"/>
            </a:endParaRPr>
          </a:p>
        </p:txBody>
      </p:sp>
      <p:sp>
        <p:nvSpPr>
          <p:cNvPr id="129" name="Oval 9">
            <a:extLst>
              <a:ext uri="{FF2B5EF4-FFF2-40B4-BE49-F238E27FC236}">
                <a16:creationId xmlns:a16="http://schemas.microsoft.com/office/drawing/2014/main" id="{4B8925D2-13F1-47EE-B9E5-9C02C74A96D3}"/>
              </a:ext>
            </a:extLst>
          </p:cNvPr>
          <p:cNvSpPr>
            <a:spLocks noChangeArrowheads="1"/>
          </p:cNvSpPr>
          <p:nvPr/>
        </p:nvSpPr>
        <p:spPr bwMode="gray">
          <a:xfrm>
            <a:off x="4481746" y="2461311"/>
            <a:ext cx="169994" cy="199743"/>
          </a:xfrm>
          <a:prstGeom prst="ellipse">
            <a:avLst/>
          </a:prstGeom>
          <a:solidFill>
            <a:schemeClr val="bg1"/>
          </a:solid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Verdana"/>
              <a:ea typeface="+mn-ea"/>
              <a:cs typeface="+mn-cs"/>
            </a:endParaRPr>
          </a:p>
        </p:txBody>
      </p:sp>
      <p:sp>
        <p:nvSpPr>
          <p:cNvPr id="137" name="Rectangle 136">
            <a:extLst>
              <a:ext uri="{FF2B5EF4-FFF2-40B4-BE49-F238E27FC236}">
                <a16:creationId xmlns:a16="http://schemas.microsoft.com/office/drawing/2014/main" id="{034B95A6-A407-4F05-AF19-1D56C1B98F12}"/>
              </a:ext>
            </a:extLst>
          </p:cNvPr>
          <p:cNvSpPr/>
          <p:nvPr/>
        </p:nvSpPr>
        <p:spPr bwMode="gray">
          <a:xfrm>
            <a:off x="2865408" y="2818350"/>
            <a:ext cx="2210201" cy="947787"/>
          </a:xfrm>
          <a:prstGeom prst="rect">
            <a:avLst/>
          </a:prstGeom>
          <a:noFill/>
          <a:ln w="38100" algn="ctr">
            <a:solidFill>
              <a:srgbClr val="00A1DE"/>
            </a:solidFill>
            <a:prstDash val="solid"/>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38" name="TextBox 137">
            <a:extLst>
              <a:ext uri="{FF2B5EF4-FFF2-40B4-BE49-F238E27FC236}">
                <a16:creationId xmlns:a16="http://schemas.microsoft.com/office/drawing/2014/main" id="{0EA416CA-BA53-4444-96E5-D640D4AA7F3A}"/>
              </a:ext>
            </a:extLst>
          </p:cNvPr>
          <p:cNvSpPr txBox="1"/>
          <p:nvPr/>
        </p:nvSpPr>
        <p:spPr>
          <a:xfrm>
            <a:off x="2928625" y="3445470"/>
            <a:ext cx="513183"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Run BI Report</a:t>
            </a:r>
          </a:p>
        </p:txBody>
      </p:sp>
      <p:grpSp>
        <p:nvGrpSpPr>
          <p:cNvPr id="139" name="Group 138">
            <a:extLst>
              <a:ext uri="{FF2B5EF4-FFF2-40B4-BE49-F238E27FC236}">
                <a16:creationId xmlns:a16="http://schemas.microsoft.com/office/drawing/2014/main" id="{45AFB53D-788F-42DD-A19E-3F5A881C06C6}"/>
              </a:ext>
            </a:extLst>
          </p:cNvPr>
          <p:cNvGrpSpPr/>
          <p:nvPr/>
        </p:nvGrpSpPr>
        <p:grpSpPr>
          <a:xfrm>
            <a:off x="3056282" y="3006014"/>
            <a:ext cx="363664" cy="411628"/>
            <a:chOff x="7404414" y="3257458"/>
            <a:chExt cx="648463" cy="798976"/>
          </a:xfrm>
        </p:grpSpPr>
        <p:sp>
          <p:nvSpPr>
            <p:cNvPr id="140" name="Rectangle 139">
              <a:extLst>
                <a:ext uri="{FF2B5EF4-FFF2-40B4-BE49-F238E27FC236}">
                  <a16:creationId xmlns:a16="http://schemas.microsoft.com/office/drawing/2014/main" id="{856B5565-63F7-4F35-B6E7-9FF2BDCEC46E}"/>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41" name="Group 140">
              <a:extLst>
                <a:ext uri="{FF2B5EF4-FFF2-40B4-BE49-F238E27FC236}">
                  <a16:creationId xmlns:a16="http://schemas.microsoft.com/office/drawing/2014/main" id="{EF32245E-D8A6-4DE0-B8F0-2FC388DE88F3}"/>
                </a:ext>
              </a:extLst>
            </p:cNvPr>
            <p:cNvGrpSpPr/>
            <p:nvPr/>
          </p:nvGrpSpPr>
          <p:grpSpPr>
            <a:xfrm>
              <a:off x="7480852" y="3318613"/>
              <a:ext cx="460925" cy="625232"/>
              <a:chOff x="7707275" y="3538174"/>
              <a:chExt cx="588928" cy="850675"/>
            </a:xfrm>
            <a:solidFill>
              <a:sysClr val="window" lastClr="FFFFFF"/>
            </a:solidFill>
          </p:grpSpPr>
          <p:sp>
            <p:nvSpPr>
              <p:cNvPr id="142" name="Freeform 15">
                <a:extLst>
                  <a:ext uri="{FF2B5EF4-FFF2-40B4-BE49-F238E27FC236}">
                    <a16:creationId xmlns:a16="http://schemas.microsoft.com/office/drawing/2014/main" id="{85DEFBA1-4EA4-44FF-AA7E-082C3169BF43}"/>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43" name="Freeform 89">
                <a:extLst>
                  <a:ext uri="{FF2B5EF4-FFF2-40B4-BE49-F238E27FC236}">
                    <a16:creationId xmlns:a16="http://schemas.microsoft.com/office/drawing/2014/main" id="{4A61EE6F-949F-46D5-B6FB-3E20748CA1B2}"/>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grpSp>
        <p:nvGrpSpPr>
          <p:cNvPr id="144" name="Group 143">
            <a:extLst>
              <a:ext uri="{FF2B5EF4-FFF2-40B4-BE49-F238E27FC236}">
                <a16:creationId xmlns:a16="http://schemas.microsoft.com/office/drawing/2014/main" id="{20B371CB-E009-45E0-8F01-8AA64CD9CB5E}"/>
              </a:ext>
            </a:extLst>
          </p:cNvPr>
          <p:cNvGrpSpPr/>
          <p:nvPr/>
        </p:nvGrpSpPr>
        <p:grpSpPr>
          <a:xfrm>
            <a:off x="3713152" y="3005041"/>
            <a:ext cx="357574" cy="451266"/>
            <a:chOff x="5579585" y="1691091"/>
            <a:chExt cx="648463" cy="798976"/>
          </a:xfrm>
        </p:grpSpPr>
        <p:sp>
          <p:nvSpPr>
            <p:cNvPr id="145" name="Rectangle 144">
              <a:extLst>
                <a:ext uri="{FF2B5EF4-FFF2-40B4-BE49-F238E27FC236}">
                  <a16:creationId xmlns:a16="http://schemas.microsoft.com/office/drawing/2014/main" id="{6324EE0C-96F8-4541-8A0D-610852B6B2BE}"/>
                </a:ext>
              </a:extLst>
            </p:cNvPr>
            <p:cNvSpPr/>
            <p:nvPr/>
          </p:nvSpPr>
          <p:spPr bwMode="gray">
            <a:xfrm>
              <a:off x="5579585" y="1691091"/>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sp>
          <p:nvSpPr>
            <p:cNvPr id="146" name="Freeform 145">
              <a:extLst>
                <a:ext uri="{FF2B5EF4-FFF2-40B4-BE49-F238E27FC236}">
                  <a16:creationId xmlns:a16="http://schemas.microsoft.com/office/drawing/2014/main" id="{B592CC38-8FE4-4FA5-8582-DFF80F58D20C}"/>
                </a:ext>
              </a:extLst>
            </p:cNvPr>
            <p:cNvSpPr>
              <a:spLocks noChangeAspect="1" noEditPoints="1"/>
            </p:cNvSpPr>
            <p:nvPr/>
          </p:nvSpPr>
          <p:spPr bwMode="auto">
            <a:xfrm>
              <a:off x="5632707" y="1869134"/>
              <a:ext cx="549126" cy="473917"/>
            </a:xfrm>
            <a:custGeom>
              <a:avLst/>
              <a:gdLst>
                <a:gd name="T0" fmla="*/ 111 w 147"/>
                <a:gd name="T1" fmla="*/ 38 h 125"/>
                <a:gd name="T2" fmla="*/ 116 w 147"/>
                <a:gd name="T3" fmla="*/ 38 h 125"/>
                <a:gd name="T4" fmla="*/ 116 w 147"/>
                <a:gd name="T5" fmla="*/ 53 h 125"/>
                <a:gd name="T6" fmla="*/ 147 w 147"/>
                <a:gd name="T7" fmla="*/ 26 h 125"/>
                <a:gd name="T8" fmla="*/ 116 w 147"/>
                <a:gd name="T9" fmla="*/ 0 h 125"/>
                <a:gd name="T10" fmla="*/ 116 w 147"/>
                <a:gd name="T11" fmla="*/ 17 h 125"/>
                <a:gd name="T12" fmla="*/ 111 w 147"/>
                <a:gd name="T13" fmla="*/ 17 h 125"/>
                <a:gd name="T14" fmla="*/ 55 w 147"/>
                <a:gd name="T15" fmla="*/ 55 h 125"/>
                <a:gd name="T16" fmla="*/ 15 w 147"/>
                <a:gd name="T17" fmla="*/ 85 h 125"/>
                <a:gd name="T18" fmla="*/ 0 w 147"/>
                <a:gd name="T19" fmla="*/ 85 h 125"/>
                <a:gd name="T20" fmla="*/ 0 w 147"/>
                <a:gd name="T21" fmla="*/ 106 h 125"/>
                <a:gd name="T22" fmla="*/ 15 w 147"/>
                <a:gd name="T23" fmla="*/ 106 h 125"/>
                <a:gd name="T24" fmla="*/ 71 w 147"/>
                <a:gd name="T25" fmla="*/ 68 h 125"/>
                <a:gd name="T26" fmla="*/ 111 w 147"/>
                <a:gd name="T27" fmla="*/ 38 h 125"/>
                <a:gd name="T28" fmla="*/ 40 w 147"/>
                <a:gd name="T29" fmla="*/ 51 h 125"/>
                <a:gd name="T30" fmla="*/ 43 w 147"/>
                <a:gd name="T31" fmla="*/ 46 h 125"/>
                <a:gd name="T32" fmla="*/ 52 w 147"/>
                <a:gd name="T33" fmla="*/ 35 h 125"/>
                <a:gd name="T34" fmla="*/ 15 w 147"/>
                <a:gd name="T35" fmla="*/ 19 h 125"/>
                <a:gd name="T36" fmla="*/ 0 w 147"/>
                <a:gd name="T37" fmla="*/ 19 h 125"/>
                <a:gd name="T38" fmla="*/ 0 w 147"/>
                <a:gd name="T39" fmla="*/ 39 h 125"/>
                <a:gd name="T40" fmla="*/ 15 w 147"/>
                <a:gd name="T41" fmla="*/ 39 h 125"/>
                <a:gd name="T42" fmla="*/ 40 w 147"/>
                <a:gd name="T43" fmla="*/ 51 h 125"/>
                <a:gd name="T44" fmla="*/ 116 w 147"/>
                <a:gd name="T45" fmla="*/ 87 h 125"/>
                <a:gd name="T46" fmla="*/ 111 w 147"/>
                <a:gd name="T47" fmla="*/ 87 h 125"/>
                <a:gd name="T48" fmla="*/ 85 w 147"/>
                <a:gd name="T49" fmla="*/ 74 h 125"/>
                <a:gd name="T50" fmla="*/ 83 w 147"/>
                <a:gd name="T51" fmla="*/ 77 h 125"/>
                <a:gd name="T52" fmla="*/ 72 w 147"/>
                <a:gd name="T53" fmla="*/ 90 h 125"/>
                <a:gd name="T54" fmla="*/ 111 w 147"/>
                <a:gd name="T55" fmla="*/ 107 h 125"/>
                <a:gd name="T56" fmla="*/ 116 w 147"/>
                <a:gd name="T57" fmla="*/ 107 h 125"/>
                <a:gd name="T58" fmla="*/ 116 w 147"/>
                <a:gd name="T59" fmla="*/ 125 h 125"/>
                <a:gd name="T60" fmla="*/ 147 w 147"/>
                <a:gd name="T61" fmla="*/ 98 h 125"/>
                <a:gd name="T62" fmla="*/ 116 w 147"/>
                <a:gd name="T63" fmla="*/ 72 h 125"/>
                <a:gd name="T64" fmla="*/ 116 w 147"/>
                <a:gd name="T65" fmla="*/ 8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7" h="125">
                  <a:moveTo>
                    <a:pt x="111" y="38"/>
                  </a:moveTo>
                  <a:cubicBezTo>
                    <a:pt x="116" y="38"/>
                    <a:pt x="116" y="38"/>
                    <a:pt x="116" y="38"/>
                  </a:cubicBezTo>
                  <a:cubicBezTo>
                    <a:pt x="116" y="53"/>
                    <a:pt x="116" y="53"/>
                    <a:pt x="116" y="53"/>
                  </a:cubicBezTo>
                  <a:cubicBezTo>
                    <a:pt x="147" y="26"/>
                    <a:pt x="147" y="26"/>
                    <a:pt x="147" y="26"/>
                  </a:cubicBezTo>
                  <a:cubicBezTo>
                    <a:pt x="116" y="0"/>
                    <a:pt x="116" y="0"/>
                    <a:pt x="116" y="0"/>
                  </a:cubicBezTo>
                  <a:cubicBezTo>
                    <a:pt x="116" y="17"/>
                    <a:pt x="116" y="17"/>
                    <a:pt x="116" y="17"/>
                  </a:cubicBezTo>
                  <a:cubicBezTo>
                    <a:pt x="111" y="17"/>
                    <a:pt x="111" y="17"/>
                    <a:pt x="111" y="17"/>
                  </a:cubicBezTo>
                  <a:cubicBezTo>
                    <a:pt x="84" y="17"/>
                    <a:pt x="68" y="37"/>
                    <a:pt x="55" y="55"/>
                  </a:cubicBezTo>
                  <a:cubicBezTo>
                    <a:pt x="43" y="71"/>
                    <a:pt x="32" y="85"/>
                    <a:pt x="15" y="85"/>
                  </a:cubicBezTo>
                  <a:cubicBezTo>
                    <a:pt x="0" y="85"/>
                    <a:pt x="0" y="85"/>
                    <a:pt x="0" y="85"/>
                  </a:cubicBezTo>
                  <a:cubicBezTo>
                    <a:pt x="0" y="106"/>
                    <a:pt x="0" y="106"/>
                    <a:pt x="0" y="106"/>
                  </a:cubicBezTo>
                  <a:cubicBezTo>
                    <a:pt x="15" y="106"/>
                    <a:pt x="15" y="106"/>
                    <a:pt x="15" y="106"/>
                  </a:cubicBezTo>
                  <a:cubicBezTo>
                    <a:pt x="42" y="106"/>
                    <a:pt x="58" y="86"/>
                    <a:pt x="71" y="68"/>
                  </a:cubicBezTo>
                  <a:cubicBezTo>
                    <a:pt x="83" y="52"/>
                    <a:pt x="94" y="38"/>
                    <a:pt x="111" y="38"/>
                  </a:cubicBezTo>
                  <a:close/>
                  <a:moveTo>
                    <a:pt x="40" y="51"/>
                  </a:moveTo>
                  <a:cubicBezTo>
                    <a:pt x="41" y="49"/>
                    <a:pt x="42" y="48"/>
                    <a:pt x="43" y="46"/>
                  </a:cubicBezTo>
                  <a:cubicBezTo>
                    <a:pt x="46" y="43"/>
                    <a:pt x="49" y="39"/>
                    <a:pt x="52" y="35"/>
                  </a:cubicBezTo>
                  <a:cubicBezTo>
                    <a:pt x="43" y="26"/>
                    <a:pt x="31" y="19"/>
                    <a:pt x="15" y="19"/>
                  </a:cubicBezTo>
                  <a:cubicBezTo>
                    <a:pt x="0" y="19"/>
                    <a:pt x="0" y="19"/>
                    <a:pt x="0" y="19"/>
                  </a:cubicBezTo>
                  <a:cubicBezTo>
                    <a:pt x="0" y="39"/>
                    <a:pt x="0" y="39"/>
                    <a:pt x="0" y="39"/>
                  </a:cubicBezTo>
                  <a:cubicBezTo>
                    <a:pt x="15" y="39"/>
                    <a:pt x="15" y="39"/>
                    <a:pt x="15" y="39"/>
                  </a:cubicBezTo>
                  <a:cubicBezTo>
                    <a:pt x="25" y="39"/>
                    <a:pt x="33" y="44"/>
                    <a:pt x="40" y="51"/>
                  </a:cubicBezTo>
                  <a:close/>
                  <a:moveTo>
                    <a:pt x="116" y="87"/>
                  </a:moveTo>
                  <a:cubicBezTo>
                    <a:pt x="111" y="87"/>
                    <a:pt x="111" y="87"/>
                    <a:pt x="111" y="87"/>
                  </a:cubicBezTo>
                  <a:cubicBezTo>
                    <a:pt x="101" y="87"/>
                    <a:pt x="93" y="81"/>
                    <a:pt x="85" y="74"/>
                  </a:cubicBezTo>
                  <a:cubicBezTo>
                    <a:pt x="85" y="75"/>
                    <a:pt x="84" y="76"/>
                    <a:pt x="83" y="77"/>
                  </a:cubicBezTo>
                  <a:cubicBezTo>
                    <a:pt x="80" y="81"/>
                    <a:pt x="76" y="86"/>
                    <a:pt x="72" y="90"/>
                  </a:cubicBezTo>
                  <a:cubicBezTo>
                    <a:pt x="82" y="100"/>
                    <a:pt x="95" y="107"/>
                    <a:pt x="111" y="107"/>
                  </a:cubicBezTo>
                  <a:cubicBezTo>
                    <a:pt x="116" y="107"/>
                    <a:pt x="116" y="107"/>
                    <a:pt x="116" y="107"/>
                  </a:cubicBezTo>
                  <a:cubicBezTo>
                    <a:pt x="116" y="125"/>
                    <a:pt x="116" y="125"/>
                    <a:pt x="116" y="125"/>
                  </a:cubicBezTo>
                  <a:cubicBezTo>
                    <a:pt x="147" y="98"/>
                    <a:pt x="147" y="98"/>
                    <a:pt x="147" y="98"/>
                  </a:cubicBezTo>
                  <a:cubicBezTo>
                    <a:pt x="116" y="72"/>
                    <a:pt x="116" y="72"/>
                    <a:pt x="116" y="72"/>
                  </a:cubicBezTo>
                  <a:lnTo>
                    <a:pt x="116" y="87"/>
                  </a:ln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sp>
        <p:nvSpPr>
          <p:cNvPr id="147" name="TextBox 146">
            <a:extLst>
              <a:ext uri="{FF2B5EF4-FFF2-40B4-BE49-F238E27FC236}">
                <a16:creationId xmlns:a16="http://schemas.microsoft.com/office/drawing/2014/main" id="{308CF28A-B6FA-45A2-9B1D-2316AE0734D3}"/>
              </a:ext>
            </a:extLst>
          </p:cNvPr>
          <p:cNvSpPr txBox="1"/>
          <p:nvPr/>
        </p:nvSpPr>
        <p:spPr>
          <a:xfrm>
            <a:off x="3583360" y="3484132"/>
            <a:ext cx="576946" cy="215444"/>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1200" cap="none" spc="0" normalizeH="0" baseline="0" noProof="0">
                <a:ln>
                  <a:noFill/>
                </a:ln>
                <a:solidFill>
                  <a:srgbClr val="002776"/>
                </a:solidFill>
                <a:effectLst/>
                <a:uLnTx/>
                <a:uFillTx/>
                <a:latin typeface="Verdana"/>
                <a:ea typeface="+mn-ea"/>
                <a:cs typeface="+mn-cs"/>
              </a:rPr>
              <a:t>Transform Data</a:t>
            </a:r>
          </a:p>
        </p:txBody>
      </p:sp>
      <p:cxnSp>
        <p:nvCxnSpPr>
          <p:cNvPr id="148" name="Straight Arrow Connector 147">
            <a:extLst>
              <a:ext uri="{FF2B5EF4-FFF2-40B4-BE49-F238E27FC236}">
                <a16:creationId xmlns:a16="http://schemas.microsoft.com/office/drawing/2014/main" id="{629CA510-7C52-48F1-9FF3-F76F9FD98D3E}"/>
              </a:ext>
            </a:extLst>
          </p:cNvPr>
          <p:cNvCxnSpPr>
            <a:cxnSpLocks/>
          </p:cNvCxnSpPr>
          <p:nvPr/>
        </p:nvCxnSpPr>
        <p:spPr>
          <a:xfrm>
            <a:off x="3437060" y="3231551"/>
            <a:ext cx="298700" cy="18901"/>
          </a:xfrm>
          <a:prstGeom prst="straightConnector1">
            <a:avLst/>
          </a:prstGeom>
          <a:noFill/>
          <a:ln w="38100" cap="flat" cmpd="sng" algn="ctr">
            <a:solidFill>
              <a:srgbClr val="00A1DE"/>
            </a:solidFill>
            <a:prstDash val="sysDot"/>
            <a:tailEnd type="triangle"/>
          </a:ln>
          <a:effectLst/>
        </p:spPr>
      </p:cxnSp>
      <p:grpSp>
        <p:nvGrpSpPr>
          <p:cNvPr id="149" name="Group 148">
            <a:extLst>
              <a:ext uri="{FF2B5EF4-FFF2-40B4-BE49-F238E27FC236}">
                <a16:creationId xmlns:a16="http://schemas.microsoft.com/office/drawing/2014/main" id="{2BFC9620-2C60-4080-AD05-C1ABCA4B170C}"/>
              </a:ext>
            </a:extLst>
          </p:cNvPr>
          <p:cNvGrpSpPr/>
          <p:nvPr/>
        </p:nvGrpSpPr>
        <p:grpSpPr>
          <a:xfrm>
            <a:off x="5088147" y="3116579"/>
            <a:ext cx="251708" cy="270534"/>
            <a:chOff x="9520341" y="3925879"/>
            <a:chExt cx="1173867" cy="1181122"/>
          </a:xfrm>
          <a:solidFill>
            <a:schemeClr val="bg1"/>
          </a:solidFill>
        </p:grpSpPr>
        <p:sp>
          <p:nvSpPr>
            <p:cNvPr id="150" name="Rectangle 5">
              <a:extLst>
                <a:ext uri="{FF2B5EF4-FFF2-40B4-BE49-F238E27FC236}">
                  <a16:creationId xmlns:a16="http://schemas.microsoft.com/office/drawing/2014/main" id="{42232E17-4857-44A5-94FC-662991D28674}"/>
                </a:ext>
              </a:extLst>
            </p:cNvPr>
            <p:cNvSpPr>
              <a:spLocks noChangeArrowheads="1"/>
            </p:cNvSpPr>
            <p:nvPr/>
          </p:nvSpPr>
          <p:spPr bwMode="gray">
            <a:xfrm rot="13486273">
              <a:off x="10016586" y="3925879"/>
              <a:ext cx="181377" cy="1173867"/>
            </a:xfrm>
            <a:prstGeom prst="rect">
              <a:avLst/>
            </a:prstGeom>
            <a:grpFill/>
            <a:ln w="9525">
              <a:noFill/>
              <a:miter lim="800000"/>
              <a:headEnd/>
              <a:tailEnd/>
            </a:ln>
          </p:spPr>
          <p:txBody>
            <a:bodyPr rot="10800000"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1" name="Rectangle 6">
              <a:extLst>
                <a:ext uri="{FF2B5EF4-FFF2-40B4-BE49-F238E27FC236}">
                  <a16:creationId xmlns:a16="http://schemas.microsoft.com/office/drawing/2014/main" id="{84FB5162-A473-4C88-9F25-8CD4A52FF258}"/>
                </a:ext>
              </a:extLst>
            </p:cNvPr>
            <p:cNvSpPr>
              <a:spLocks noChangeArrowheads="1"/>
            </p:cNvSpPr>
            <p:nvPr/>
          </p:nvSpPr>
          <p:spPr bwMode="gray">
            <a:xfrm rot="18903012">
              <a:off x="10016586" y="3925879"/>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2" name="Rectangle 7">
              <a:extLst>
                <a:ext uri="{FF2B5EF4-FFF2-40B4-BE49-F238E27FC236}">
                  <a16:creationId xmlns:a16="http://schemas.microsoft.com/office/drawing/2014/main" id="{47F582C8-51A2-4BE7-99ED-2852D6F1B5C5}"/>
                </a:ext>
              </a:extLst>
            </p:cNvPr>
            <p:cNvSpPr>
              <a:spLocks noChangeArrowheads="1"/>
            </p:cNvSpPr>
            <p:nvPr/>
          </p:nvSpPr>
          <p:spPr bwMode="gray">
            <a:xfrm rot="16200000">
              <a:off x="10016586" y="3933133"/>
              <a:ext cx="181377" cy="1173867"/>
            </a:xfrm>
            <a:prstGeom prst="rect">
              <a:avLst/>
            </a:prstGeom>
            <a:grpFill/>
            <a:ln w="9525">
              <a:noFill/>
              <a:miter lim="800000"/>
              <a:headEnd/>
              <a:tailEnd/>
            </a:ln>
          </p:spPr>
          <p:txBody>
            <a:bodyPr vert="eaVert"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3" name="Rectangle 8">
              <a:extLst>
                <a:ext uri="{FF2B5EF4-FFF2-40B4-BE49-F238E27FC236}">
                  <a16:creationId xmlns:a16="http://schemas.microsoft.com/office/drawing/2014/main" id="{DBBDDD32-9BEE-46B5-A3D8-36EE7EBDB37C}"/>
                </a:ext>
              </a:extLst>
            </p:cNvPr>
            <p:cNvSpPr>
              <a:spLocks noChangeArrowheads="1"/>
            </p:cNvSpPr>
            <p:nvPr/>
          </p:nvSpPr>
          <p:spPr bwMode="gray">
            <a:xfrm>
              <a:off x="10018038" y="3933134"/>
              <a:ext cx="181377" cy="1173867"/>
            </a:xfrm>
            <a:prstGeom prst="rect">
              <a:avLst/>
            </a:prstGeom>
            <a:grpFill/>
            <a:ln w="9525">
              <a:noFill/>
              <a:miter lim="800000"/>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4" name="Oval 9">
              <a:extLst>
                <a:ext uri="{FF2B5EF4-FFF2-40B4-BE49-F238E27FC236}">
                  <a16:creationId xmlns:a16="http://schemas.microsoft.com/office/drawing/2014/main" id="{EDFFB4B8-5DE7-408B-BBD9-E23645B60817}"/>
                </a:ext>
              </a:extLst>
            </p:cNvPr>
            <p:cNvSpPr>
              <a:spLocks noChangeArrowheads="1"/>
            </p:cNvSpPr>
            <p:nvPr/>
          </p:nvSpPr>
          <p:spPr bwMode="gray">
            <a:xfrm>
              <a:off x="9672704" y="4084042"/>
              <a:ext cx="401365" cy="568160"/>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sp>
          <p:nvSpPr>
            <p:cNvPr id="155" name="Oval 10">
              <a:extLst>
                <a:ext uri="{FF2B5EF4-FFF2-40B4-BE49-F238E27FC236}">
                  <a16:creationId xmlns:a16="http://schemas.microsoft.com/office/drawing/2014/main" id="{A051770F-AF34-41CF-A10A-0892A25CFD3F}"/>
                </a:ext>
              </a:extLst>
            </p:cNvPr>
            <p:cNvSpPr>
              <a:spLocks noChangeArrowheads="1"/>
            </p:cNvSpPr>
            <p:nvPr/>
          </p:nvSpPr>
          <p:spPr bwMode="gray">
            <a:xfrm>
              <a:off x="9975958" y="4387300"/>
              <a:ext cx="265535" cy="265535"/>
            </a:xfrm>
            <a:prstGeom prst="ellipse">
              <a:avLst/>
            </a:prstGeom>
            <a:grpFill/>
            <a:ln w="9525">
              <a:noFill/>
              <a:round/>
              <a:headEnd/>
              <a:tailEnd/>
            </a:ln>
          </p:spPr>
          <p:txBody>
            <a:bodyPr wrap="none" lIns="34290" rIns="34290" anchor="ctr"/>
            <a:lstStyle/>
            <a:p>
              <a:pPr marL="0" marR="0" lvl="0" indent="0" algn="l" defTabSz="914378" rtl="0" eaLnBrk="1" fontAlgn="auto" latinLnBrk="0" hangingPunct="1">
                <a:lnSpc>
                  <a:spcPct val="100000"/>
                </a:lnSpc>
                <a:spcBef>
                  <a:spcPct val="5000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Verdana"/>
                <a:ea typeface="+mn-ea"/>
                <a:cs typeface="+mn-cs"/>
              </a:endParaRPr>
            </a:p>
          </p:txBody>
        </p:sp>
      </p:grpSp>
      <p:sp>
        <p:nvSpPr>
          <p:cNvPr id="156" name="Rectangle 155">
            <a:extLst>
              <a:ext uri="{FF2B5EF4-FFF2-40B4-BE49-F238E27FC236}">
                <a16:creationId xmlns:a16="http://schemas.microsoft.com/office/drawing/2014/main" id="{3F4692B4-6BC5-4AA8-B62A-8349D86B03B1}"/>
              </a:ext>
            </a:extLst>
          </p:cNvPr>
          <p:cNvSpPr/>
          <p:nvPr/>
        </p:nvSpPr>
        <p:spPr bwMode="gray">
          <a:xfrm>
            <a:off x="2759435" y="2625742"/>
            <a:ext cx="2474341" cy="1264052"/>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57" name="Rectangle 156">
            <a:extLst>
              <a:ext uri="{FF2B5EF4-FFF2-40B4-BE49-F238E27FC236}">
                <a16:creationId xmlns:a16="http://schemas.microsoft.com/office/drawing/2014/main" id="{F4F9D1B9-1718-4640-BD3F-D2A4E1277BA8}"/>
              </a:ext>
            </a:extLst>
          </p:cNvPr>
          <p:cNvSpPr/>
          <p:nvPr/>
        </p:nvSpPr>
        <p:spPr>
          <a:xfrm>
            <a:off x="3060461" y="2616296"/>
            <a:ext cx="1731662" cy="20774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OIC</a:t>
            </a:r>
          </a:p>
        </p:txBody>
      </p:sp>
      <p:sp>
        <p:nvSpPr>
          <p:cNvPr id="162" name="TextBox 161">
            <a:extLst>
              <a:ext uri="{FF2B5EF4-FFF2-40B4-BE49-F238E27FC236}">
                <a16:creationId xmlns:a16="http://schemas.microsoft.com/office/drawing/2014/main" id="{FB422351-A93F-4B52-B688-1FCF78EE2224}"/>
              </a:ext>
            </a:extLst>
          </p:cNvPr>
          <p:cNvSpPr txBox="1"/>
          <p:nvPr/>
        </p:nvSpPr>
        <p:spPr>
          <a:xfrm>
            <a:off x="4259585" y="3475950"/>
            <a:ext cx="513183" cy="10772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00" b="1" i="0" u="none" strike="noStrike" kern="0" cap="none" spc="0" normalizeH="0" baseline="0" noProof="0">
                <a:ln>
                  <a:noFill/>
                </a:ln>
                <a:solidFill>
                  <a:srgbClr val="002776"/>
                </a:solidFill>
                <a:effectLst/>
                <a:uLnTx/>
                <a:uFillTx/>
                <a:latin typeface="Verdana"/>
                <a:ea typeface="+mn-ea"/>
                <a:cs typeface="+mn-cs"/>
              </a:rPr>
              <a:t>Write File</a:t>
            </a:r>
          </a:p>
        </p:txBody>
      </p:sp>
      <p:grpSp>
        <p:nvGrpSpPr>
          <p:cNvPr id="163" name="Group 162">
            <a:extLst>
              <a:ext uri="{FF2B5EF4-FFF2-40B4-BE49-F238E27FC236}">
                <a16:creationId xmlns:a16="http://schemas.microsoft.com/office/drawing/2014/main" id="{D24AC536-45F0-41F1-8396-131BF48C339D}"/>
              </a:ext>
            </a:extLst>
          </p:cNvPr>
          <p:cNvGrpSpPr/>
          <p:nvPr/>
        </p:nvGrpSpPr>
        <p:grpSpPr>
          <a:xfrm>
            <a:off x="4387242" y="3036494"/>
            <a:ext cx="363664" cy="411628"/>
            <a:chOff x="7404414" y="3257458"/>
            <a:chExt cx="648463" cy="798976"/>
          </a:xfrm>
        </p:grpSpPr>
        <p:sp>
          <p:nvSpPr>
            <p:cNvPr id="164" name="Rectangle 163">
              <a:extLst>
                <a:ext uri="{FF2B5EF4-FFF2-40B4-BE49-F238E27FC236}">
                  <a16:creationId xmlns:a16="http://schemas.microsoft.com/office/drawing/2014/main" id="{294171B8-DE1F-40BD-A42B-00699ACAB539}"/>
                </a:ext>
              </a:extLst>
            </p:cNvPr>
            <p:cNvSpPr/>
            <p:nvPr/>
          </p:nvSpPr>
          <p:spPr bwMode="gray">
            <a:xfrm>
              <a:off x="7404414" y="3257458"/>
              <a:ext cx="648463" cy="798976"/>
            </a:xfrm>
            <a:prstGeom prst="rect">
              <a:avLst/>
            </a:prstGeom>
            <a:solidFill>
              <a:srgbClr val="00A1DE"/>
            </a:solidFill>
            <a:ln w="19050" algn="ctr">
              <a:noFill/>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00" b="1" i="0" u="none" strike="noStrike" kern="0" cap="none" spc="0" normalizeH="0" baseline="0" noProof="0">
                <a:ln>
                  <a:noFill/>
                </a:ln>
                <a:solidFill>
                  <a:prstClr val="white"/>
                </a:solidFill>
                <a:effectLst/>
                <a:uLnTx/>
                <a:uFillTx/>
                <a:latin typeface="Verdana"/>
                <a:ea typeface="+mn-ea"/>
                <a:cs typeface="+mn-cs"/>
              </a:endParaRPr>
            </a:p>
          </p:txBody>
        </p:sp>
        <p:grpSp>
          <p:nvGrpSpPr>
            <p:cNvPr id="165" name="Group 164">
              <a:extLst>
                <a:ext uri="{FF2B5EF4-FFF2-40B4-BE49-F238E27FC236}">
                  <a16:creationId xmlns:a16="http://schemas.microsoft.com/office/drawing/2014/main" id="{F62F7CAE-000E-44B6-AD6B-AAF11D19CDA0}"/>
                </a:ext>
              </a:extLst>
            </p:cNvPr>
            <p:cNvGrpSpPr/>
            <p:nvPr/>
          </p:nvGrpSpPr>
          <p:grpSpPr>
            <a:xfrm>
              <a:off x="7480852" y="3318613"/>
              <a:ext cx="460925" cy="625232"/>
              <a:chOff x="7707275" y="3538174"/>
              <a:chExt cx="588928" cy="850675"/>
            </a:xfrm>
            <a:solidFill>
              <a:sysClr val="window" lastClr="FFFFFF"/>
            </a:solidFill>
          </p:grpSpPr>
          <p:sp>
            <p:nvSpPr>
              <p:cNvPr id="166" name="Freeform 15">
                <a:extLst>
                  <a:ext uri="{FF2B5EF4-FFF2-40B4-BE49-F238E27FC236}">
                    <a16:creationId xmlns:a16="http://schemas.microsoft.com/office/drawing/2014/main" id="{B589B45A-B3C3-49BD-AC5E-B66E347DC814}"/>
                  </a:ext>
                </a:extLst>
              </p:cNvPr>
              <p:cNvSpPr>
                <a:spLocks noChangeAspect="1" noEditPoints="1"/>
              </p:cNvSpPr>
              <p:nvPr/>
            </p:nvSpPr>
            <p:spPr bwMode="auto">
              <a:xfrm>
                <a:off x="7707275" y="3538174"/>
                <a:ext cx="588928" cy="850675"/>
              </a:xfrm>
              <a:custGeom>
                <a:avLst/>
                <a:gdLst>
                  <a:gd name="T0" fmla="*/ 93 w 103"/>
                  <a:gd name="T1" fmla="*/ 15 h 148"/>
                  <a:gd name="T2" fmla="*/ 84 w 103"/>
                  <a:gd name="T3" fmla="*/ 37 h 148"/>
                  <a:gd name="T4" fmla="*/ 19 w 103"/>
                  <a:gd name="T5" fmla="*/ 37 h 148"/>
                  <a:gd name="T6" fmla="*/ 10 w 103"/>
                  <a:gd name="T7" fmla="*/ 15 h 148"/>
                  <a:gd name="T8" fmla="*/ 0 w 103"/>
                  <a:gd name="T9" fmla="*/ 25 h 148"/>
                  <a:gd name="T10" fmla="*/ 0 w 103"/>
                  <a:gd name="T11" fmla="*/ 137 h 148"/>
                  <a:gd name="T12" fmla="*/ 10 w 103"/>
                  <a:gd name="T13" fmla="*/ 148 h 148"/>
                  <a:gd name="T14" fmla="*/ 93 w 103"/>
                  <a:gd name="T15" fmla="*/ 148 h 148"/>
                  <a:gd name="T16" fmla="*/ 103 w 103"/>
                  <a:gd name="T17" fmla="*/ 137 h 148"/>
                  <a:gd name="T18" fmla="*/ 103 w 103"/>
                  <a:gd name="T19" fmla="*/ 25 h 148"/>
                  <a:gd name="T20" fmla="*/ 93 w 103"/>
                  <a:gd name="T21" fmla="*/ 15 h 148"/>
                  <a:gd name="T22" fmla="*/ 78 w 103"/>
                  <a:gd name="T23" fmla="*/ 30 h 148"/>
                  <a:gd name="T24" fmla="*/ 85 w 103"/>
                  <a:gd name="T25" fmla="*/ 15 h 148"/>
                  <a:gd name="T26" fmla="*/ 69 w 103"/>
                  <a:gd name="T27" fmla="*/ 15 h 148"/>
                  <a:gd name="T28" fmla="*/ 64 w 103"/>
                  <a:gd name="T29" fmla="*/ 0 h 148"/>
                  <a:gd name="T30" fmla="*/ 40 w 103"/>
                  <a:gd name="T31" fmla="*/ 0 h 148"/>
                  <a:gd name="T32" fmla="*/ 35 w 103"/>
                  <a:gd name="T33" fmla="*/ 15 h 148"/>
                  <a:gd name="T34" fmla="*/ 19 w 103"/>
                  <a:gd name="T35" fmla="*/ 15 h 148"/>
                  <a:gd name="T36" fmla="*/ 25 w 103"/>
                  <a:gd name="T37" fmla="*/ 30 h 148"/>
                  <a:gd name="T38" fmla="*/ 78 w 103"/>
                  <a:gd name="T39" fmla="*/ 3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 h="148">
                    <a:moveTo>
                      <a:pt x="93" y="15"/>
                    </a:moveTo>
                    <a:cubicBezTo>
                      <a:pt x="84" y="37"/>
                      <a:pt x="84" y="37"/>
                      <a:pt x="84" y="37"/>
                    </a:cubicBezTo>
                    <a:cubicBezTo>
                      <a:pt x="19" y="37"/>
                      <a:pt x="19" y="37"/>
                      <a:pt x="19" y="37"/>
                    </a:cubicBezTo>
                    <a:cubicBezTo>
                      <a:pt x="10" y="15"/>
                      <a:pt x="10" y="15"/>
                      <a:pt x="10" y="15"/>
                    </a:cubicBezTo>
                    <a:cubicBezTo>
                      <a:pt x="5" y="15"/>
                      <a:pt x="0" y="20"/>
                      <a:pt x="0" y="25"/>
                    </a:cubicBezTo>
                    <a:cubicBezTo>
                      <a:pt x="0" y="137"/>
                      <a:pt x="0" y="137"/>
                      <a:pt x="0" y="137"/>
                    </a:cubicBezTo>
                    <a:cubicBezTo>
                      <a:pt x="0" y="143"/>
                      <a:pt x="5" y="148"/>
                      <a:pt x="10" y="148"/>
                    </a:cubicBezTo>
                    <a:cubicBezTo>
                      <a:pt x="93" y="148"/>
                      <a:pt x="93" y="148"/>
                      <a:pt x="93" y="148"/>
                    </a:cubicBezTo>
                    <a:cubicBezTo>
                      <a:pt x="99" y="148"/>
                      <a:pt x="103" y="143"/>
                      <a:pt x="103" y="137"/>
                    </a:cubicBezTo>
                    <a:cubicBezTo>
                      <a:pt x="103" y="25"/>
                      <a:pt x="103" y="25"/>
                      <a:pt x="103" y="25"/>
                    </a:cubicBezTo>
                    <a:cubicBezTo>
                      <a:pt x="103" y="20"/>
                      <a:pt x="99" y="15"/>
                      <a:pt x="93" y="15"/>
                    </a:cubicBezTo>
                    <a:close/>
                    <a:moveTo>
                      <a:pt x="78" y="30"/>
                    </a:moveTo>
                    <a:cubicBezTo>
                      <a:pt x="85" y="15"/>
                      <a:pt x="85" y="15"/>
                      <a:pt x="85" y="15"/>
                    </a:cubicBezTo>
                    <a:cubicBezTo>
                      <a:pt x="69" y="15"/>
                      <a:pt x="69" y="15"/>
                      <a:pt x="69" y="15"/>
                    </a:cubicBezTo>
                    <a:cubicBezTo>
                      <a:pt x="64" y="0"/>
                      <a:pt x="64" y="0"/>
                      <a:pt x="64" y="0"/>
                    </a:cubicBezTo>
                    <a:cubicBezTo>
                      <a:pt x="40" y="0"/>
                      <a:pt x="40" y="0"/>
                      <a:pt x="40" y="0"/>
                    </a:cubicBezTo>
                    <a:cubicBezTo>
                      <a:pt x="35" y="15"/>
                      <a:pt x="35" y="15"/>
                      <a:pt x="35" y="15"/>
                    </a:cubicBezTo>
                    <a:cubicBezTo>
                      <a:pt x="19" y="15"/>
                      <a:pt x="19" y="15"/>
                      <a:pt x="19" y="15"/>
                    </a:cubicBezTo>
                    <a:cubicBezTo>
                      <a:pt x="25" y="30"/>
                      <a:pt x="25" y="30"/>
                      <a:pt x="25" y="30"/>
                    </a:cubicBezTo>
                    <a:lnTo>
                      <a:pt x="78" y="30"/>
                    </a:lnTo>
                    <a:close/>
                  </a:path>
                </a:pathLst>
              </a:custGeom>
              <a:grp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sp>
            <p:nvSpPr>
              <p:cNvPr id="167" name="Freeform 89">
                <a:extLst>
                  <a:ext uri="{FF2B5EF4-FFF2-40B4-BE49-F238E27FC236}">
                    <a16:creationId xmlns:a16="http://schemas.microsoft.com/office/drawing/2014/main" id="{A0002720-7036-4896-81C4-20689EC49D6A}"/>
                  </a:ext>
                </a:extLst>
              </p:cNvPr>
              <p:cNvSpPr>
                <a:spLocks noChangeAspect="1"/>
              </p:cNvSpPr>
              <p:nvPr/>
            </p:nvSpPr>
            <p:spPr bwMode="auto">
              <a:xfrm>
                <a:off x="7891879" y="3963511"/>
                <a:ext cx="376478" cy="392312"/>
              </a:xfrm>
              <a:custGeom>
                <a:avLst/>
                <a:gdLst>
                  <a:gd name="T0" fmla="*/ 38 w 101"/>
                  <a:gd name="T1" fmla="*/ 105 h 105"/>
                  <a:gd name="T2" fmla="*/ 29 w 101"/>
                  <a:gd name="T3" fmla="*/ 101 h 105"/>
                  <a:gd name="T4" fmla="*/ 3 w 101"/>
                  <a:gd name="T5" fmla="*/ 66 h 105"/>
                  <a:gd name="T6" fmla="*/ 5 w 101"/>
                  <a:gd name="T7" fmla="*/ 52 h 105"/>
                  <a:gd name="T8" fmla="*/ 19 w 101"/>
                  <a:gd name="T9" fmla="*/ 54 h 105"/>
                  <a:gd name="T10" fmla="*/ 37 w 101"/>
                  <a:gd name="T11" fmla="*/ 77 h 105"/>
                  <a:gd name="T12" fmla="*/ 80 w 101"/>
                  <a:gd name="T13" fmla="*/ 7 h 105"/>
                  <a:gd name="T14" fmla="*/ 94 w 101"/>
                  <a:gd name="T15" fmla="*/ 3 h 105"/>
                  <a:gd name="T16" fmla="*/ 98 w 101"/>
                  <a:gd name="T17" fmla="*/ 18 h 105"/>
                  <a:gd name="T18" fmla="*/ 46 w 101"/>
                  <a:gd name="T19" fmla="*/ 100 h 105"/>
                  <a:gd name="T20" fmla="*/ 38 w 101"/>
                  <a:gd name="T21" fmla="*/ 105 h 105"/>
                  <a:gd name="T22" fmla="*/ 38 w 101"/>
                  <a:gd name="T23"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5">
                    <a:moveTo>
                      <a:pt x="38" y="105"/>
                    </a:moveTo>
                    <a:cubicBezTo>
                      <a:pt x="34" y="105"/>
                      <a:pt x="31" y="104"/>
                      <a:pt x="29" y="101"/>
                    </a:cubicBezTo>
                    <a:cubicBezTo>
                      <a:pt x="3" y="66"/>
                      <a:pt x="3" y="66"/>
                      <a:pt x="3" y="66"/>
                    </a:cubicBezTo>
                    <a:cubicBezTo>
                      <a:pt x="0" y="62"/>
                      <a:pt x="0" y="55"/>
                      <a:pt x="5" y="52"/>
                    </a:cubicBezTo>
                    <a:cubicBezTo>
                      <a:pt x="9" y="48"/>
                      <a:pt x="16" y="49"/>
                      <a:pt x="19" y="54"/>
                    </a:cubicBezTo>
                    <a:cubicBezTo>
                      <a:pt x="37" y="77"/>
                      <a:pt x="37" y="77"/>
                      <a:pt x="37" y="77"/>
                    </a:cubicBezTo>
                    <a:cubicBezTo>
                      <a:pt x="80" y="7"/>
                      <a:pt x="80" y="7"/>
                      <a:pt x="80" y="7"/>
                    </a:cubicBezTo>
                    <a:cubicBezTo>
                      <a:pt x="83" y="2"/>
                      <a:pt x="90" y="0"/>
                      <a:pt x="94" y="3"/>
                    </a:cubicBezTo>
                    <a:cubicBezTo>
                      <a:pt x="99" y="6"/>
                      <a:pt x="101" y="13"/>
                      <a:pt x="98" y="18"/>
                    </a:cubicBezTo>
                    <a:cubicBezTo>
                      <a:pt x="46" y="100"/>
                      <a:pt x="46" y="100"/>
                      <a:pt x="46" y="100"/>
                    </a:cubicBezTo>
                    <a:cubicBezTo>
                      <a:pt x="44" y="103"/>
                      <a:pt x="41" y="105"/>
                      <a:pt x="38" y="105"/>
                    </a:cubicBezTo>
                    <a:cubicBezTo>
                      <a:pt x="38" y="105"/>
                      <a:pt x="38" y="105"/>
                      <a:pt x="38" y="105"/>
                    </a:cubicBezTo>
                    <a:close/>
                  </a:path>
                </a:pathLst>
              </a:custGeom>
              <a:solidFill>
                <a:srgbClr val="00A1DE"/>
              </a:solidFill>
              <a:ln>
                <a:noFill/>
              </a:ln>
            </p:spPr>
            <p:txBody>
              <a:bodyPr vert="horz" wrap="square" lIns="68580" tIns="34290" rIns="68580" bIns="34290" numCol="1" anchor="t" anchorCtr="0" compatLnSpc="1">
                <a:prstTxWarp prst="textNoShape">
                  <a:avLst/>
                </a:prstTxWarp>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prstClr val="black"/>
                  </a:solidFill>
                  <a:effectLst/>
                  <a:uLnTx/>
                  <a:uFillTx/>
                  <a:latin typeface="Verdana"/>
                  <a:ea typeface="+mn-ea"/>
                  <a:cs typeface="+mn-cs"/>
                </a:endParaRPr>
              </a:p>
            </p:txBody>
          </p:sp>
        </p:grpSp>
      </p:grpSp>
      <p:cxnSp>
        <p:nvCxnSpPr>
          <p:cNvPr id="168" name="Straight Arrow Connector 167">
            <a:extLst>
              <a:ext uri="{FF2B5EF4-FFF2-40B4-BE49-F238E27FC236}">
                <a16:creationId xmlns:a16="http://schemas.microsoft.com/office/drawing/2014/main" id="{4CB716FC-D20E-42BD-A4AD-253C73EBA6E8}"/>
              </a:ext>
            </a:extLst>
          </p:cNvPr>
          <p:cNvCxnSpPr>
            <a:cxnSpLocks/>
          </p:cNvCxnSpPr>
          <p:nvPr/>
        </p:nvCxnSpPr>
        <p:spPr>
          <a:xfrm>
            <a:off x="4107620" y="3241711"/>
            <a:ext cx="301663" cy="8741"/>
          </a:xfrm>
          <a:prstGeom prst="straightConnector1">
            <a:avLst/>
          </a:prstGeom>
          <a:noFill/>
          <a:ln w="38100" cap="flat" cmpd="sng" algn="ctr">
            <a:solidFill>
              <a:srgbClr val="00A1DE"/>
            </a:solidFill>
            <a:prstDash val="sysDot"/>
            <a:tailEnd type="triangle"/>
          </a:ln>
          <a:effectLst/>
        </p:spPr>
      </p:cxnSp>
      <p:cxnSp>
        <p:nvCxnSpPr>
          <p:cNvPr id="169" name="Straight Arrow Connector 168">
            <a:extLst>
              <a:ext uri="{FF2B5EF4-FFF2-40B4-BE49-F238E27FC236}">
                <a16:creationId xmlns:a16="http://schemas.microsoft.com/office/drawing/2014/main" id="{10519B67-771B-4F79-AE68-8BD408D536EB}"/>
              </a:ext>
            </a:extLst>
          </p:cNvPr>
          <p:cNvCxnSpPr>
            <a:cxnSpLocks/>
          </p:cNvCxnSpPr>
          <p:nvPr/>
        </p:nvCxnSpPr>
        <p:spPr>
          <a:xfrm flipH="1">
            <a:off x="2007923" y="2075110"/>
            <a:ext cx="3275120" cy="5562"/>
          </a:xfrm>
          <a:prstGeom prst="straightConnector1">
            <a:avLst/>
          </a:prstGeom>
          <a:noFill/>
          <a:ln w="38100" cap="flat" cmpd="sng" algn="ctr">
            <a:solidFill>
              <a:srgbClr val="313131"/>
            </a:solidFill>
            <a:prstDash val="solid"/>
            <a:headEnd type="triangle"/>
            <a:tailEnd type="none"/>
          </a:ln>
          <a:effectLst/>
        </p:spPr>
      </p:cxnSp>
      <p:sp>
        <p:nvSpPr>
          <p:cNvPr id="170" name="TextBox 169">
            <a:extLst>
              <a:ext uri="{FF2B5EF4-FFF2-40B4-BE49-F238E27FC236}">
                <a16:creationId xmlns:a16="http://schemas.microsoft.com/office/drawing/2014/main" id="{1B5BC532-12EB-43DA-A1E6-57143F278E38}"/>
              </a:ext>
            </a:extLst>
          </p:cNvPr>
          <p:cNvSpPr txBox="1"/>
          <p:nvPr/>
        </p:nvSpPr>
        <p:spPr>
          <a:xfrm>
            <a:off x="3359518" y="1911627"/>
            <a:ext cx="738230" cy="115416"/>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BI Output file</a:t>
            </a:r>
          </a:p>
        </p:txBody>
      </p:sp>
      <p:cxnSp>
        <p:nvCxnSpPr>
          <p:cNvPr id="15" name="Connector: Elbow 14">
            <a:extLst>
              <a:ext uri="{FF2B5EF4-FFF2-40B4-BE49-F238E27FC236}">
                <a16:creationId xmlns:a16="http://schemas.microsoft.com/office/drawing/2014/main" id="{A2F02348-0B56-4DF1-B2F8-F2747AB4DE21}"/>
              </a:ext>
            </a:extLst>
          </p:cNvPr>
          <p:cNvCxnSpPr>
            <a:cxnSpLocks/>
            <a:stCxn id="120" idx="2"/>
            <a:endCxn id="152" idx="2"/>
          </p:cNvCxnSpPr>
          <p:nvPr/>
        </p:nvCxnSpPr>
        <p:spPr>
          <a:xfrm rot="5400000">
            <a:off x="5257876" y="2811188"/>
            <a:ext cx="523469" cy="359509"/>
          </a:xfrm>
          <a:prstGeom prst="bentConnector2">
            <a:avLst/>
          </a:prstGeom>
          <a:noFill/>
          <a:ln w="38100" cap="flat" cmpd="sng" algn="ctr">
            <a:solidFill>
              <a:srgbClr val="313131"/>
            </a:solidFill>
            <a:prstDash val="solid"/>
            <a:headEnd type="triangle"/>
            <a:tailEnd type="none"/>
          </a:ln>
          <a:effectLst/>
        </p:spPr>
      </p:cxnSp>
      <p:graphicFrame>
        <p:nvGraphicFramePr>
          <p:cNvPr id="180" name="Table 179">
            <a:extLst>
              <a:ext uri="{FF2B5EF4-FFF2-40B4-BE49-F238E27FC236}">
                <a16:creationId xmlns:a16="http://schemas.microsoft.com/office/drawing/2014/main" id="{155E5D36-B27C-4B21-BB1F-EC60511D91A3}"/>
              </a:ext>
            </a:extLst>
          </p:cNvPr>
          <p:cNvGraphicFramePr>
            <a:graphicFrameLocks noGrp="1"/>
          </p:cNvGraphicFramePr>
          <p:nvPr>
            <p:extLst>
              <p:ext uri="{D42A27DB-BD31-4B8C-83A1-F6EECF244321}">
                <p14:modId xmlns:p14="http://schemas.microsoft.com/office/powerpoint/2010/main" val="514947858"/>
              </p:ext>
            </p:extLst>
          </p:nvPr>
        </p:nvGraphicFramePr>
        <p:xfrm>
          <a:off x="469900" y="4385512"/>
          <a:ext cx="11345388" cy="1249680"/>
        </p:xfrm>
        <a:graphic>
          <a:graphicData uri="http://schemas.openxmlformats.org/drawingml/2006/table">
            <a:tbl>
              <a:tblPr firstRow="1" bandRow="1">
                <a:tableStyleId>{5940675A-B579-460E-94D1-54222C63F5DA}</a:tableStyleId>
              </a:tblPr>
              <a:tblGrid>
                <a:gridCol w="5672694">
                  <a:extLst>
                    <a:ext uri="{9D8B030D-6E8A-4147-A177-3AD203B41FA5}">
                      <a16:colId xmlns:a16="http://schemas.microsoft.com/office/drawing/2014/main" val="3128177148"/>
                    </a:ext>
                  </a:extLst>
                </a:gridCol>
                <a:gridCol w="5672694">
                  <a:extLst>
                    <a:ext uri="{9D8B030D-6E8A-4147-A177-3AD203B41FA5}">
                      <a16:colId xmlns:a16="http://schemas.microsoft.com/office/drawing/2014/main" val="85822489"/>
                    </a:ext>
                  </a:extLst>
                </a:gridCol>
              </a:tblGrid>
              <a:tr h="274320">
                <a:tc>
                  <a:txBody>
                    <a:bodyPr/>
                    <a:lstStyle/>
                    <a:p>
                      <a:pPr algn="ctr"/>
                      <a:r>
                        <a:rPr lang="en-US" sz="1100" b="1" dirty="0">
                          <a:solidFill>
                            <a:schemeClr val="tx1"/>
                          </a:solidFill>
                        </a:rPr>
                        <a:t>What changes in Boundary System</a:t>
                      </a:r>
                    </a:p>
                  </a:txBody>
                  <a:tcPr>
                    <a:solidFill>
                      <a:srgbClr val="FFCD00"/>
                    </a:solidFill>
                  </a:tcPr>
                </a:tc>
                <a:tc>
                  <a:txBody>
                    <a:bodyPr/>
                    <a:lstStyle/>
                    <a:p>
                      <a:pPr algn="ctr"/>
                      <a:r>
                        <a:rPr lang="en-US" sz="1100" b="1">
                          <a:solidFill>
                            <a:schemeClr val="tx1"/>
                          </a:solidFill>
                        </a:rPr>
                        <a:t>What Changes in OIC</a:t>
                      </a:r>
                      <a:endParaRPr lang="en-US" sz="1100" b="1" dirty="0">
                        <a:solidFill>
                          <a:schemeClr val="tx1"/>
                        </a:solidFill>
                      </a:endParaRPr>
                    </a:p>
                  </a:txBody>
                  <a:tcPr>
                    <a:solidFill>
                      <a:srgbClr val="FFCD00"/>
                    </a:solidFill>
                  </a:tcPr>
                </a:tc>
                <a:extLst>
                  <a:ext uri="{0D108BD9-81ED-4DB2-BD59-A6C34878D82A}">
                    <a16:rowId xmlns:a16="http://schemas.microsoft.com/office/drawing/2014/main" val="476272311"/>
                  </a:ext>
                </a:extLst>
              </a:tr>
              <a:tr h="274320">
                <a:tc>
                  <a:txBody>
                    <a:bodyPr/>
                    <a:lstStyle/>
                    <a:p>
                      <a:r>
                        <a:rPr lang="en-US" sz="1100" dirty="0"/>
                        <a:t>Output files to be transmitted to file landing zone using Sterling file gateway</a:t>
                      </a:r>
                    </a:p>
                  </a:txBody>
                  <a:tcPr/>
                </a:tc>
                <a:tc>
                  <a:txBody>
                    <a:bodyPr/>
                    <a:lstStyle/>
                    <a:p>
                      <a:pPr marL="0" indent="0">
                        <a:buFont typeface="+mj-lt"/>
                        <a:buNone/>
                      </a:pPr>
                      <a:r>
                        <a:rPr lang="it-IT" sz="1100" dirty="0"/>
                        <a:t>OIC to call BI Report and/or Oracle webservices to fetch data</a:t>
                      </a:r>
                      <a:endParaRPr lang="en-US" sz="1100" dirty="0"/>
                    </a:p>
                  </a:txBody>
                  <a:tcPr/>
                </a:tc>
                <a:extLst>
                  <a:ext uri="{0D108BD9-81ED-4DB2-BD59-A6C34878D82A}">
                    <a16:rowId xmlns:a16="http://schemas.microsoft.com/office/drawing/2014/main" val="2312172687"/>
                  </a:ext>
                </a:extLst>
              </a:tr>
              <a:tr h="274320">
                <a:tc>
                  <a:txBody>
                    <a:bodyPr/>
                    <a:lstStyle/>
                    <a:p>
                      <a:r>
                        <a:rPr lang="en-US" sz="1100" dirty="0"/>
                        <a:t>Boundary systems to fetch and read files directly from Sterling file landing zone</a:t>
                      </a:r>
                    </a:p>
                  </a:txBody>
                  <a:tcPr/>
                </a:tc>
                <a:tc>
                  <a:txBody>
                    <a:bodyPr/>
                    <a:lstStyle/>
                    <a:p>
                      <a:r>
                        <a:rPr lang="en-US" sz="1100" dirty="0"/>
                        <a:t>Either BIP transmits file directly to File Landing Zone or OIC transforms BIP report output and writes file to Landing Zone</a:t>
                      </a:r>
                    </a:p>
                  </a:txBody>
                  <a:tcPr/>
                </a:tc>
                <a:extLst>
                  <a:ext uri="{0D108BD9-81ED-4DB2-BD59-A6C34878D82A}">
                    <a16:rowId xmlns:a16="http://schemas.microsoft.com/office/drawing/2014/main" val="3473417370"/>
                  </a:ext>
                </a:extLst>
              </a:tr>
              <a:tr h="274320">
                <a:tc>
                  <a:txBody>
                    <a:bodyPr/>
                    <a:lstStyle/>
                    <a:p>
                      <a:endParaRPr lang="en-US" sz="1100" dirty="0"/>
                    </a:p>
                  </a:txBody>
                  <a:tcPr/>
                </a:tc>
                <a:tc>
                  <a:txBody>
                    <a:bodyPr/>
                    <a:lstStyle/>
                    <a:p>
                      <a:r>
                        <a:rPr lang="en-US" sz="1100" b="1" dirty="0"/>
                        <a:t>File transmission to file landing zone can be scheduled in OIC</a:t>
                      </a:r>
                    </a:p>
                  </a:txBody>
                  <a:tcPr/>
                </a:tc>
                <a:extLst>
                  <a:ext uri="{0D108BD9-81ED-4DB2-BD59-A6C34878D82A}">
                    <a16:rowId xmlns:a16="http://schemas.microsoft.com/office/drawing/2014/main" val="1105399872"/>
                  </a:ext>
                </a:extLst>
              </a:tr>
            </a:tbl>
          </a:graphicData>
        </a:graphic>
      </p:graphicFrame>
      <p:pic>
        <p:nvPicPr>
          <p:cNvPr id="7" name="Graphic 6" descr="Stopwatch with solid fill">
            <a:extLst>
              <a:ext uri="{FF2B5EF4-FFF2-40B4-BE49-F238E27FC236}">
                <a16:creationId xmlns:a16="http://schemas.microsoft.com/office/drawing/2014/main" id="{BD2F9B08-DB04-4BD0-8BF5-1998B708DF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95007" y="2806589"/>
            <a:ext cx="373477" cy="373477"/>
          </a:xfrm>
          <a:prstGeom prst="rect">
            <a:avLst/>
          </a:prstGeom>
        </p:spPr>
      </p:pic>
      <p:sp>
        <p:nvSpPr>
          <p:cNvPr id="109" name="TextBox 108">
            <a:extLst>
              <a:ext uri="{FF2B5EF4-FFF2-40B4-BE49-F238E27FC236}">
                <a16:creationId xmlns:a16="http://schemas.microsoft.com/office/drawing/2014/main" id="{CA2889B4-2B3B-4713-8E21-2033CAA26A62}"/>
              </a:ext>
            </a:extLst>
          </p:cNvPr>
          <p:cNvSpPr txBox="1"/>
          <p:nvPr/>
        </p:nvSpPr>
        <p:spPr>
          <a:xfrm>
            <a:off x="5642064" y="3290162"/>
            <a:ext cx="738230"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Scheduled process</a:t>
            </a:r>
          </a:p>
        </p:txBody>
      </p:sp>
      <p:sp>
        <p:nvSpPr>
          <p:cNvPr id="110" name="Rectangle 109">
            <a:extLst>
              <a:ext uri="{FF2B5EF4-FFF2-40B4-BE49-F238E27FC236}">
                <a16:creationId xmlns:a16="http://schemas.microsoft.com/office/drawing/2014/main" id="{C8DC7822-659E-4E7C-A57C-FB7101D27CB0}"/>
              </a:ext>
            </a:extLst>
          </p:cNvPr>
          <p:cNvSpPr/>
          <p:nvPr/>
        </p:nvSpPr>
        <p:spPr bwMode="auto">
          <a:xfrm>
            <a:off x="6391945" y="1614971"/>
            <a:ext cx="832045" cy="1014755"/>
          </a:xfrm>
          <a:prstGeom prst="rect">
            <a:avLst/>
          </a:prstGeom>
          <a:solidFill>
            <a:schemeClr val="bg1"/>
          </a:solidFill>
          <a:ln w="38100" cap="flat" cmpd="sng" algn="ctr">
            <a:solidFill>
              <a:schemeClr val="accent2">
                <a:lumMod val="75000"/>
              </a:schemeClr>
            </a:solidFill>
            <a:prstDash val="solid"/>
            <a:round/>
            <a:headEnd type="none" w="med" len="med"/>
            <a:tailEnd type="none" w="med" len="med"/>
          </a:ln>
          <a:effectLst/>
        </p:spPr>
        <p:txBody>
          <a:bodyPr lIns="67366" tIns="33684" rIns="67366" bIns="33684" rtlCol="0" anchor="ctr"/>
          <a:lstStyle/>
          <a:p>
            <a:pPr marL="0" marR="0" lvl="0" indent="0" algn="ctr" defTabSz="685132" rtl="0" eaLnBrk="1" fontAlgn="base" latinLnBrk="0" hangingPunct="1">
              <a:lnSpc>
                <a:spcPct val="106000"/>
              </a:lnSpc>
              <a:spcBef>
                <a:spcPct val="80000"/>
              </a:spcBef>
              <a:spcAft>
                <a:spcPct val="0"/>
              </a:spcAft>
              <a:buClr>
                <a:srgbClr val="000000"/>
              </a:buClr>
              <a:buSzPct val="80000"/>
              <a:buFontTx/>
              <a:buNone/>
              <a:tabLst/>
              <a:defRPr/>
            </a:pPr>
            <a:endParaRPr kumimoji="0" lang="en-US" sz="698" b="1" i="0" u="none" strike="noStrike" kern="1200" cap="none" spc="0" normalizeH="0" baseline="0" noProof="0">
              <a:ln>
                <a:noFill/>
              </a:ln>
              <a:solidFill>
                <a:srgbClr val="FFFFFF"/>
              </a:solidFill>
              <a:effectLst/>
              <a:uLnTx/>
              <a:uFillTx/>
              <a:latin typeface="Verdana"/>
              <a:ea typeface="+mn-ea"/>
              <a:cs typeface="Arial" pitchFamily="34" charset="0"/>
            </a:endParaRPr>
          </a:p>
        </p:txBody>
      </p:sp>
      <p:grpSp>
        <p:nvGrpSpPr>
          <p:cNvPr id="111" name="Group 110">
            <a:extLst>
              <a:ext uri="{FF2B5EF4-FFF2-40B4-BE49-F238E27FC236}">
                <a16:creationId xmlns:a16="http://schemas.microsoft.com/office/drawing/2014/main" id="{9E307E9D-9BC6-4AC9-8F13-BFA4AF57B008}"/>
              </a:ext>
            </a:extLst>
          </p:cNvPr>
          <p:cNvGrpSpPr/>
          <p:nvPr/>
        </p:nvGrpSpPr>
        <p:grpSpPr>
          <a:xfrm>
            <a:off x="6473499" y="1725806"/>
            <a:ext cx="688773" cy="786018"/>
            <a:chOff x="6019075" y="3840654"/>
            <a:chExt cx="685800" cy="925003"/>
          </a:xfrm>
        </p:grpSpPr>
        <p:grpSp>
          <p:nvGrpSpPr>
            <p:cNvPr id="112" name="Group 111">
              <a:extLst>
                <a:ext uri="{FF2B5EF4-FFF2-40B4-BE49-F238E27FC236}">
                  <a16:creationId xmlns:a16="http://schemas.microsoft.com/office/drawing/2014/main" id="{66A273E2-F2C3-412A-B137-D267AB641681}"/>
                </a:ext>
              </a:extLst>
            </p:cNvPr>
            <p:cNvGrpSpPr/>
            <p:nvPr/>
          </p:nvGrpSpPr>
          <p:grpSpPr>
            <a:xfrm>
              <a:off x="6116745" y="3840654"/>
              <a:ext cx="397025" cy="310284"/>
              <a:chOff x="6104045" y="3840654"/>
              <a:chExt cx="397025" cy="310284"/>
            </a:xfrm>
          </p:grpSpPr>
          <p:sp>
            <p:nvSpPr>
              <p:cNvPr id="117" name="Freeform 19">
                <a:extLst>
                  <a:ext uri="{FF2B5EF4-FFF2-40B4-BE49-F238E27FC236}">
                    <a16:creationId xmlns:a16="http://schemas.microsoft.com/office/drawing/2014/main" id="{F96A435D-9286-474A-AB60-BBFF001B265F}"/>
                  </a:ext>
                </a:extLst>
              </p:cNvPr>
              <p:cNvSpPr>
                <a:spLocks noEditPoints="1"/>
              </p:cNvSpPr>
              <p:nvPr/>
            </p:nvSpPr>
            <p:spPr bwMode="auto">
              <a:xfrm>
                <a:off x="6104045" y="3840654"/>
                <a:ext cx="219217" cy="246755"/>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Verdana"/>
                  <a:ea typeface="+mn-ea"/>
                  <a:cs typeface="Arial" pitchFamily="34" charset="0"/>
                </a:endParaRPr>
              </a:p>
            </p:txBody>
          </p:sp>
          <p:sp>
            <p:nvSpPr>
              <p:cNvPr id="118" name="Freeform 19">
                <a:extLst>
                  <a:ext uri="{FF2B5EF4-FFF2-40B4-BE49-F238E27FC236}">
                    <a16:creationId xmlns:a16="http://schemas.microsoft.com/office/drawing/2014/main" id="{36FB06EF-1A77-486A-9D55-7F3EADAC4114}"/>
                  </a:ext>
                </a:extLst>
              </p:cNvPr>
              <p:cNvSpPr>
                <a:spLocks noEditPoints="1"/>
              </p:cNvSpPr>
              <p:nvPr/>
            </p:nvSpPr>
            <p:spPr bwMode="auto">
              <a:xfrm>
                <a:off x="6281853" y="3904178"/>
                <a:ext cx="219217" cy="246760"/>
              </a:xfrm>
              <a:custGeom>
                <a:avLst/>
                <a:gdLst>
                  <a:gd name="T0" fmla="*/ 98 w 780"/>
                  <a:gd name="T1" fmla="*/ 0 h 878"/>
                  <a:gd name="T2" fmla="*/ 78 w 780"/>
                  <a:gd name="T3" fmla="*/ 2 h 878"/>
                  <a:gd name="T4" fmla="*/ 42 w 780"/>
                  <a:gd name="T5" fmla="*/ 16 h 878"/>
                  <a:gd name="T6" fmla="*/ 16 w 780"/>
                  <a:gd name="T7" fmla="*/ 42 h 878"/>
                  <a:gd name="T8" fmla="*/ 2 w 780"/>
                  <a:gd name="T9" fmla="*/ 78 h 878"/>
                  <a:gd name="T10" fmla="*/ 0 w 780"/>
                  <a:gd name="T11" fmla="*/ 780 h 878"/>
                  <a:gd name="T12" fmla="*/ 2 w 780"/>
                  <a:gd name="T13" fmla="*/ 800 h 878"/>
                  <a:gd name="T14" fmla="*/ 16 w 780"/>
                  <a:gd name="T15" fmla="*/ 834 h 878"/>
                  <a:gd name="T16" fmla="*/ 42 w 780"/>
                  <a:gd name="T17" fmla="*/ 862 h 878"/>
                  <a:gd name="T18" fmla="*/ 78 w 780"/>
                  <a:gd name="T19" fmla="*/ 876 h 878"/>
                  <a:gd name="T20" fmla="*/ 684 w 780"/>
                  <a:gd name="T21" fmla="*/ 878 h 878"/>
                  <a:gd name="T22" fmla="*/ 702 w 780"/>
                  <a:gd name="T23" fmla="*/ 876 h 878"/>
                  <a:gd name="T24" fmla="*/ 738 w 780"/>
                  <a:gd name="T25" fmla="*/ 862 h 878"/>
                  <a:gd name="T26" fmla="*/ 764 w 780"/>
                  <a:gd name="T27" fmla="*/ 834 h 878"/>
                  <a:gd name="T28" fmla="*/ 778 w 780"/>
                  <a:gd name="T29" fmla="*/ 800 h 878"/>
                  <a:gd name="T30" fmla="*/ 780 w 780"/>
                  <a:gd name="T31" fmla="*/ 98 h 878"/>
                  <a:gd name="T32" fmla="*/ 778 w 780"/>
                  <a:gd name="T33" fmla="*/ 78 h 878"/>
                  <a:gd name="T34" fmla="*/ 764 w 780"/>
                  <a:gd name="T35" fmla="*/ 42 h 878"/>
                  <a:gd name="T36" fmla="*/ 738 w 780"/>
                  <a:gd name="T37" fmla="*/ 16 h 878"/>
                  <a:gd name="T38" fmla="*/ 702 w 780"/>
                  <a:gd name="T39" fmla="*/ 2 h 878"/>
                  <a:gd name="T40" fmla="*/ 684 w 780"/>
                  <a:gd name="T41" fmla="*/ 0 h 878"/>
                  <a:gd name="T42" fmla="*/ 98 w 780"/>
                  <a:gd name="T43" fmla="*/ 780 h 878"/>
                  <a:gd name="T44" fmla="*/ 684 w 780"/>
                  <a:gd name="T45" fmla="*/ 98 h 878"/>
                  <a:gd name="T46" fmla="*/ 440 w 780"/>
                  <a:gd name="T47" fmla="*/ 536 h 878"/>
                  <a:gd name="T48" fmla="*/ 196 w 780"/>
                  <a:gd name="T49" fmla="*/ 586 h 878"/>
                  <a:gd name="T50" fmla="*/ 440 w 780"/>
                  <a:gd name="T51" fmla="*/ 536 h 878"/>
                  <a:gd name="T52" fmla="*/ 390 w 780"/>
                  <a:gd name="T53" fmla="*/ 342 h 878"/>
                  <a:gd name="T54" fmla="*/ 586 w 780"/>
                  <a:gd name="T55" fmla="*/ 390 h 878"/>
                  <a:gd name="T56" fmla="*/ 390 w 780"/>
                  <a:gd name="T57" fmla="*/ 292 h 878"/>
                  <a:gd name="T58" fmla="*/ 586 w 780"/>
                  <a:gd name="T59" fmla="*/ 194 h 878"/>
                  <a:gd name="T60" fmla="*/ 390 w 780"/>
                  <a:gd name="T61" fmla="*/ 292 h 878"/>
                  <a:gd name="T62" fmla="*/ 196 w 780"/>
                  <a:gd name="T63" fmla="*/ 194 h 878"/>
                  <a:gd name="T64" fmla="*/ 342 w 780"/>
                  <a:gd name="T65" fmla="*/ 390 h 878"/>
                  <a:gd name="T66" fmla="*/ 292 w 780"/>
                  <a:gd name="T67" fmla="*/ 438 h 878"/>
                  <a:gd name="T68" fmla="*/ 196 w 780"/>
                  <a:gd name="T69" fmla="*/ 488 h 878"/>
                  <a:gd name="T70" fmla="*/ 292 w 780"/>
                  <a:gd name="T71" fmla="*/ 438 h 878"/>
                  <a:gd name="T72" fmla="*/ 586 w 780"/>
                  <a:gd name="T73" fmla="*/ 488 h 878"/>
                  <a:gd name="T74" fmla="*/ 342 w 780"/>
                  <a:gd name="T75" fmla="*/ 438 h 878"/>
                  <a:gd name="T76" fmla="*/ 586 w 780"/>
                  <a:gd name="T77" fmla="*/ 634 h 878"/>
                  <a:gd name="T78" fmla="*/ 196 w 780"/>
                  <a:gd name="T79" fmla="*/ 682 h 878"/>
                  <a:gd name="T80" fmla="*/ 586 w 780"/>
                  <a:gd name="T81" fmla="*/ 634 h 878"/>
                  <a:gd name="T82" fmla="*/ 586 w 780"/>
                  <a:gd name="T83" fmla="*/ 586 h 878"/>
                  <a:gd name="T84" fmla="*/ 488 w 780"/>
                  <a:gd name="T85" fmla="*/ 536 h 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80" h="878">
                    <a:moveTo>
                      <a:pt x="684" y="0"/>
                    </a:moveTo>
                    <a:lnTo>
                      <a:pt x="98" y="0"/>
                    </a:lnTo>
                    <a:lnTo>
                      <a:pt x="98" y="0"/>
                    </a:lnTo>
                    <a:lnTo>
                      <a:pt x="78" y="2"/>
                    </a:lnTo>
                    <a:lnTo>
                      <a:pt x="60" y="8"/>
                    </a:lnTo>
                    <a:lnTo>
                      <a:pt x="42" y="16"/>
                    </a:lnTo>
                    <a:lnTo>
                      <a:pt x="28" y="28"/>
                    </a:lnTo>
                    <a:lnTo>
                      <a:pt x="16" y="42"/>
                    </a:lnTo>
                    <a:lnTo>
                      <a:pt x="8" y="60"/>
                    </a:lnTo>
                    <a:lnTo>
                      <a:pt x="2" y="78"/>
                    </a:lnTo>
                    <a:lnTo>
                      <a:pt x="0" y="98"/>
                    </a:lnTo>
                    <a:lnTo>
                      <a:pt x="0" y="780"/>
                    </a:lnTo>
                    <a:lnTo>
                      <a:pt x="0" y="780"/>
                    </a:lnTo>
                    <a:lnTo>
                      <a:pt x="2" y="800"/>
                    </a:lnTo>
                    <a:lnTo>
                      <a:pt x="8" y="818"/>
                    </a:lnTo>
                    <a:lnTo>
                      <a:pt x="16" y="834"/>
                    </a:lnTo>
                    <a:lnTo>
                      <a:pt x="28" y="850"/>
                    </a:lnTo>
                    <a:lnTo>
                      <a:pt x="42" y="862"/>
                    </a:lnTo>
                    <a:lnTo>
                      <a:pt x="60" y="870"/>
                    </a:lnTo>
                    <a:lnTo>
                      <a:pt x="78" y="876"/>
                    </a:lnTo>
                    <a:lnTo>
                      <a:pt x="98" y="878"/>
                    </a:lnTo>
                    <a:lnTo>
                      <a:pt x="684" y="878"/>
                    </a:lnTo>
                    <a:lnTo>
                      <a:pt x="684" y="878"/>
                    </a:lnTo>
                    <a:lnTo>
                      <a:pt x="702" y="876"/>
                    </a:lnTo>
                    <a:lnTo>
                      <a:pt x="722" y="870"/>
                    </a:lnTo>
                    <a:lnTo>
                      <a:pt x="738" y="862"/>
                    </a:lnTo>
                    <a:lnTo>
                      <a:pt x="752" y="850"/>
                    </a:lnTo>
                    <a:lnTo>
                      <a:pt x="764" y="834"/>
                    </a:lnTo>
                    <a:lnTo>
                      <a:pt x="774" y="818"/>
                    </a:lnTo>
                    <a:lnTo>
                      <a:pt x="778" y="800"/>
                    </a:lnTo>
                    <a:lnTo>
                      <a:pt x="780" y="780"/>
                    </a:lnTo>
                    <a:lnTo>
                      <a:pt x="780" y="98"/>
                    </a:lnTo>
                    <a:lnTo>
                      <a:pt x="780" y="98"/>
                    </a:lnTo>
                    <a:lnTo>
                      <a:pt x="778" y="78"/>
                    </a:lnTo>
                    <a:lnTo>
                      <a:pt x="774" y="60"/>
                    </a:lnTo>
                    <a:lnTo>
                      <a:pt x="764" y="42"/>
                    </a:lnTo>
                    <a:lnTo>
                      <a:pt x="752" y="28"/>
                    </a:lnTo>
                    <a:lnTo>
                      <a:pt x="738" y="16"/>
                    </a:lnTo>
                    <a:lnTo>
                      <a:pt x="722" y="8"/>
                    </a:lnTo>
                    <a:lnTo>
                      <a:pt x="702" y="2"/>
                    </a:lnTo>
                    <a:lnTo>
                      <a:pt x="684" y="0"/>
                    </a:lnTo>
                    <a:lnTo>
                      <a:pt x="684" y="0"/>
                    </a:lnTo>
                    <a:close/>
                    <a:moveTo>
                      <a:pt x="684" y="780"/>
                    </a:moveTo>
                    <a:lnTo>
                      <a:pt x="98" y="780"/>
                    </a:lnTo>
                    <a:lnTo>
                      <a:pt x="98" y="98"/>
                    </a:lnTo>
                    <a:lnTo>
                      <a:pt x="684" y="98"/>
                    </a:lnTo>
                    <a:lnTo>
                      <a:pt x="684" y="780"/>
                    </a:lnTo>
                    <a:close/>
                    <a:moveTo>
                      <a:pt x="440" y="536"/>
                    </a:moveTo>
                    <a:lnTo>
                      <a:pt x="196" y="536"/>
                    </a:lnTo>
                    <a:lnTo>
                      <a:pt x="196" y="586"/>
                    </a:lnTo>
                    <a:lnTo>
                      <a:pt x="440" y="586"/>
                    </a:lnTo>
                    <a:lnTo>
                      <a:pt x="440" y="536"/>
                    </a:lnTo>
                    <a:close/>
                    <a:moveTo>
                      <a:pt x="586" y="342"/>
                    </a:moveTo>
                    <a:lnTo>
                      <a:pt x="390" y="342"/>
                    </a:lnTo>
                    <a:lnTo>
                      <a:pt x="390" y="390"/>
                    </a:lnTo>
                    <a:lnTo>
                      <a:pt x="586" y="390"/>
                    </a:lnTo>
                    <a:lnTo>
                      <a:pt x="586" y="342"/>
                    </a:lnTo>
                    <a:close/>
                    <a:moveTo>
                      <a:pt x="390" y="292"/>
                    </a:moveTo>
                    <a:lnTo>
                      <a:pt x="586" y="292"/>
                    </a:lnTo>
                    <a:lnTo>
                      <a:pt x="586" y="194"/>
                    </a:lnTo>
                    <a:lnTo>
                      <a:pt x="390" y="194"/>
                    </a:lnTo>
                    <a:lnTo>
                      <a:pt x="390" y="292"/>
                    </a:lnTo>
                    <a:close/>
                    <a:moveTo>
                      <a:pt x="342" y="194"/>
                    </a:moveTo>
                    <a:lnTo>
                      <a:pt x="196" y="194"/>
                    </a:lnTo>
                    <a:lnTo>
                      <a:pt x="196" y="390"/>
                    </a:lnTo>
                    <a:lnTo>
                      <a:pt x="342" y="390"/>
                    </a:lnTo>
                    <a:lnTo>
                      <a:pt x="342" y="194"/>
                    </a:lnTo>
                    <a:close/>
                    <a:moveTo>
                      <a:pt x="292" y="438"/>
                    </a:moveTo>
                    <a:lnTo>
                      <a:pt x="196" y="438"/>
                    </a:lnTo>
                    <a:lnTo>
                      <a:pt x="196" y="488"/>
                    </a:lnTo>
                    <a:lnTo>
                      <a:pt x="292" y="488"/>
                    </a:lnTo>
                    <a:lnTo>
                      <a:pt x="292" y="438"/>
                    </a:lnTo>
                    <a:close/>
                    <a:moveTo>
                      <a:pt x="342" y="488"/>
                    </a:moveTo>
                    <a:lnTo>
                      <a:pt x="586" y="488"/>
                    </a:lnTo>
                    <a:lnTo>
                      <a:pt x="586" y="438"/>
                    </a:lnTo>
                    <a:lnTo>
                      <a:pt x="342" y="438"/>
                    </a:lnTo>
                    <a:lnTo>
                      <a:pt x="342" y="488"/>
                    </a:lnTo>
                    <a:close/>
                    <a:moveTo>
                      <a:pt x="586" y="634"/>
                    </a:moveTo>
                    <a:lnTo>
                      <a:pt x="196" y="634"/>
                    </a:lnTo>
                    <a:lnTo>
                      <a:pt x="196" y="682"/>
                    </a:lnTo>
                    <a:lnTo>
                      <a:pt x="586" y="682"/>
                    </a:lnTo>
                    <a:lnTo>
                      <a:pt x="586" y="634"/>
                    </a:lnTo>
                    <a:close/>
                    <a:moveTo>
                      <a:pt x="488" y="586"/>
                    </a:moveTo>
                    <a:lnTo>
                      <a:pt x="586" y="586"/>
                    </a:lnTo>
                    <a:lnTo>
                      <a:pt x="586" y="536"/>
                    </a:lnTo>
                    <a:lnTo>
                      <a:pt x="488" y="536"/>
                    </a:lnTo>
                    <a:lnTo>
                      <a:pt x="488" y="586"/>
                    </a:lnTo>
                    <a:close/>
                  </a:path>
                </a:pathLst>
              </a:custGeom>
              <a:solidFill>
                <a:srgbClr val="002776"/>
              </a:solidFill>
              <a:ln>
                <a:noFill/>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20000"/>
                  </a:spcBef>
                  <a:spcAft>
                    <a:spcPct val="0"/>
                  </a:spcAft>
                  <a:buClrTx/>
                  <a:buSzTx/>
                  <a:buFontTx/>
                  <a:buNone/>
                  <a:tabLst/>
                  <a:defRPr/>
                </a:pPr>
                <a:endParaRPr kumimoji="0" lang="en-US" sz="1100" b="1" i="0" u="none" strike="noStrike" kern="1200" cap="none" spc="0" normalizeH="0" baseline="0" noProof="0">
                  <a:ln>
                    <a:noFill/>
                  </a:ln>
                  <a:solidFill>
                    <a:srgbClr val="000000"/>
                  </a:solidFill>
                  <a:effectLst/>
                  <a:uLnTx/>
                  <a:uFillTx/>
                  <a:latin typeface="Verdana"/>
                  <a:ea typeface="+mn-ea"/>
                  <a:cs typeface="Arial" pitchFamily="34" charset="0"/>
                </a:endParaRPr>
              </a:p>
            </p:txBody>
          </p:sp>
        </p:grpSp>
        <p:sp>
          <p:nvSpPr>
            <p:cNvPr id="114" name="TextBox 113">
              <a:extLst>
                <a:ext uri="{FF2B5EF4-FFF2-40B4-BE49-F238E27FC236}">
                  <a16:creationId xmlns:a16="http://schemas.microsoft.com/office/drawing/2014/main" id="{F6C4C81A-5698-4B7F-8AEF-156AF434479C}"/>
                </a:ext>
              </a:extLst>
            </p:cNvPr>
            <p:cNvSpPr txBox="1"/>
            <p:nvPr/>
          </p:nvSpPr>
          <p:spPr>
            <a:xfrm>
              <a:off x="6019075" y="4168031"/>
              <a:ext cx="685800" cy="597626"/>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900" b="1" i="0" u="none" strike="noStrike" kern="0" cap="none" spc="0" normalizeH="0" baseline="0" noProof="0" dirty="0">
                  <a:ln>
                    <a:noFill/>
                  </a:ln>
                  <a:solidFill>
                    <a:srgbClr val="000000"/>
                  </a:solidFill>
                  <a:effectLst/>
                  <a:uLnTx/>
                  <a:uFillTx/>
                  <a:latin typeface="Calibri" panose="020F0502020204030204" pitchFamily="34" charset="0"/>
                  <a:ea typeface="+mn-ea"/>
                  <a:cs typeface="Arial" charset="0"/>
                </a:rPr>
                <a:t>File Landing Zone</a:t>
              </a:r>
              <a:endParaRPr kumimoji="0" lang="en-US" sz="900" b="1" i="0" u="none" strike="noStrike" kern="1200" cap="none" spc="0" normalizeH="0" baseline="0" noProof="0" dirty="0">
                <a:ln>
                  <a:noFill/>
                </a:ln>
                <a:solidFill>
                  <a:srgbClr val="000000"/>
                </a:solidFill>
                <a:effectLst/>
                <a:uLnTx/>
                <a:uFillTx/>
                <a:latin typeface="Verdana"/>
                <a:ea typeface="+mn-ea"/>
                <a:cs typeface="Arial" pitchFamily="34" charset="0"/>
              </a:endParaRPr>
            </a:p>
          </p:txBody>
        </p:sp>
      </p:grpSp>
      <p:sp>
        <p:nvSpPr>
          <p:cNvPr id="119" name="TextBox 118">
            <a:extLst>
              <a:ext uri="{FF2B5EF4-FFF2-40B4-BE49-F238E27FC236}">
                <a16:creationId xmlns:a16="http://schemas.microsoft.com/office/drawing/2014/main" id="{0694E70E-712F-4324-9AFB-F8631F973FBA}"/>
              </a:ext>
            </a:extLst>
          </p:cNvPr>
          <p:cNvSpPr txBox="1"/>
          <p:nvPr/>
        </p:nvSpPr>
        <p:spPr>
          <a:xfrm>
            <a:off x="5292939" y="1843573"/>
            <a:ext cx="868874"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Sterling File Gateway</a:t>
            </a:r>
          </a:p>
        </p:txBody>
      </p:sp>
      <p:sp>
        <p:nvSpPr>
          <p:cNvPr id="120" name="Rectangle 119">
            <a:extLst>
              <a:ext uri="{FF2B5EF4-FFF2-40B4-BE49-F238E27FC236}">
                <a16:creationId xmlns:a16="http://schemas.microsoft.com/office/drawing/2014/main" id="{227C2F89-EA6E-4B3D-8715-D16E49248226}"/>
              </a:ext>
            </a:extLst>
          </p:cNvPr>
          <p:cNvSpPr/>
          <p:nvPr/>
        </p:nvSpPr>
        <p:spPr bwMode="gray">
          <a:xfrm>
            <a:off x="5421907" y="1519637"/>
            <a:ext cx="554913" cy="1209571"/>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58" name="Arrow: Left-Right 157">
            <a:extLst>
              <a:ext uri="{FF2B5EF4-FFF2-40B4-BE49-F238E27FC236}">
                <a16:creationId xmlns:a16="http://schemas.microsoft.com/office/drawing/2014/main" id="{11CEE33A-1E1F-4DFA-BD99-83ADF92C0E49}"/>
              </a:ext>
            </a:extLst>
          </p:cNvPr>
          <p:cNvSpPr/>
          <p:nvPr/>
        </p:nvSpPr>
        <p:spPr bwMode="gray">
          <a:xfrm>
            <a:off x="5702463" y="2106983"/>
            <a:ext cx="652745" cy="136927"/>
          </a:xfrm>
          <a:prstGeom prst="leftRightArrow">
            <a:avLst/>
          </a:prstGeom>
          <a:no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
        <p:nvSpPr>
          <p:cNvPr id="159" name="Rectangle 158">
            <a:extLst>
              <a:ext uri="{FF2B5EF4-FFF2-40B4-BE49-F238E27FC236}">
                <a16:creationId xmlns:a16="http://schemas.microsoft.com/office/drawing/2014/main" id="{B17BFEFE-E763-4C38-AB0B-141051BFABC1}"/>
              </a:ext>
            </a:extLst>
          </p:cNvPr>
          <p:cNvSpPr/>
          <p:nvPr/>
        </p:nvSpPr>
        <p:spPr bwMode="gray">
          <a:xfrm>
            <a:off x="7548580" y="1516172"/>
            <a:ext cx="554913" cy="1209571"/>
          </a:xfrm>
          <a:prstGeom prst="rect">
            <a:avLst/>
          </a:prstGeom>
          <a:noFill/>
          <a:ln w="12700" algn="ctr">
            <a:solidFill>
              <a:srgbClr val="00A1DE"/>
            </a:solidFill>
            <a:prstDash val="dash"/>
            <a:miter lim="800000"/>
            <a:headEnd/>
            <a:tailEnd/>
          </a:ln>
        </p:spPr>
        <p:txBody>
          <a:bodyPr wrap="square" lIns="66675" tIns="66675" rIns="66675" bIns="66675" rtlCol="0" anchor="ctr"/>
          <a:lstStyle/>
          <a:p>
            <a:pPr marL="0" marR="0" lvl="0" indent="0" algn="ctr" defTabSz="685800" rtl="0" eaLnBrk="1" fontAlgn="auto" latinLnBrk="0" hangingPunct="1">
              <a:lnSpc>
                <a:spcPct val="106000"/>
              </a:lnSpc>
              <a:spcBef>
                <a:spcPts val="0"/>
              </a:spcBef>
              <a:spcAft>
                <a:spcPts val="0"/>
              </a:spcAft>
              <a:buClrTx/>
              <a:buSzTx/>
              <a:buFontTx/>
              <a:buNone/>
              <a:tabLst/>
              <a:defRPr/>
            </a:pPr>
            <a:endParaRPr kumimoji="0" lang="en-US" sz="750" b="1" i="0" u="none" strike="noStrike" kern="0" cap="none" spc="0" normalizeH="0" baseline="0" noProof="0">
              <a:ln>
                <a:noFill/>
              </a:ln>
              <a:solidFill>
                <a:prstClr val="white"/>
              </a:solidFill>
              <a:effectLst/>
              <a:uLnTx/>
              <a:uFillTx/>
              <a:latin typeface="Verdana"/>
              <a:ea typeface="+mn-ea"/>
              <a:cs typeface="+mn-cs"/>
            </a:endParaRPr>
          </a:p>
        </p:txBody>
      </p:sp>
      <p:sp>
        <p:nvSpPr>
          <p:cNvPr id="161" name="TextBox 160">
            <a:extLst>
              <a:ext uri="{FF2B5EF4-FFF2-40B4-BE49-F238E27FC236}">
                <a16:creationId xmlns:a16="http://schemas.microsoft.com/office/drawing/2014/main" id="{3A3B8CB5-411E-4B35-A073-437AB9CD4D02}"/>
              </a:ext>
            </a:extLst>
          </p:cNvPr>
          <p:cNvSpPr txBox="1"/>
          <p:nvPr/>
        </p:nvSpPr>
        <p:spPr>
          <a:xfrm>
            <a:off x="7409224" y="1798544"/>
            <a:ext cx="868874" cy="230832"/>
          </a:xfrm>
          <a:prstGeom prst="rect">
            <a:avLst/>
          </a:prstGeom>
          <a:noFill/>
        </p:spPr>
        <p:txBody>
          <a:bodyPr wrap="square" lIns="0" tIns="0" rIns="0" bIns="0" rtlCol="0">
            <a:spAutoFit/>
          </a:body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750" b="1" i="0" u="none" strike="noStrike" kern="0" cap="none" spc="0" normalizeH="0" baseline="0" noProof="0" dirty="0">
                <a:ln>
                  <a:noFill/>
                </a:ln>
                <a:solidFill>
                  <a:srgbClr val="002776"/>
                </a:solidFill>
                <a:effectLst/>
                <a:uLnTx/>
                <a:uFillTx/>
                <a:latin typeface="Verdana"/>
                <a:ea typeface="+mn-ea"/>
                <a:cs typeface="+mn-cs"/>
              </a:rPr>
              <a:t>Sterling File Gateway</a:t>
            </a:r>
          </a:p>
        </p:txBody>
      </p:sp>
      <p:sp>
        <p:nvSpPr>
          <p:cNvPr id="171" name="Arrow: Left-Right 170">
            <a:extLst>
              <a:ext uri="{FF2B5EF4-FFF2-40B4-BE49-F238E27FC236}">
                <a16:creationId xmlns:a16="http://schemas.microsoft.com/office/drawing/2014/main" id="{94D9656C-5363-48F9-9A27-8131CF78CF9B}"/>
              </a:ext>
            </a:extLst>
          </p:cNvPr>
          <p:cNvSpPr/>
          <p:nvPr/>
        </p:nvSpPr>
        <p:spPr bwMode="gray">
          <a:xfrm>
            <a:off x="7216070" y="2093128"/>
            <a:ext cx="652745" cy="136927"/>
          </a:xfrm>
          <a:prstGeom prst="leftRightArrow">
            <a:avLst/>
          </a:prstGeom>
          <a:no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317287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260325"/>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8" name="TextBox 7">
            <a:extLst>
              <a:ext uri="{FF2B5EF4-FFF2-40B4-BE49-F238E27FC236}">
                <a16:creationId xmlns:a16="http://schemas.microsoft.com/office/drawing/2014/main" id="{4E899C67-DFE6-4BE9-99B1-4A670CA03ABA}"/>
              </a:ext>
            </a:extLst>
          </p:cNvPr>
          <p:cNvSpPr txBox="1"/>
          <p:nvPr/>
        </p:nvSpPr>
        <p:spPr bwMode="gray">
          <a:xfrm>
            <a:off x="6232430" y="2260325"/>
            <a:ext cx="5697300" cy="2323008"/>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342900" marR="0" lvl="0" indent="-342900" algn="l" defTabSz="1217613" rtl="0" eaLnBrk="0" fontAlgn="base" latinLnBrk="0" hangingPunct="0">
              <a:lnSpc>
                <a:spcPct val="250000"/>
              </a:lnSpc>
              <a:spcBef>
                <a:spcPts val="600"/>
              </a:spcBef>
              <a:spcAft>
                <a:spcPct val="0"/>
              </a:spcAft>
              <a:buClrTx/>
              <a:buSzPct val="100000"/>
              <a:buFont typeface="Wingdings" panose="05000000000000000000" pitchFamily="2" charset="2"/>
              <a:buChar char="v"/>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Error Management</a:t>
            </a:r>
          </a:p>
          <a:p>
            <a:pPr marL="342900" marR="0" lvl="0" indent="-342900" algn="l" defTabSz="1217613" rtl="0" eaLnBrk="0" fontAlgn="base" latinLnBrk="0" hangingPunct="0">
              <a:lnSpc>
                <a:spcPct val="250000"/>
              </a:lnSpc>
              <a:spcBef>
                <a:spcPts val="600"/>
              </a:spcBef>
              <a:spcAft>
                <a:spcPct val="0"/>
              </a:spcAft>
              <a:buClrTx/>
              <a:buSzPct val="100000"/>
              <a:buFont typeface="Wingdings" panose="05000000000000000000" pitchFamily="2" charset="2"/>
              <a:buChar char="v"/>
              <a:tabLst/>
              <a:defRPr/>
            </a:pPr>
            <a:r>
              <a:rPr lang="en-US" b="1">
                <a:solidFill>
                  <a:srgbClr val="FFCD00"/>
                </a:solidFill>
                <a:latin typeface="Verdana"/>
              </a:rPr>
              <a:t>Security Considerations</a:t>
            </a:r>
          </a:p>
          <a:p>
            <a:pPr marL="342900" marR="0" lvl="0" indent="-342900" algn="l" defTabSz="1217613" rtl="0" eaLnBrk="0" fontAlgn="base" latinLnBrk="0" hangingPunct="0">
              <a:lnSpc>
                <a:spcPct val="250000"/>
              </a:lnSpc>
              <a:spcBef>
                <a:spcPts val="600"/>
              </a:spcBef>
              <a:spcAft>
                <a:spcPct val="0"/>
              </a:spcAft>
              <a:buClrTx/>
              <a:buSzPct val="100000"/>
              <a:buFont typeface="Wingdings" panose="05000000000000000000" pitchFamily="2" charset="2"/>
              <a:buChar char="v"/>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Roles and Responsibilities</a:t>
            </a:r>
          </a:p>
        </p:txBody>
      </p:sp>
    </p:spTree>
    <p:extLst>
      <p:ext uri="{BB962C8B-B14F-4D97-AF65-F5344CB8AC3E}">
        <p14:creationId xmlns:p14="http://schemas.microsoft.com/office/powerpoint/2010/main" val="26227786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Logging and Error Management</a:t>
            </a:r>
          </a:p>
        </p:txBody>
      </p:sp>
      <p:cxnSp>
        <p:nvCxnSpPr>
          <p:cNvPr id="6" name="Straight Connector 5">
            <a:extLst>
              <a:ext uri="{FF2B5EF4-FFF2-40B4-BE49-F238E27FC236}">
                <a16:creationId xmlns:a16="http://schemas.microsoft.com/office/drawing/2014/main" id="{633F68C4-95D1-4369-82CA-EC9B9167B830}"/>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06DFC2A8-9C84-4C43-9B88-82B03CD8DC58}"/>
              </a:ext>
            </a:extLst>
          </p:cNvPr>
          <p:cNvPicPr>
            <a:picLocks noChangeAspect="1"/>
          </p:cNvPicPr>
          <p:nvPr/>
        </p:nvPicPr>
        <p:blipFill>
          <a:blip r:embed="rId3"/>
          <a:stretch>
            <a:fillRect/>
          </a:stretch>
        </p:blipFill>
        <p:spPr>
          <a:xfrm>
            <a:off x="469900" y="1139276"/>
            <a:ext cx="11384280" cy="5316138"/>
          </a:xfrm>
          <a:prstGeom prst="rect">
            <a:avLst/>
          </a:prstGeom>
        </p:spPr>
      </p:pic>
      <p:sp>
        <p:nvSpPr>
          <p:cNvPr id="11" name="TextBox 10">
            <a:extLst>
              <a:ext uri="{FF2B5EF4-FFF2-40B4-BE49-F238E27FC236}">
                <a16:creationId xmlns:a16="http://schemas.microsoft.com/office/drawing/2014/main" id="{D9221DD1-659C-4C3A-A20A-61B82B148ADB}"/>
              </a:ext>
            </a:extLst>
          </p:cNvPr>
          <p:cNvSpPr txBox="1"/>
          <p:nvPr/>
        </p:nvSpPr>
        <p:spPr>
          <a:xfrm>
            <a:off x="7176595" y="5938635"/>
            <a:ext cx="1394278" cy="116423"/>
          </a:xfrm>
          <a:prstGeom prst="rect">
            <a:avLst/>
          </a:prstGeom>
          <a:noFill/>
        </p:spPr>
        <p:txBody>
          <a:bodyPr wrap="square" lIns="0" tIns="0" rIns="0" bIns="0" rtlCol="0">
            <a:spAutoFit/>
          </a:bodyPr>
          <a:lstStyle/>
          <a:p>
            <a:pPr algn="ctr" defTabSz="685800">
              <a:spcBef>
                <a:spcPts val="450"/>
              </a:spcBef>
              <a:buSzPct val="100000"/>
              <a:defRPr/>
            </a:pPr>
            <a:r>
              <a:rPr lang="en-US" sz="750" b="1" kern="0">
                <a:solidFill>
                  <a:srgbClr val="002776"/>
                </a:solidFill>
              </a:rPr>
              <a:t>Tracking Table</a:t>
            </a:r>
          </a:p>
        </p:txBody>
      </p:sp>
    </p:spTree>
    <p:extLst>
      <p:ext uri="{BB962C8B-B14F-4D97-AF65-F5344CB8AC3E}">
        <p14:creationId xmlns:p14="http://schemas.microsoft.com/office/powerpoint/2010/main" val="3092763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Logging and Error Management</a:t>
            </a:r>
          </a:p>
        </p:txBody>
      </p:sp>
      <p:graphicFrame>
        <p:nvGraphicFramePr>
          <p:cNvPr id="5" name="Content Placeholder 5">
            <a:extLst>
              <a:ext uri="{FF2B5EF4-FFF2-40B4-BE49-F238E27FC236}">
                <a16:creationId xmlns:a16="http://schemas.microsoft.com/office/drawing/2014/main" id="{E4186452-2971-41A4-85A2-96E44A36AA97}"/>
              </a:ext>
            </a:extLst>
          </p:cNvPr>
          <p:cNvGraphicFramePr>
            <a:graphicFrameLocks/>
          </p:cNvGraphicFramePr>
          <p:nvPr>
            <p:extLst>
              <p:ext uri="{D42A27DB-BD31-4B8C-83A1-F6EECF244321}">
                <p14:modId xmlns:p14="http://schemas.microsoft.com/office/powerpoint/2010/main" val="1898555513"/>
              </p:ext>
            </p:extLst>
          </p:nvPr>
        </p:nvGraphicFramePr>
        <p:xfrm>
          <a:off x="469900" y="1326760"/>
          <a:ext cx="11317242" cy="4861755"/>
        </p:xfrm>
        <a:graphic>
          <a:graphicData uri="http://schemas.openxmlformats.org/drawingml/2006/table">
            <a:tbl>
              <a:tblPr firstRow="1">
                <a:tableStyleId>{5C22544A-7EE6-4342-B048-85BDC9FD1C3A}</a:tableStyleId>
              </a:tblPr>
              <a:tblGrid>
                <a:gridCol w="4249383">
                  <a:extLst>
                    <a:ext uri="{9D8B030D-6E8A-4147-A177-3AD203B41FA5}">
                      <a16:colId xmlns:a16="http://schemas.microsoft.com/office/drawing/2014/main" val="20000"/>
                    </a:ext>
                  </a:extLst>
                </a:gridCol>
                <a:gridCol w="1705871">
                  <a:extLst>
                    <a:ext uri="{9D8B030D-6E8A-4147-A177-3AD203B41FA5}">
                      <a16:colId xmlns:a16="http://schemas.microsoft.com/office/drawing/2014/main" val="20001"/>
                    </a:ext>
                  </a:extLst>
                </a:gridCol>
                <a:gridCol w="5361988">
                  <a:extLst>
                    <a:ext uri="{9D8B030D-6E8A-4147-A177-3AD203B41FA5}">
                      <a16:colId xmlns:a16="http://schemas.microsoft.com/office/drawing/2014/main" val="3771928315"/>
                    </a:ext>
                  </a:extLst>
                </a:gridCol>
              </a:tblGrid>
              <a:tr h="381195">
                <a:tc>
                  <a:txBody>
                    <a:bodyPr/>
                    <a:lstStyle>
                      <a:lvl1pPr marL="0" algn="l" defTabSz="685800" rtl="0" eaLnBrk="1" latinLnBrk="0" hangingPunct="1">
                        <a:defRPr sz="1350" b="1" kern="1200">
                          <a:solidFill>
                            <a:schemeClr val="tx1"/>
                          </a:solidFill>
                          <a:latin typeface="Arial"/>
                        </a:defRPr>
                      </a:lvl1pPr>
                      <a:lvl2pPr marL="342900" algn="l" defTabSz="685800" rtl="0" eaLnBrk="1" latinLnBrk="0" hangingPunct="1">
                        <a:defRPr sz="1350" b="1" kern="1200">
                          <a:solidFill>
                            <a:schemeClr val="tx1"/>
                          </a:solidFill>
                          <a:latin typeface="Arial"/>
                        </a:defRPr>
                      </a:lvl2pPr>
                      <a:lvl3pPr marL="685800" algn="l" defTabSz="685800" rtl="0" eaLnBrk="1" latinLnBrk="0" hangingPunct="1">
                        <a:defRPr sz="1350" b="1" kern="1200">
                          <a:solidFill>
                            <a:schemeClr val="tx1"/>
                          </a:solidFill>
                          <a:latin typeface="Arial"/>
                        </a:defRPr>
                      </a:lvl3pPr>
                      <a:lvl4pPr marL="1028700" algn="l" defTabSz="685800" rtl="0" eaLnBrk="1" latinLnBrk="0" hangingPunct="1">
                        <a:defRPr sz="1350" b="1" kern="1200">
                          <a:solidFill>
                            <a:schemeClr val="tx1"/>
                          </a:solidFill>
                          <a:latin typeface="Arial"/>
                        </a:defRPr>
                      </a:lvl4pPr>
                      <a:lvl5pPr marL="1371600" algn="l" defTabSz="685800" rtl="0" eaLnBrk="1" latinLnBrk="0" hangingPunct="1">
                        <a:defRPr sz="1350" b="1" kern="1200">
                          <a:solidFill>
                            <a:schemeClr val="tx1"/>
                          </a:solidFill>
                          <a:latin typeface="Arial"/>
                        </a:defRPr>
                      </a:lvl5pPr>
                      <a:lvl6pPr marL="1714500" algn="l" defTabSz="685800" rtl="0" eaLnBrk="1" latinLnBrk="0" hangingPunct="1">
                        <a:defRPr sz="1350" b="1" kern="1200">
                          <a:solidFill>
                            <a:schemeClr val="tx1"/>
                          </a:solidFill>
                          <a:latin typeface="Arial"/>
                        </a:defRPr>
                      </a:lvl6pPr>
                      <a:lvl7pPr marL="2057400" algn="l" defTabSz="685800" rtl="0" eaLnBrk="1" latinLnBrk="0" hangingPunct="1">
                        <a:defRPr sz="1350" b="1" kern="1200">
                          <a:solidFill>
                            <a:schemeClr val="tx1"/>
                          </a:solidFill>
                          <a:latin typeface="Arial"/>
                        </a:defRPr>
                      </a:lvl7pPr>
                      <a:lvl8pPr marL="2400300" algn="l" defTabSz="685800" rtl="0" eaLnBrk="1" latinLnBrk="0" hangingPunct="1">
                        <a:defRPr sz="1350" b="1" kern="1200">
                          <a:solidFill>
                            <a:schemeClr val="tx1"/>
                          </a:solidFill>
                          <a:latin typeface="Arial"/>
                        </a:defRPr>
                      </a:lvl8pPr>
                      <a:lvl9pPr marL="2743200" algn="l" defTabSz="685800" rtl="0" eaLnBrk="1" latinLnBrk="0" hangingPunct="1">
                        <a:defRPr sz="1350" b="1" kern="1200">
                          <a:solidFill>
                            <a:schemeClr val="tx1"/>
                          </a:solidFill>
                          <a:latin typeface="Arial"/>
                        </a:defRPr>
                      </a:lvl9pPr>
                    </a:lstStyle>
                    <a:p>
                      <a:pPr marL="0" algn="ctr" defTabSz="914400" rtl="0" eaLnBrk="1" latinLnBrk="0" hangingPunct="1"/>
                      <a:r>
                        <a:rPr lang="en-US" sz="1200" kern="1200">
                          <a:solidFill>
                            <a:schemeClr val="tx1"/>
                          </a:solidFill>
                          <a:effectLst/>
                          <a:latin typeface="+mn-lt"/>
                        </a:rPr>
                        <a:t>Error Scenario</a:t>
                      </a:r>
                      <a:endParaRPr lang="en-US" sz="1200" kern="1200">
                        <a:solidFill>
                          <a:schemeClr val="tx1"/>
                        </a:solidFill>
                        <a:effectLst/>
                        <a:latin typeface="+mn-lt"/>
                        <a:ea typeface="+mn-ea"/>
                        <a:cs typeface="+mn-cs"/>
                      </a:endParaRPr>
                    </a:p>
                  </a:txBody>
                  <a:tcPr marL="0" marR="0" marT="0" marB="0" anchor="ctr">
                    <a:solidFill>
                      <a:srgbClr val="FFCD00"/>
                    </a:solidFill>
                  </a:tcPr>
                </a:tc>
                <a:tc>
                  <a:txBody>
                    <a:bodyPr/>
                    <a:lstStyle>
                      <a:lvl1pPr marL="0" algn="l" defTabSz="685800" rtl="0" eaLnBrk="1" latinLnBrk="0" hangingPunct="1">
                        <a:defRPr sz="1350" b="1" kern="1200">
                          <a:solidFill>
                            <a:schemeClr val="tx1"/>
                          </a:solidFill>
                          <a:latin typeface="Arial"/>
                        </a:defRPr>
                      </a:lvl1pPr>
                      <a:lvl2pPr marL="342900" algn="l" defTabSz="685800" rtl="0" eaLnBrk="1" latinLnBrk="0" hangingPunct="1">
                        <a:defRPr sz="1350" b="1" kern="1200">
                          <a:solidFill>
                            <a:schemeClr val="tx1"/>
                          </a:solidFill>
                          <a:latin typeface="Arial"/>
                        </a:defRPr>
                      </a:lvl2pPr>
                      <a:lvl3pPr marL="685800" algn="l" defTabSz="685800" rtl="0" eaLnBrk="1" latinLnBrk="0" hangingPunct="1">
                        <a:defRPr sz="1350" b="1" kern="1200">
                          <a:solidFill>
                            <a:schemeClr val="tx1"/>
                          </a:solidFill>
                          <a:latin typeface="Arial"/>
                        </a:defRPr>
                      </a:lvl3pPr>
                      <a:lvl4pPr marL="1028700" algn="l" defTabSz="685800" rtl="0" eaLnBrk="1" latinLnBrk="0" hangingPunct="1">
                        <a:defRPr sz="1350" b="1" kern="1200">
                          <a:solidFill>
                            <a:schemeClr val="tx1"/>
                          </a:solidFill>
                          <a:latin typeface="Arial"/>
                        </a:defRPr>
                      </a:lvl4pPr>
                      <a:lvl5pPr marL="1371600" algn="l" defTabSz="685800" rtl="0" eaLnBrk="1" latinLnBrk="0" hangingPunct="1">
                        <a:defRPr sz="1350" b="1" kern="1200">
                          <a:solidFill>
                            <a:schemeClr val="tx1"/>
                          </a:solidFill>
                          <a:latin typeface="Arial"/>
                        </a:defRPr>
                      </a:lvl5pPr>
                      <a:lvl6pPr marL="1714500" algn="l" defTabSz="685800" rtl="0" eaLnBrk="1" latinLnBrk="0" hangingPunct="1">
                        <a:defRPr sz="1350" b="1" kern="1200">
                          <a:solidFill>
                            <a:schemeClr val="tx1"/>
                          </a:solidFill>
                          <a:latin typeface="Arial"/>
                        </a:defRPr>
                      </a:lvl6pPr>
                      <a:lvl7pPr marL="2057400" algn="l" defTabSz="685800" rtl="0" eaLnBrk="1" latinLnBrk="0" hangingPunct="1">
                        <a:defRPr sz="1350" b="1" kern="1200">
                          <a:solidFill>
                            <a:schemeClr val="tx1"/>
                          </a:solidFill>
                          <a:latin typeface="Arial"/>
                        </a:defRPr>
                      </a:lvl7pPr>
                      <a:lvl8pPr marL="2400300" algn="l" defTabSz="685800" rtl="0" eaLnBrk="1" latinLnBrk="0" hangingPunct="1">
                        <a:defRPr sz="1350" b="1" kern="1200">
                          <a:solidFill>
                            <a:schemeClr val="tx1"/>
                          </a:solidFill>
                          <a:latin typeface="Arial"/>
                        </a:defRPr>
                      </a:lvl8pPr>
                      <a:lvl9pPr marL="2743200" algn="l" defTabSz="685800" rtl="0" eaLnBrk="1" latinLnBrk="0" hangingPunct="1">
                        <a:defRPr sz="1350" b="1" kern="1200">
                          <a:solidFill>
                            <a:schemeClr val="tx1"/>
                          </a:solidFill>
                          <a:latin typeface="Arial"/>
                        </a:defRPr>
                      </a:lvl9pPr>
                    </a:lstStyle>
                    <a:p>
                      <a:pPr marL="0" algn="ctr" defTabSz="914400" rtl="0" eaLnBrk="1" latinLnBrk="0" hangingPunct="1"/>
                      <a:r>
                        <a:rPr lang="en-US" sz="1200" kern="1200">
                          <a:solidFill>
                            <a:schemeClr val="tx1"/>
                          </a:solidFill>
                          <a:effectLst/>
                          <a:latin typeface="+mn-lt"/>
                        </a:rPr>
                        <a:t>Applicable To</a:t>
                      </a:r>
                      <a:endParaRPr lang="en-US" sz="1200" kern="1200">
                        <a:solidFill>
                          <a:schemeClr val="tx1"/>
                        </a:solidFill>
                        <a:effectLst/>
                        <a:latin typeface="+mn-lt"/>
                        <a:ea typeface="+mn-ea"/>
                        <a:cs typeface="+mn-cs"/>
                      </a:endParaRPr>
                    </a:p>
                  </a:txBody>
                  <a:tcPr marL="0" marR="0" marT="0" marB="0" anchor="ctr">
                    <a:solidFill>
                      <a:srgbClr val="FFCD00"/>
                    </a:solidFill>
                  </a:tcPr>
                </a:tc>
                <a:tc>
                  <a:txBody>
                    <a:bodyPr/>
                    <a:lstStyle>
                      <a:lvl1pPr marL="0" algn="l" defTabSz="457200" rtl="0" eaLnBrk="1" latinLnBrk="0" hangingPunct="1">
                        <a:defRPr sz="1800" b="1" kern="1200">
                          <a:solidFill>
                            <a:schemeClr val="lt1"/>
                          </a:solidFill>
                          <a:latin typeface="Verdana"/>
                        </a:defRPr>
                      </a:lvl1pPr>
                      <a:lvl2pPr marL="457200" algn="l" defTabSz="457200" rtl="0" eaLnBrk="1" latinLnBrk="0" hangingPunct="1">
                        <a:defRPr sz="1800" b="1" kern="1200">
                          <a:solidFill>
                            <a:schemeClr val="lt1"/>
                          </a:solidFill>
                          <a:latin typeface="Verdana"/>
                        </a:defRPr>
                      </a:lvl2pPr>
                      <a:lvl3pPr marL="914400" algn="l" defTabSz="457200" rtl="0" eaLnBrk="1" latinLnBrk="0" hangingPunct="1">
                        <a:defRPr sz="1800" b="1" kern="1200">
                          <a:solidFill>
                            <a:schemeClr val="lt1"/>
                          </a:solidFill>
                          <a:latin typeface="Verdana"/>
                        </a:defRPr>
                      </a:lvl3pPr>
                      <a:lvl4pPr marL="1371600" algn="l" defTabSz="457200" rtl="0" eaLnBrk="1" latinLnBrk="0" hangingPunct="1">
                        <a:defRPr sz="1800" b="1" kern="1200">
                          <a:solidFill>
                            <a:schemeClr val="lt1"/>
                          </a:solidFill>
                          <a:latin typeface="Verdana"/>
                        </a:defRPr>
                      </a:lvl4pPr>
                      <a:lvl5pPr marL="1828800" algn="l" defTabSz="457200" rtl="0" eaLnBrk="1" latinLnBrk="0" hangingPunct="1">
                        <a:defRPr sz="1800" b="1" kern="1200">
                          <a:solidFill>
                            <a:schemeClr val="lt1"/>
                          </a:solidFill>
                          <a:latin typeface="Verdana"/>
                        </a:defRPr>
                      </a:lvl5pPr>
                      <a:lvl6pPr marL="2286000" algn="l" defTabSz="457200" rtl="0" eaLnBrk="1" latinLnBrk="0" hangingPunct="1">
                        <a:defRPr sz="1800" b="1" kern="1200">
                          <a:solidFill>
                            <a:schemeClr val="lt1"/>
                          </a:solidFill>
                          <a:latin typeface="Verdana"/>
                        </a:defRPr>
                      </a:lvl6pPr>
                      <a:lvl7pPr marL="2743200" algn="l" defTabSz="457200" rtl="0" eaLnBrk="1" latinLnBrk="0" hangingPunct="1">
                        <a:defRPr sz="1800" b="1" kern="1200">
                          <a:solidFill>
                            <a:schemeClr val="lt1"/>
                          </a:solidFill>
                          <a:latin typeface="Verdana"/>
                        </a:defRPr>
                      </a:lvl7pPr>
                      <a:lvl8pPr marL="3200400" algn="l" defTabSz="457200" rtl="0" eaLnBrk="1" latinLnBrk="0" hangingPunct="1">
                        <a:defRPr sz="1800" b="1" kern="1200">
                          <a:solidFill>
                            <a:schemeClr val="lt1"/>
                          </a:solidFill>
                          <a:latin typeface="Verdana"/>
                        </a:defRPr>
                      </a:lvl8pPr>
                      <a:lvl9pPr marL="3657600" algn="l" defTabSz="457200" rtl="0" eaLnBrk="1" latinLnBrk="0" hangingPunct="1">
                        <a:defRPr sz="1800" b="1" kern="1200">
                          <a:solidFill>
                            <a:schemeClr val="lt1"/>
                          </a:solidFill>
                          <a:latin typeface="Verdana"/>
                        </a:defRPr>
                      </a:lvl9pPr>
                    </a:lstStyle>
                    <a:p>
                      <a:pPr marL="0" algn="ctr" defTabSz="914400" rtl="0" eaLnBrk="1" latinLnBrk="0" hangingPunct="1"/>
                      <a:r>
                        <a:rPr lang="en-US" sz="1200" kern="1200">
                          <a:solidFill>
                            <a:schemeClr val="tx1"/>
                          </a:solidFill>
                          <a:effectLst/>
                          <a:latin typeface="+mn-lt"/>
                        </a:rPr>
                        <a:t>Action Required</a:t>
                      </a:r>
                      <a:endParaRPr lang="en-US" sz="1200" kern="1200">
                        <a:solidFill>
                          <a:schemeClr val="tx1"/>
                        </a:solidFill>
                        <a:effectLst/>
                        <a:latin typeface="+mn-lt"/>
                        <a:ea typeface="+mn-ea"/>
                        <a:cs typeface="+mn-cs"/>
                      </a:endParaRPr>
                    </a:p>
                  </a:txBody>
                  <a:tcPr marL="0" marR="0" marT="0" marB="0" anchor="ctr">
                    <a:solidFill>
                      <a:srgbClr val="FFCD00"/>
                    </a:solidFill>
                  </a:tcPr>
                </a:tc>
                <a:extLst>
                  <a:ext uri="{0D108BD9-81ED-4DB2-BD59-A6C34878D82A}">
                    <a16:rowId xmlns:a16="http://schemas.microsoft.com/office/drawing/2014/main" val="10000"/>
                  </a:ext>
                </a:extLst>
              </a:tr>
              <a:tr h="64008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Connection to SFTP servers failed</a:t>
                      </a:r>
                      <a:endParaRPr lang="en-US" sz="1100" b="0" kern="1200" dirty="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Inbound/Outbound</a:t>
                      </a:r>
                      <a:endParaRPr lang="en-US" sz="1100" kern="1200" dirty="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lgn="l" defTabSz="1219170" rtl="0" eaLnBrk="1" latinLnBrk="0" hangingPunct="1">
                        <a:buFont typeface="Arial" panose="020B0604020202020204" pitchFamily="34" charset="0"/>
                        <a:buChar char="•"/>
                      </a:pPr>
                      <a:r>
                        <a:rPr lang="en-US" sz="1100" kern="1200">
                          <a:effectLst/>
                          <a:latin typeface="+mn-lt"/>
                        </a:rPr>
                        <a:t>Send Email Notification to IT Support resolve the connectivity issues with SFTP server</a:t>
                      </a:r>
                      <a:endParaRPr lang="en-US" sz="1100" kern="120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1"/>
                  </a:ext>
                </a:extLst>
              </a:tr>
              <a:tr h="64008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Unable to read Input File (corrupted) or Input file is not available</a:t>
                      </a:r>
                      <a:endParaRPr lang="en-US" sz="1100" b="0" kern="1200" dirty="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lvl="0" indent="0" algn="ctr" defTabSz="1219170" rtl="0" eaLnBrk="1" fontAlgn="auto" latinLnBrk="0" hangingPunct="1">
                        <a:lnSpc>
                          <a:spcPct val="100000"/>
                        </a:lnSpc>
                        <a:spcBef>
                          <a:spcPts val="600"/>
                        </a:spcBef>
                        <a:spcAft>
                          <a:spcPts val="600"/>
                        </a:spcAft>
                        <a:buClrTx/>
                        <a:buSzTx/>
                        <a:buFontTx/>
                        <a:buNone/>
                        <a:tabLst/>
                        <a:defRPr/>
                      </a:pPr>
                      <a:r>
                        <a:rPr lang="en-US" sz="1100" kern="1200">
                          <a:effectLst/>
                          <a:latin typeface="+mn-lt"/>
                        </a:rPr>
                        <a:t>Inbound/Outbound</a:t>
                      </a:r>
                      <a:endParaRPr lang="en-US" sz="1100" kern="1200" dirty="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buFont typeface="Arial" panose="020B0604020202020204" pitchFamily="34" charset="0"/>
                        <a:buChar char="•"/>
                      </a:pPr>
                      <a:r>
                        <a:rPr lang="en-US" sz="1100" kern="1200">
                          <a:effectLst/>
                          <a:latin typeface="+mn-lt"/>
                        </a:rPr>
                        <a:t>Send Email Notification to IT Support &amp; Application Support to correct or place the required input files for the Integration</a:t>
                      </a:r>
                      <a:endParaRPr lang="en-US" sz="1100" kern="120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2"/>
                  </a:ext>
                </a:extLst>
              </a:tr>
              <a:tr h="640080">
                <a:tc>
                  <a:txBody>
                    <a:body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DB Insert Failed</a:t>
                      </a:r>
                    </a:p>
                  </a:txBody>
                  <a:tcPr marL="91215" marR="91215" marT="0" marB="0" anchor="ctr">
                    <a:solidFill>
                      <a:srgbClr val="DCDCDC"/>
                    </a:solidFill>
                  </a:tcPr>
                </a:tc>
                <a:tc>
                  <a:txBody>
                    <a:bodyPr/>
                    <a:lstStyle/>
                    <a:p>
                      <a:pPr marL="0" marR="0" lvl="0" indent="0" algn="ctr" defTabSz="1219170" rtl="0" eaLnBrk="1" fontAlgn="auto" latinLnBrk="0" hangingPunct="1">
                        <a:lnSpc>
                          <a:spcPct val="100000"/>
                        </a:lnSpc>
                        <a:spcBef>
                          <a:spcPts val="600"/>
                        </a:spcBef>
                        <a:spcAft>
                          <a:spcPts val="600"/>
                        </a:spcAft>
                        <a:buClrTx/>
                        <a:buSzTx/>
                        <a:buFontTx/>
                        <a:buNone/>
                        <a:tabLst/>
                        <a:defRPr/>
                      </a:pPr>
                      <a:r>
                        <a:rPr lang="en-US" sz="1100" kern="1200">
                          <a:effectLst/>
                          <a:latin typeface="+mn-lt"/>
                        </a:rPr>
                        <a:t>Inbound/Outbound</a:t>
                      </a:r>
                      <a:endParaRPr lang="en-US" sz="1100" kern="1200" dirty="0">
                        <a:effectLst/>
                        <a:latin typeface="+mn-lt"/>
                      </a:endParaRPr>
                    </a:p>
                  </a:txBody>
                  <a:tcPr marL="91215" marR="91215" marT="0" marB="0" anchor="ctr">
                    <a:solidFill>
                      <a:srgbClr val="DCDCDC"/>
                    </a:solidFill>
                  </a:tcPr>
                </a:tc>
                <a:tc>
                  <a:txBody>
                    <a:bodyPr/>
                    <a:lstStyle/>
                    <a:p>
                      <a:pPr marL="171450" lvl="0" indent="-171450">
                        <a:buFont typeface="Arial" panose="020B0604020202020204" pitchFamily="34" charset="0"/>
                        <a:buChar char="•"/>
                      </a:pPr>
                      <a:r>
                        <a:rPr lang="en-US" sz="1100" kern="1200">
                          <a:effectLst/>
                          <a:latin typeface="+mn-lt"/>
                        </a:rPr>
                        <a:t>Send Email Notification to IT Support resolve the issues with DBCS</a:t>
                      </a:r>
                      <a:endParaRPr lang="en-US" sz="1100" kern="1200" dirty="0">
                        <a:effectLst/>
                        <a:latin typeface="+mn-lt"/>
                      </a:endParaRPr>
                    </a:p>
                  </a:txBody>
                  <a:tcPr marL="91215" marR="91215" marT="0" marB="0" anchor="ctr">
                    <a:solidFill>
                      <a:srgbClr val="DCDCDC"/>
                    </a:solidFill>
                  </a:tcPr>
                </a:tc>
                <a:extLst>
                  <a:ext uri="{0D108BD9-81ED-4DB2-BD59-A6C34878D82A}">
                    <a16:rowId xmlns:a16="http://schemas.microsoft.com/office/drawing/2014/main" val="10003"/>
                  </a:ext>
                </a:extLst>
              </a:tr>
              <a:tr h="64008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Datatype mismatch between source and destination system</a:t>
                      </a: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algn="ctr" defTabSz="1219170" rtl="0" eaLnBrk="1" latinLnBrk="0" hangingPunct="1">
                        <a:spcBef>
                          <a:spcPts val="600"/>
                        </a:spcBef>
                        <a:spcAft>
                          <a:spcPts val="600"/>
                        </a:spcAft>
                      </a:pPr>
                      <a:r>
                        <a:rPr lang="en-US" sz="1100" kern="1200">
                          <a:effectLst/>
                          <a:latin typeface="+mn-lt"/>
                        </a:rPr>
                        <a:t>Inbound</a:t>
                      </a:r>
                      <a:endParaRPr lang="en-US" sz="1100" kern="1200" dirty="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marR="0" indent="-1714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100" kern="1200">
                          <a:effectLst/>
                          <a:latin typeface="+mn-lt"/>
                        </a:rPr>
                        <a:t>Send Email Notification to IT Support &amp; Application Support to correct the input data aligning with destination format.</a:t>
                      </a:r>
                      <a:endParaRPr lang="en-US" sz="1100" kern="1200" dirty="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5"/>
                  </a:ext>
                </a:extLst>
              </a:tr>
              <a:tr h="64008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Transformation failed in OIC</a:t>
                      </a: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algn="ctr" defTabSz="1219170" rtl="0" eaLnBrk="1" latinLnBrk="0" hangingPunct="1">
                        <a:spcBef>
                          <a:spcPts val="600"/>
                        </a:spcBef>
                        <a:spcAft>
                          <a:spcPts val="600"/>
                        </a:spcAft>
                      </a:pPr>
                      <a:r>
                        <a:rPr lang="en-US" sz="1100" kern="1200">
                          <a:effectLst/>
                          <a:latin typeface="+mn-lt"/>
                        </a:rPr>
                        <a:t>Inbound</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buFont typeface="Arial" panose="020B0604020202020204" pitchFamily="34" charset="0"/>
                        <a:buChar char="•"/>
                      </a:pPr>
                      <a:r>
                        <a:rPr lang="en-US" sz="1100" kern="1200">
                          <a:effectLst/>
                          <a:latin typeface="+mn-lt"/>
                        </a:rPr>
                        <a:t>Send Email Notification to IT Support &amp; Application Support to resolve transformation conflicts with input data.</a:t>
                      </a:r>
                      <a:endParaRPr lang="en-US" sz="1100" kern="1200" dirty="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6"/>
                  </a:ext>
                </a:extLst>
              </a:tr>
              <a:tr h="64008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a:solidFill>
                            <a:schemeClr val="dk1"/>
                          </a:solidFill>
                          <a:effectLst/>
                          <a:latin typeface="+mn-lt"/>
                          <a:ea typeface="+mn-ea"/>
                          <a:cs typeface="+mn-cs"/>
                        </a:rPr>
                        <a:t>Web service call failed due to connectivity issues</a:t>
                      </a: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Inbound</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buFont typeface="Arial" panose="020B0604020202020204" pitchFamily="34" charset="0"/>
                        <a:buChar char="•"/>
                      </a:pPr>
                      <a:r>
                        <a:rPr lang="en-US" sz="1100" kern="1200">
                          <a:effectLst/>
                          <a:latin typeface="+mn-lt"/>
                        </a:rPr>
                        <a:t>Send Email Notification to IT Support to resolve connectivity issues with End system</a:t>
                      </a:r>
                      <a:endParaRPr lang="en-US" sz="1100" kern="1200" dirty="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2506769955"/>
                  </a:ext>
                </a:extLst>
              </a:tr>
              <a:tr h="640080">
                <a:tc>
                  <a:txBody>
                    <a:body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b="0" kern="1200" dirty="0">
                          <a:solidFill>
                            <a:schemeClr val="dk1"/>
                          </a:solidFill>
                          <a:effectLst/>
                          <a:latin typeface="+mn-lt"/>
                          <a:ea typeface="+mn-ea"/>
                          <a:cs typeface="+mn-cs"/>
                        </a:rPr>
                        <a:t>Business Failures</a:t>
                      </a:r>
                    </a:p>
                  </a:txBody>
                  <a:tcPr marL="91215" marR="91215" marT="0" marB="0" anchor="ctr">
                    <a:solidFill>
                      <a:srgbClr val="DCDCDC"/>
                    </a:solidFill>
                  </a:tcPr>
                </a:tc>
                <a:tc>
                  <a:txBody>
                    <a:bodyPr/>
                    <a:lstStyle/>
                    <a:p>
                      <a:pPr marL="0" marR="0" indent="0" algn="ctr"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Inbound/Outbound</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p>
                      <a:pPr marL="171450" lvl="0" indent="-171450">
                        <a:buFont typeface="Arial" panose="020B0604020202020204" pitchFamily="34" charset="0"/>
                        <a:buChar char="•"/>
                      </a:pPr>
                      <a:r>
                        <a:rPr lang="en-US" sz="1100" kern="1200" dirty="0">
                          <a:effectLst/>
                          <a:latin typeface="+mn-lt"/>
                        </a:rPr>
                        <a:t>Send Email Notification IT Support to review the business error with respect to the input data. </a:t>
                      </a:r>
                      <a:endParaRPr lang="en-US" sz="1100" kern="1200" dirty="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3638302304"/>
                  </a:ext>
                </a:extLst>
              </a:tr>
            </a:tbl>
          </a:graphicData>
        </a:graphic>
      </p:graphicFrame>
      <p:cxnSp>
        <p:nvCxnSpPr>
          <p:cNvPr id="6" name="Straight Connector 5">
            <a:extLst>
              <a:ext uri="{FF2B5EF4-FFF2-40B4-BE49-F238E27FC236}">
                <a16:creationId xmlns:a16="http://schemas.microsoft.com/office/drawing/2014/main" id="{633F68C4-95D1-4369-82CA-EC9B9167B830}"/>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D36A730-6FD4-4F2A-A14B-32F20B066BB1}"/>
              </a:ext>
            </a:extLst>
          </p:cNvPr>
          <p:cNvSpPr txBox="1"/>
          <p:nvPr/>
        </p:nvSpPr>
        <p:spPr>
          <a:xfrm>
            <a:off x="469900" y="903236"/>
            <a:ext cx="11582693" cy="276999"/>
          </a:xfrm>
          <a:prstGeom prst="rect">
            <a:avLst/>
          </a:prstGeom>
          <a:noFill/>
        </p:spPr>
        <p:txBody>
          <a:bodyPr wrap="square">
            <a:spAutoFit/>
          </a:bodyPr>
          <a:lstStyle/>
          <a:p>
            <a:r>
              <a:rPr lang="en-US" sz="1200">
                <a:latin typeface="+mn-lt"/>
              </a:rPr>
              <a:t>Error scenarios to be covered in Integration Layer</a:t>
            </a:r>
            <a:endParaRPr lang="en-US" sz="1100">
              <a:latin typeface="+mn-lt"/>
            </a:endParaRPr>
          </a:p>
        </p:txBody>
      </p:sp>
      <p:sp>
        <p:nvSpPr>
          <p:cNvPr id="9" name="TextBox 8">
            <a:extLst>
              <a:ext uri="{FF2B5EF4-FFF2-40B4-BE49-F238E27FC236}">
                <a16:creationId xmlns:a16="http://schemas.microsoft.com/office/drawing/2014/main" id="{63A8DDB2-6D94-40C3-973B-AB2544DEF94E}"/>
              </a:ext>
            </a:extLst>
          </p:cNvPr>
          <p:cNvSpPr txBox="1"/>
          <p:nvPr/>
        </p:nvSpPr>
        <p:spPr>
          <a:xfrm>
            <a:off x="327969" y="6284505"/>
            <a:ext cx="11582693" cy="276999"/>
          </a:xfrm>
          <a:prstGeom prst="rect">
            <a:avLst/>
          </a:prstGeom>
          <a:noFill/>
        </p:spPr>
        <p:txBody>
          <a:bodyPr wrap="square">
            <a:spAutoFit/>
          </a:bodyPr>
          <a:lstStyle/>
          <a:p>
            <a:r>
              <a:rPr lang="en-US" sz="1200" b="1" i="1">
                <a:latin typeface="+mn-lt"/>
              </a:rPr>
              <a:t>Note</a:t>
            </a:r>
            <a:r>
              <a:rPr lang="en-US" sz="1200" i="1">
                <a:latin typeface="+mn-lt"/>
              </a:rPr>
              <a:t>: </a:t>
            </a:r>
            <a:r>
              <a:rPr lang="en-US" sz="1200" i="1" dirty="0">
                <a:latin typeface="+mn-lt"/>
              </a:rPr>
              <a:t>Error notification templates</a:t>
            </a:r>
            <a:r>
              <a:rPr lang="en-US" sz="1200" i="1">
                <a:latin typeface="+mn-lt"/>
              </a:rPr>
              <a:t> and email distribution lists would be documented in the technical specification documents for integrations</a:t>
            </a:r>
          </a:p>
        </p:txBody>
      </p:sp>
    </p:spTree>
    <p:extLst>
      <p:ext uri="{BB962C8B-B14F-4D97-AF65-F5344CB8AC3E}">
        <p14:creationId xmlns:p14="http://schemas.microsoft.com/office/powerpoint/2010/main" val="1863829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Logging and Error Management</a:t>
            </a:r>
          </a:p>
        </p:txBody>
      </p:sp>
      <p:graphicFrame>
        <p:nvGraphicFramePr>
          <p:cNvPr id="5" name="Content Placeholder 5">
            <a:extLst>
              <a:ext uri="{FF2B5EF4-FFF2-40B4-BE49-F238E27FC236}">
                <a16:creationId xmlns:a16="http://schemas.microsoft.com/office/drawing/2014/main" id="{E4186452-2971-41A4-85A2-96E44A36AA97}"/>
              </a:ext>
            </a:extLst>
          </p:cNvPr>
          <p:cNvGraphicFramePr>
            <a:graphicFrameLocks/>
          </p:cNvGraphicFramePr>
          <p:nvPr>
            <p:extLst>
              <p:ext uri="{D42A27DB-BD31-4B8C-83A1-F6EECF244321}">
                <p14:modId xmlns:p14="http://schemas.microsoft.com/office/powerpoint/2010/main" val="2473355654"/>
              </p:ext>
            </p:extLst>
          </p:nvPr>
        </p:nvGraphicFramePr>
        <p:xfrm>
          <a:off x="469900" y="1326761"/>
          <a:ext cx="11384281" cy="5128653"/>
        </p:xfrm>
        <a:graphic>
          <a:graphicData uri="http://schemas.openxmlformats.org/drawingml/2006/table">
            <a:tbl>
              <a:tblPr firstRow="1">
                <a:tableStyleId>{5C22544A-7EE6-4342-B048-85BDC9FD1C3A}</a:tableStyleId>
              </a:tblPr>
              <a:tblGrid>
                <a:gridCol w="2347728">
                  <a:extLst>
                    <a:ext uri="{9D8B030D-6E8A-4147-A177-3AD203B41FA5}">
                      <a16:colId xmlns:a16="http://schemas.microsoft.com/office/drawing/2014/main" val="775817432"/>
                    </a:ext>
                  </a:extLst>
                </a:gridCol>
                <a:gridCol w="1435395">
                  <a:extLst>
                    <a:ext uri="{9D8B030D-6E8A-4147-A177-3AD203B41FA5}">
                      <a16:colId xmlns:a16="http://schemas.microsoft.com/office/drawing/2014/main" val="20000"/>
                    </a:ext>
                  </a:extLst>
                </a:gridCol>
                <a:gridCol w="3732028">
                  <a:extLst>
                    <a:ext uri="{9D8B030D-6E8A-4147-A177-3AD203B41FA5}">
                      <a16:colId xmlns:a16="http://schemas.microsoft.com/office/drawing/2014/main" val="20001"/>
                    </a:ext>
                  </a:extLst>
                </a:gridCol>
                <a:gridCol w="3869130">
                  <a:extLst>
                    <a:ext uri="{9D8B030D-6E8A-4147-A177-3AD203B41FA5}">
                      <a16:colId xmlns:a16="http://schemas.microsoft.com/office/drawing/2014/main" val="3771928315"/>
                    </a:ext>
                  </a:extLst>
                </a:gridCol>
              </a:tblGrid>
              <a:tr h="345999">
                <a:tc>
                  <a:txBody>
                    <a:bodyPr/>
                    <a:lstStyle>
                      <a:lvl1pPr marL="0" algn="l" defTabSz="457200" rtl="0" eaLnBrk="1" latinLnBrk="0" hangingPunct="1">
                        <a:defRPr sz="1800" b="1" kern="1200">
                          <a:solidFill>
                            <a:schemeClr val="lt1"/>
                          </a:solidFill>
                          <a:latin typeface="Verdana"/>
                        </a:defRPr>
                      </a:lvl1pPr>
                      <a:lvl2pPr marL="457200" algn="l" defTabSz="457200" rtl="0" eaLnBrk="1" latinLnBrk="0" hangingPunct="1">
                        <a:defRPr sz="1800" b="1" kern="1200">
                          <a:solidFill>
                            <a:schemeClr val="lt1"/>
                          </a:solidFill>
                          <a:latin typeface="Verdana"/>
                        </a:defRPr>
                      </a:lvl2pPr>
                      <a:lvl3pPr marL="914400" algn="l" defTabSz="457200" rtl="0" eaLnBrk="1" latinLnBrk="0" hangingPunct="1">
                        <a:defRPr sz="1800" b="1" kern="1200">
                          <a:solidFill>
                            <a:schemeClr val="lt1"/>
                          </a:solidFill>
                          <a:latin typeface="Verdana"/>
                        </a:defRPr>
                      </a:lvl3pPr>
                      <a:lvl4pPr marL="1371600" algn="l" defTabSz="457200" rtl="0" eaLnBrk="1" latinLnBrk="0" hangingPunct="1">
                        <a:defRPr sz="1800" b="1" kern="1200">
                          <a:solidFill>
                            <a:schemeClr val="lt1"/>
                          </a:solidFill>
                          <a:latin typeface="Verdana"/>
                        </a:defRPr>
                      </a:lvl4pPr>
                      <a:lvl5pPr marL="1828800" algn="l" defTabSz="457200" rtl="0" eaLnBrk="1" latinLnBrk="0" hangingPunct="1">
                        <a:defRPr sz="1800" b="1" kern="1200">
                          <a:solidFill>
                            <a:schemeClr val="lt1"/>
                          </a:solidFill>
                          <a:latin typeface="Verdana"/>
                        </a:defRPr>
                      </a:lvl5pPr>
                      <a:lvl6pPr marL="2286000" algn="l" defTabSz="457200" rtl="0" eaLnBrk="1" latinLnBrk="0" hangingPunct="1">
                        <a:defRPr sz="1800" b="1" kern="1200">
                          <a:solidFill>
                            <a:schemeClr val="lt1"/>
                          </a:solidFill>
                          <a:latin typeface="Verdana"/>
                        </a:defRPr>
                      </a:lvl6pPr>
                      <a:lvl7pPr marL="2743200" algn="l" defTabSz="457200" rtl="0" eaLnBrk="1" latinLnBrk="0" hangingPunct="1">
                        <a:defRPr sz="1800" b="1" kern="1200">
                          <a:solidFill>
                            <a:schemeClr val="lt1"/>
                          </a:solidFill>
                          <a:latin typeface="Verdana"/>
                        </a:defRPr>
                      </a:lvl7pPr>
                      <a:lvl8pPr marL="3200400" algn="l" defTabSz="457200" rtl="0" eaLnBrk="1" latinLnBrk="0" hangingPunct="1">
                        <a:defRPr sz="1800" b="1" kern="1200">
                          <a:solidFill>
                            <a:schemeClr val="lt1"/>
                          </a:solidFill>
                          <a:latin typeface="Verdana"/>
                        </a:defRPr>
                      </a:lvl8pPr>
                      <a:lvl9pPr marL="3657600" algn="l" defTabSz="457200" rtl="0" eaLnBrk="1" latinLnBrk="0" hangingPunct="1">
                        <a:defRPr sz="1800" b="1" kern="1200">
                          <a:solidFill>
                            <a:schemeClr val="lt1"/>
                          </a:solidFill>
                          <a:latin typeface="Verdana"/>
                        </a:defRPr>
                      </a:lvl9pPr>
                    </a:lstStyle>
                    <a:p>
                      <a:pPr marL="0" algn="ctr" defTabSz="914400" rtl="0" eaLnBrk="1" latinLnBrk="0" hangingPunct="1"/>
                      <a:r>
                        <a:rPr lang="en-US" sz="1200" kern="1200">
                          <a:solidFill>
                            <a:schemeClr val="tx1"/>
                          </a:solidFill>
                          <a:effectLst/>
                          <a:latin typeface="+mn-lt"/>
                        </a:rPr>
                        <a:t>Error Category</a:t>
                      </a:r>
                      <a:endParaRPr lang="en-US" sz="1200" kern="1200">
                        <a:solidFill>
                          <a:schemeClr val="tx1"/>
                        </a:solidFill>
                        <a:effectLst/>
                        <a:latin typeface="+mn-lt"/>
                        <a:ea typeface="+mn-ea"/>
                        <a:cs typeface="+mn-cs"/>
                      </a:endParaRPr>
                    </a:p>
                  </a:txBody>
                  <a:tcPr marL="0" marR="0" marT="0" marB="0" anchor="ctr">
                    <a:solidFill>
                      <a:srgbClr val="FFCD00"/>
                    </a:solidFill>
                  </a:tcPr>
                </a:tc>
                <a:tc>
                  <a:txBody>
                    <a:bodyPr/>
                    <a:lstStyle>
                      <a:lvl1pPr marL="0" algn="l" defTabSz="685800" rtl="0" eaLnBrk="1" latinLnBrk="0" hangingPunct="1">
                        <a:defRPr sz="1350" b="1" kern="1200">
                          <a:solidFill>
                            <a:schemeClr val="tx1"/>
                          </a:solidFill>
                          <a:latin typeface="Arial"/>
                        </a:defRPr>
                      </a:lvl1pPr>
                      <a:lvl2pPr marL="342900" algn="l" defTabSz="685800" rtl="0" eaLnBrk="1" latinLnBrk="0" hangingPunct="1">
                        <a:defRPr sz="1350" b="1" kern="1200">
                          <a:solidFill>
                            <a:schemeClr val="tx1"/>
                          </a:solidFill>
                          <a:latin typeface="Arial"/>
                        </a:defRPr>
                      </a:lvl2pPr>
                      <a:lvl3pPr marL="685800" algn="l" defTabSz="685800" rtl="0" eaLnBrk="1" latinLnBrk="0" hangingPunct="1">
                        <a:defRPr sz="1350" b="1" kern="1200">
                          <a:solidFill>
                            <a:schemeClr val="tx1"/>
                          </a:solidFill>
                          <a:latin typeface="Arial"/>
                        </a:defRPr>
                      </a:lvl3pPr>
                      <a:lvl4pPr marL="1028700" algn="l" defTabSz="685800" rtl="0" eaLnBrk="1" latinLnBrk="0" hangingPunct="1">
                        <a:defRPr sz="1350" b="1" kern="1200">
                          <a:solidFill>
                            <a:schemeClr val="tx1"/>
                          </a:solidFill>
                          <a:latin typeface="Arial"/>
                        </a:defRPr>
                      </a:lvl4pPr>
                      <a:lvl5pPr marL="1371600" algn="l" defTabSz="685800" rtl="0" eaLnBrk="1" latinLnBrk="0" hangingPunct="1">
                        <a:defRPr sz="1350" b="1" kern="1200">
                          <a:solidFill>
                            <a:schemeClr val="tx1"/>
                          </a:solidFill>
                          <a:latin typeface="Arial"/>
                        </a:defRPr>
                      </a:lvl5pPr>
                      <a:lvl6pPr marL="1714500" algn="l" defTabSz="685800" rtl="0" eaLnBrk="1" latinLnBrk="0" hangingPunct="1">
                        <a:defRPr sz="1350" b="1" kern="1200">
                          <a:solidFill>
                            <a:schemeClr val="tx1"/>
                          </a:solidFill>
                          <a:latin typeface="Arial"/>
                        </a:defRPr>
                      </a:lvl6pPr>
                      <a:lvl7pPr marL="2057400" algn="l" defTabSz="685800" rtl="0" eaLnBrk="1" latinLnBrk="0" hangingPunct="1">
                        <a:defRPr sz="1350" b="1" kern="1200">
                          <a:solidFill>
                            <a:schemeClr val="tx1"/>
                          </a:solidFill>
                          <a:latin typeface="Arial"/>
                        </a:defRPr>
                      </a:lvl7pPr>
                      <a:lvl8pPr marL="2400300" algn="l" defTabSz="685800" rtl="0" eaLnBrk="1" latinLnBrk="0" hangingPunct="1">
                        <a:defRPr sz="1350" b="1" kern="1200">
                          <a:solidFill>
                            <a:schemeClr val="tx1"/>
                          </a:solidFill>
                          <a:latin typeface="Arial"/>
                        </a:defRPr>
                      </a:lvl8pPr>
                      <a:lvl9pPr marL="2743200" algn="l" defTabSz="685800" rtl="0" eaLnBrk="1" latinLnBrk="0" hangingPunct="1">
                        <a:defRPr sz="1350" b="1" kern="1200">
                          <a:solidFill>
                            <a:schemeClr val="tx1"/>
                          </a:solidFill>
                          <a:latin typeface="Arial"/>
                        </a:defRPr>
                      </a:lvl9pPr>
                    </a:lstStyle>
                    <a:p>
                      <a:pPr marL="0" algn="ctr" defTabSz="914400" rtl="0" eaLnBrk="1" latinLnBrk="0" hangingPunct="1"/>
                      <a:r>
                        <a:rPr lang="en-US" sz="1200" kern="1200">
                          <a:solidFill>
                            <a:schemeClr val="tx1"/>
                          </a:solidFill>
                          <a:effectLst/>
                          <a:latin typeface="+mn-lt"/>
                        </a:rPr>
                        <a:t>Error Location</a:t>
                      </a:r>
                      <a:endParaRPr lang="en-US" sz="1200" kern="1200">
                        <a:solidFill>
                          <a:schemeClr val="tx1"/>
                        </a:solidFill>
                        <a:effectLst/>
                        <a:latin typeface="+mn-lt"/>
                        <a:ea typeface="+mn-ea"/>
                        <a:cs typeface="+mn-cs"/>
                      </a:endParaRPr>
                    </a:p>
                  </a:txBody>
                  <a:tcPr marL="0" marR="0" marT="0" marB="0" anchor="ctr">
                    <a:solidFill>
                      <a:srgbClr val="FFCD00"/>
                    </a:solidFill>
                  </a:tcPr>
                </a:tc>
                <a:tc>
                  <a:txBody>
                    <a:bodyPr/>
                    <a:lstStyle>
                      <a:lvl1pPr marL="0" algn="l" defTabSz="685800" rtl="0" eaLnBrk="1" latinLnBrk="0" hangingPunct="1">
                        <a:defRPr sz="1350" b="1" kern="1200">
                          <a:solidFill>
                            <a:schemeClr val="tx1"/>
                          </a:solidFill>
                          <a:latin typeface="Arial"/>
                        </a:defRPr>
                      </a:lvl1pPr>
                      <a:lvl2pPr marL="342900" algn="l" defTabSz="685800" rtl="0" eaLnBrk="1" latinLnBrk="0" hangingPunct="1">
                        <a:defRPr sz="1350" b="1" kern="1200">
                          <a:solidFill>
                            <a:schemeClr val="tx1"/>
                          </a:solidFill>
                          <a:latin typeface="Arial"/>
                        </a:defRPr>
                      </a:lvl2pPr>
                      <a:lvl3pPr marL="685800" algn="l" defTabSz="685800" rtl="0" eaLnBrk="1" latinLnBrk="0" hangingPunct="1">
                        <a:defRPr sz="1350" b="1" kern="1200">
                          <a:solidFill>
                            <a:schemeClr val="tx1"/>
                          </a:solidFill>
                          <a:latin typeface="Arial"/>
                        </a:defRPr>
                      </a:lvl3pPr>
                      <a:lvl4pPr marL="1028700" algn="l" defTabSz="685800" rtl="0" eaLnBrk="1" latinLnBrk="0" hangingPunct="1">
                        <a:defRPr sz="1350" b="1" kern="1200">
                          <a:solidFill>
                            <a:schemeClr val="tx1"/>
                          </a:solidFill>
                          <a:latin typeface="Arial"/>
                        </a:defRPr>
                      </a:lvl4pPr>
                      <a:lvl5pPr marL="1371600" algn="l" defTabSz="685800" rtl="0" eaLnBrk="1" latinLnBrk="0" hangingPunct="1">
                        <a:defRPr sz="1350" b="1" kern="1200">
                          <a:solidFill>
                            <a:schemeClr val="tx1"/>
                          </a:solidFill>
                          <a:latin typeface="Arial"/>
                        </a:defRPr>
                      </a:lvl5pPr>
                      <a:lvl6pPr marL="1714500" algn="l" defTabSz="685800" rtl="0" eaLnBrk="1" latinLnBrk="0" hangingPunct="1">
                        <a:defRPr sz="1350" b="1" kern="1200">
                          <a:solidFill>
                            <a:schemeClr val="tx1"/>
                          </a:solidFill>
                          <a:latin typeface="Arial"/>
                        </a:defRPr>
                      </a:lvl6pPr>
                      <a:lvl7pPr marL="2057400" algn="l" defTabSz="685800" rtl="0" eaLnBrk="1" latinLnBrk="0" hangingPunct="1">
                        <a:defRPr sz="1350" b="1" kern="1200">
                          <a:solidFill>
                            <a:schemeClr val="tx1"/>
                          </a:solidFill>
                          <a:latin typeface="Arial"/>
                        </a:defRPr>
                      </a:lvl7pPr>
                      <a:lvl8pPr marL="2400300" algn="l" defTabSz="685800" rtl="0" eaLnBrk="1" latinLnBrk="0" hangingPunct="1">
                        <a:defRPr sz="1350" b="1" kern="1200">
                          <a:solidFill>
                            <a:schemeClr val="tx1"/>
                          </a:solidFill>
                          <a:latin typeface="Arial"/>
                        </a:defRPr>
                      </a:lvl8pPr>
                      <a:lvl9pPr marL="2743200" algn="l" defTabSz="685800" rtl="0" eaLnBrk="1" latinLnBrk="0" hangingPunct="1">
                        <a:defRPr sz="1350" b="1" kern="1200">
                          <a:solidFill>
                            <a:schemeClr val="tx1"/>
                          </a:solidFill>
                          <a:latin typeface="Arial"/>
                        </a:defRPr>
                      </a:lvl9pPr>
                    </a:lstStyle>
                    <a:p>
                      <a:pPr marL="0" algn="ctr" defTabSz="914400" rtl="0" eaLnBrk="1" latinLnBrk="0" hangingPunct="1"/>
                      <a:r>
                        <a:rPr lang="en-US" sz="1200" kern="1200">
                          <a:solidFill>
                            <a:schemeClr val="tx1"/>
                          </a:solidFill>
                          <a:effectLst/>
                          <a:latin typeface="+mn-lt"/>
                        </a:rPr>
                        <a:t>Error Handling</a:t>
                      </a:r>
                      <a:endParaRPr lang="en-US" sz="1200" kern="1200">
                        <a:solidFill>
                          <a:schemeClr val="tx1"/>
                        </a:solidFill>
                        <a:effectLst/>
                        <a:latin typeface="+mn-lt"/>
                        <a:ea typeface="+mn-ea"/>
                        <a:cs typeface="+mn-cs"/>
                      </a:endParaRPr>
                    </a:p>
                  </a:txBody>
                  <a:tcPr marL="0" marR="0" marT="0" marB="0" anchor="ctr">
                    <a:solidFill>
                      <a:srgbClr val="FFCD00"/>
                    </a:solidFill>
                  </a:tcPr>
                </a:tc>
                <a:tc>
                  <a:txBody>
                    <a:bodyPr/>
                    <a:lstStyle>
                      <a:lvl1pPr marL="0" algn="l" defTabSz="457200" rtl="0" eaLnBrk="1" latinLnBrk="0" hangingPunct="1">
                        <a:defRPr sz="1800" b="1" kern="1200">
                          <a:solidFill>
                            <a:schemeClr val="lt1"/>
                          </a:solidFill>
                          <a:latin typeface="Verdana"/>
                        </a:defRPr>
                      </a:lvl1pPr>
                      <a:lvl2pPr marL="457200" algn="l" defTabSz="457200" rtl="0" eaLnBrk="1" latinLnBrk="0" hangingPunct="1">
                        <a:defRPr sz="1800" b="1" kern="1200">
                          <a:solidFill>
                            <a:schemeClr val="lt1"/>
                          </a:solidFill>
                          <a:latin typeface="Verdana"/>
                        </a:defRPr>
                      </a:lvl2pPr>
                      <a:lvl3pPr marL="914400" algn="l" defTabSz="457200" rtl="0" eaLnBrk="1" latinLnBrk="0" hangingPunct="1">
                        <a:defRPr sz="1800" b="1" kern="1200">
                          <a:solidFill>
                            <a:schemeClr val="lt1"/>
                          </a:solidFill>
                          <a:latin typeface="Verdana"/>
                        </a:defRPr>
                      </a:lvl3pPr>
                      <a:lvl4pPr marL="1371600" algn="l" defTabSz="457200" rtl="0" eaLnBrk="1" latinLnBrk="0" hangingPunct="1">
                        <a:defRPr sz="1800" b="1" kern="1200">
                          <a:solidFill>
                            <a:schemeClr val="lt1"/>
                          </a:solidFill>
                          <a:latin typeface="Verdana"/>
                        </a:defRPr>
                      </a:lvl4pPr>
                      <a:lvl5pPr marL="1828800" algn="l" defTabSz="457200" rtl="0" eaLnBrk="1" latinLnBrk="0" hangingPunct="1">
                        <a:defRPr sz="1800" b="1" kern="1200">
                          <a:solidFill>
                            <a:schemeClr val="lt1"/>
                          </a:solidFill>
                          <a:latin typeface="Verdana"/>
                        </a:defRPr>
                      </a:lvl5pPr>
                      <a:lvl6pPr marL="2286000" algn="l" defTabSz="457200" rtl="0" eaLnBrk="1" latinLnBrk="0" hangingPunct="1">
                        <a:defRPr sz="1800" b="1" kern="1200">
                          <a:solidFill>
                            <a:schemeClr val="lt1"/>
                          </a:solidFill>
                          <a:latin typeface="Verdana"/>
                        </a:defRPr>
                      </a:lvl6pPr>
                      <a:lvl7pPr marL="2743200" algn="l" defTabSz="457200" rtl="0" eaLnBrk="1" latinLnBrk="0" hangingPunct="1">
                        <a:defRPr sz="1800" b="1" kern="1200">
                          <a:solidFill>
                            <a:schemeClr val="lt1"/>
                          </a:solidFill>
                          <a:latin typeface="Verdana"/>
                        </a:defRPr>
                      </a:lvl7pPr>
                      <a:lvl8pPr marL="3200400" algn="l" defTabSz="457200" rtl="0" eaLnBrk="1" latinLnBrk="0" hangingPunct="1">
                        <a:defRPr sz="1800" b="1" kern="1200">
                          <a:solidFill>
                            <a:schemeClr val="lt1"/>
                          </a:solidFill>
                          <a:latin typeface="Verdana"/>
                        </a:defRPr>
                      </a:lvl8pPr>
                      <a:lvl9pPr marL="3657600" algn="l" defTabSz="457200" rtl="0" eaLnBrk="1" latinLnBrk="0" hangingPunct="1">
                        <a:defRPr sz="1800" b="1" kern="1200">
                          <a:solidFill>
                            <a:schemeClr val="lt1"/>
                          </a:solidFill>
                          <a:latin typeface="Verdana"/>
                        </a:defRPr>
                      </a:lvl9pPr>
                    </a:lstStyle>
                    <a:p>
                      <a:pPr marL="0" algn="ctr" defTabSz="914400" rtl="0" eaLnBrk="1" latinLnBrk="0" hangingPunct="1"/>
                      <a:r>
                        <a:rPr lang="en-US" sz="1200" kern="1200">
                          <a:solidFill>
                            <a:schemeClr val="tx1"/>
                          </a:solidFill>
                          <a:effectLst/>
                          <a:latin typeface="+mn-lt"/>
                        </a:rPr>
                        <a:t>Correction Mechanism</a:t>
                      </a:r>
                      <a:endParaRPr lang="en-US" sz="1200" kern="1200">
                        <a:solidFill>
                          <a:schemeClr val="tx1"/>
                        </a:solidFill>
                        <a:effectLst/>
                        <a:latin typeface="+mn-lt"/>
                        <a:ea typeface="+mn-ea"/>
                        <a:cs typeface="+mn-cs"/>
                      </a:endParaRPr>
                    </a:p>
                  </a:txBody>
                  <a:tcPr marL="0" marR="0" marT="0" marB="0" anchor="ctr">
                    <a:solidFill>
                      <a:srgbClr val="FFCD00"/>
                    </a:solidFill>
                  </a:tcPr>
                </a:tc>
                <a:extLst>
                  <a:ext uri="{0D108BD9-81ED-4DB2-BD59-A6C34878D82A}">
                    <a16:rowId xmlns:a16="http://schemas.microsoft.com/office/drawing/2014/main" val="10000"/>
                  </a:ext>
                </a:extLst>
              </a:tr>
              <a:tr h="1021872">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algn="l" defTabSz="1219170" rtl="0" eaLnBrk="1" latinLnBrk="0" hangingPunct="1"/>
                      <a:r>
                        <a:rPr lang="en-US" sz="1100" kern="1200">
                          <a:effectLst/>
                          <a:latin typeface="+mn-lt"/>
                        </a:rPr>
                        <a:t>Data file errors/failures during interface table load</a:t>
                      </a:r>
                    </a:p>
                    <a:p>
                      <a:pPr marL="0" algn="l" defTabSz="1219170" rtl="0" eaLnBrk="1" latinLnBrk="0" hangingPunct="1"/>
                      <a:r>
                        <a:rPr lang="en-US" sz="1100" kern="1200">
                          <a:effectLst/>
                          <a:latin typeface="+mn-lt"/>
                        </a:rPr>
                        <a:t>E.g., missing column, data type, and field length mismatch</a:t>
                      </a:r>
                    </a:p>
                    <a:p>
                      <a:pPr marL="0" algn="l" defTabSz="1219170" rtl="0" eaLnBrk="1" latinLnBrk="0" hangingPunct="1"/>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Middleware</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lgn="l" defTabSz="1219170" rtl="0" eaLnBrk="1" latinLnBrk="0" hangingPunct="1">
                        <a:buFont typeface="Arial" panose="020B0604020202020204" pitchFamily="34" charset="0"/>
                        <a:buChar char="•"/>
                      </a:pPr>
                      <a:r>
                        <a:rPr lang="en-US" sz="1100" kern="1200">
                          <a:effectLst/>
                          <a:latin typeface="+mn-lt"/>
                        </a:rPr>
                        <a:t>Error generally due to invalid/corrupted data files.</a:t>
                      </a:r>
                    </a:p>
                    <a:p>
                      <a:pPr marL="171450" lvl="0" indent="-171450" algn="l" defTabSz="1219170" rtl="0" eaLnBrk="1" latinLnBrk="0" hangingPunct="1">
                        <a:buFont typeface="Arial" panose="020B0604020202020204" pitchFamily="34" charset="0"/>
                        <a:buChar char="•"/>
                      </a:pPr>
                      <a:r>
                        <a:rPr lang="en-US" sz="1100" kern="1200">
                          <a:effectLst/>
                          <a:latin typeface="+mn-lt"/>
                        </a:rPr>
                        <a:t>Configure error notification on Middleware to notify Support team</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lgn="l" defTabSz="1219170" rtl="0" eaLnBrk="1" latinLnBrk="0" hangingPunct="1">
                        <a:buFont typeface="Arial" panose="020B0604020202020204" pitchFamily="34" charset="0"/>
                        <a:buChar char="•"/>
                      </a:pPr>
                      <a:r>
                        <a:rPr lang="en-US" sz="1100" kern="1200">
                          <a:effectLst/>
                          <a:latin typeface="+mn-lt"/>
                        </a:rPr>
                        <a:t>Manual; Contact source application owner to confirm if the data provided is adhering to an agreed format.</a:t>
                      </a:r>
                    </a:p>
                    <a:p>
                      <a:pPr marL="171450" lvl="0" indent="-171450" algn="l" defTabSz="1219170" rtl="0" eaLnBrk="1" latinLnBrk="0" hangingPunct="1">
                        <a:buFont typeface="Arial" panose="020B0604020202020204" pitchFamily="34" charset="0"/>
                        <a:buChar char="•"/>
                      </a:pPr>
                      <a:r>
                        <a:rPr lang="en-US" sz="1100" b="1" kern="1200">
                          <a:effectLst/>
                          <a:latin typeface="+mn-lt"/>
                        </a:rPr>
                        <a:t>Re-submit</a:t>
                      </a:r>
                      <a:r>
                        <a:rPr lang="en-US" sz="1100" kern="1200">
                          <a:effectLst/>
                          <a:latin typeface="+mn-lt"/>
                        </a:rPr>
                        <a:t> the corrected file</a:t>
                      </a:r>
                      <a:endParaRPr lang="en-US" sz="1100" kern="120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1"/>
                  </a:ext>
                </a:extLst>
              </a:tr>
              <a:tr h="1021872">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kern="1200">
                          <a:effectLst/>
                          <a:latin typeface="+mn-lt"/>
                        </a:rPr>
                        <a:t>Business errors in Inbound interfaces</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kern="1200">
                          <a:effectLst/>
                          <a:latin typeface="+mn-lt"/>
                        </a:rPr>
                        <a:t>Cloud/Middleware</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buFont typeface="Arial" panose="020B0604020202020204" pitchFamily="34" charset="0"/>
                        <a:buChar char="•"/>
                      </a:pPr>
                      <a:r>
                        <a:rPr lang="en-US" sz="1100" kern="1200">
                          <a:effectLst/>
                          <a:latin typeface="+mn-lt"/>
                        </a:rPr>
                        <a:t>All errors along with the description should be listed in the log file against each record as a part of callback integration in case of FBDI Imports</a:t>
                      </a:r>
                    </a:p>
                    <a:p>
                      <a:pPr marL="171450" lvl="0" indent="-171450">
                        <a:buFont typeface="Arial" panose="020B0604020202020204" pitchFamily="34" charset="0"/>
                        <a:buChar char="•"/>
                      </a:pPr>
                      <a:r>
                        <a:rPr lang="en-US" sz="1100" kern="1200">
                          <a:effectLst/>
                          <a:latin typeface="+mn-lt"/>
                        </a:rPr>
                        <a:t>Notify support team on business validation error received in response from Cloud</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buFont typeface="Arial" panose="020B0604020202020204" pitchFamily="34" charset="0"/>
                        <a:buChar char="•"/>
                      </a:pPr>
                      <a:r>
                        <a:rPr lang="en-US" sz="1100" kern="1200">
                          <a:effectLst/>
                          <a:latin typeface="+mn-lt"/>
                        </a:rPr>
                        <a:t>Identify the cause of validation error</a:t>
                      </a:r>
                    </a:p>
                    <a:p>
                      <a:pPr marL="171450" lvl="0" indent="-171450">
                        <a:buFont typeface="Arial" panose="020B0604020202020204" pitchFamily="34" charset="0"/>
                        <a:buChar char="•"/>
                      </a:pPr>
                      <a:r>
                        <a:rPr lang="en-US" sz="1100" kern="1200">
                          <a:effectLst/>
                          <a:latin typeface="+mn-lt"/>
                        </a:rPr>
                        <a:t>Perform the required setups or missing configurations</a:t>
                      </a:r>
                    </a:p>
                    <a:p>
                      <a:pPr marL="171450" lvl="0" indent="-171450">
                        <a:buFont typeface="Arial" panose="020B0604020202020204" pitchFamily="34" charset="0"/>
                        <a:buChar char="•"/>
                      </a:pPr>
                      <a:r>
                        <a:rPr lang="en-US" sz="1100" b="1" kern="1200">
                          <a:effectLst/>
                          <a:latin typeface="+mn-lt"/>
                        </a:rPr>
                        <a:t>Resubmit</a:t>
                      </a:r>
                      <a:r>
                        <a:rPr lang="en-US" sz="1100" kern="1200">
                          <a:effectLst/>
                          <a:latin typeface="+mn-lt"/>
                        </a:rPr>
                        <a:t> the interface program</a:t>
                      </a:r>
                    </a:p>
                    <a:p>
                      <a:pPr marL="171450" lvl="0" indent="-171450">
                        <a:buFont typeface="Arial" panose="020B0604020202020204" pitchFamily="34" charset="0"/>
                        <a:buChar char="•"/>
                      </a:pPr>
                      <a:r>
                        <a:rPr lang="en-US" sz="1100" kern="1200">
                          <a:effectLst/>
                          <a:latin typeface="+mn-lt"/>
                        </a:rPr>
                        <a:t>Use the standard user interface or ADFdi template to correct the errors</a:t>
                      </a:r>
                      <a:endParaRPr lang="en-US" sz="1100" kern="1200" dirty="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2"/>
                  </a:ext>
                </a:extLst>
              </a:tr>
              <a:tr h="91297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algn="l" defTabSz="1219170" rtl="0" eaLnBrk="1" latinLnBrk="0" hangingPunct="1">
                        <a:spcBef>
                          <a:spcPts val="600"/>
                        </a:spcBef>
                        <a:spcAft>
                          <a:spcPts val="600"/>
                        </a:spcAft>
                      </a:pPr>
                      <a:r>
                        <a:rPr lang="en-US" sz="1100" kern="1200">
                          <a:effectLst/>
                          <a:latin typeface="+mn-lt"/>
                        </a:rPr>
                        <a:t>Business errors in outbound interfaces</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algn="l" defTabSz="1219170" rtl="0" eaLnBrk="1" latinLnBrk="0" hangingPunct="1">
                        <a:spcBef>
                          <a:spcPts val="600"/>
                        </a:spcBef>
                        <a:spcAft>
                          <a:spcPts val="600"/>
                        </a:spcAft>
                      </a:pPr>
                      <a:r>
                        <a:rPr lang="en-US" sz="1100" kern="1200">
                          <a:effectLst/>
                          <a:latin typeface="+mn-lt"/>
                        </a:rPr>
                        <a:t>Middleware</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marR="0" indent="-171450" algn="l" defTabSz="121917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100" kern="1200">
                          <a:effectLst/>
                          <a:latin typeface="+mn-lt"/>
                        </a:rPr>
                        <a:t>Notify support team on business validation error received in response from Boundary applications</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buFont typeface="Arial" panose="020B0604020202020204" pitchFamily="34" charset="0"/>
                        <a:buChar char="•"/>
                      </a:pPr>
                      <a:r>
                        <a:rPr lang="en-US" sz="1100" kern="1200">
                          <a:effectLst/>
                          <a:latin typeface="+mn-lt"/>
                        </a:rPr>
                        <a:t>Identify the cause of validation error</a:t>
                      </a:r>
                    </a:p>
                    <a:p>
                      <a:pPr marL="171450" lvl="0" indent="-171450">
                        <a:buFont typeface="Arial" panose="020B0604020202020204" pitchFamily="34" charset="0"/>
                        <a:buChar char="•"/>
                      </a:pPr>
                      <a:r>
                        <a:rPr lang="en-US" sz="1100" kern="1200">
                          <a:effectLst/>
                          <a:latin typeface="+mn-lt"/>
                        </a:rPr>
                        <a:t>Perform the required setups or missing configurations</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a:effectLst/>
                          <a:latin typeface="+mn-lt"/>
                        </a:rPr>
                        <a:t>Resend full or partial file</a:t>
                      </a:r>
                      <a:endParaRPr lang="en-US" sz="1100" b="1" kern="120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3"/>
                  </a:ext>
                </a:extLst>
              </a:tr>
              <a:tr h="91297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lvl="0" indent="0" algn="l" defTabSz="1219170" rtl="0" eaLnBrk="1" fontAlgn="auto" latinLnBrk="0" hangingPunct="1">
                        <a:lnSpc>
                          <a:spcPct val="100000"/>
                        </a:lnSpc>
                        <a:spcBef>
                          <a:spcPts val="600"/>
                        </a:spcBef>
                        <a:spcAft>
                          <a:spcPts val="600"/>
                        </a:spcAft>
                        <a:buClrTx/>
                        <a:buSzTx/>
                        <a:buFontTx/>
                        <a:buNone/>
                        <a:tabLst/>
                        <a:defRPr/>
                      </a:pPr>
                      <a:r>
                        <a:rPr lang="en-US" sz="1100" kern="1200">
                          <a:effectLst/>
                          <a:latin typeface="+mn-lt"/>
                        </a:rPr>
                        <a:t>SFTP server connection failure/infrastructure related</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Middleware &amp; Boundary Application</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buFont typeface="Arial" panose="020B0604020202020204" pitchFamily="34" charset="0"/>
                        <a:buChar char="•"/>
                      </a:pPr>
                      <a:r>
                        <a:rPr lang="en-US" sz="1100" kern="1200">
                          <a:effectLst/>
                          <a:latin typeface="+mn-lt"/>
                        </a:rPr>
                        <a:t>Errors due to infrastructure and system failure</a:t>
                      </a:r>
                      <a:endParaRPr lang="en-US" sz="1100" kern="1200">
                        <a:solidFill>
                          <a:schemeClr val="tx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buFont typeface="Arial" panose="020B0604020202020204" pitchFamily="34" charset="0"/>
                        <a:buChar char="•"/>
                      </a:pPr>
                      <a:r>
                        <a:rPr lang="en-US" sz="1100" kern="1200">
                          <a:effectLst/>
                          <a:latin typeface="+mn-lt"/>
                        </a:rPr>
                        <a:t>All scheduled interface programs should </a:t>
                      </a:r>
                      <a:r>
                        <a:rPr lang="en-US" sz="1100" b="1" kern="1200">
                          <a:effectLst/>
                          <a:latin typeface="+mn-lt"/>
                        </a:rPr>
                        <a:t>automatically run </a:t>
                      </a:r>
                      <a:r>
                        <a:rPr lang="en-US" sz="1100" kern="1200">
                          <a:effectLst/>
                          <a:latin typeface="+mn-lt"/>
                        </a:rPr>
                        <a:t>once system errors are fixed and failed transactions are reprocessed. </a:t>
                      </a:r>
                    </a:p>
                    <a:p>
                      <a:pPr marL="171450" lvl="0" indent="-171450">
                        <a:buFont typeface="Arial" panose="020B0604020202020204" pitchFamily="34" charset="0"/>
                        <a:buChar char="•"/>
                      </a:pPr>
                      <a:r>
                        <a:rPr lang="en-US" sz="1100" kern="1200">
                          <a:effectLst/>
                          <a:latin typeface="+mn-lt"/>
                        </a:rPr>
                        <a:t>Program errors due to system failure will be </a:t>
                      </a:r>
                      <a:r>
                        <a:rPr lang="en-US" sz="1100" b="1" kern="1200">
                          <a:effectLst/>
                          <a:latin typeface="+mn-lt"/>
                        </a:rPr>
                        <a:t>manually restarted </a:t>
                      </a:r>
                      <a:r>
                        <a:rPr lang="en-US" sz="1100" kern="1200">
                          <a:effectLst/>
                          <a:latin typeface="+mn-lt"/>
                        </a:rPr>
                        <a:t>once the system restores</a:t>
                      </a:r>
                      <a:endParaRPr lang="en-US" sz="1100">
                        <a:effectLst/>
                        <a:latin typeface="+mn-lt"/>
                      </a:endParaRPr>
                    </a:p>
                  </a:txBody>
                  <a:tcPr marL="91215" marR="91215" marT="0" marB="0" anchor="ctr">
                    <a:solidFill>
                      <a:srgbClr val="DCDCDC"/>
                    </a:solidFill>
                  </a:tcPr>
                </a:tc>
                <a:extLst>
                  <a:ext uri="{0D108BD9-81ED-4DB2-BD59-A6C34878D82A}">
                    <a16:rowId xmlns:a16="http://schemas.microsoft.com/office/drawing/2014/main" val="10005"/>
                  </a:ext>
                </a:extLst>
              </a:tr>
              <a:tr h="912970">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Web service invocation fails</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0" marR="0" indent="0" algn="l" defTabSz="1219170" rtl="0" eaLnBrk="1" fontAlgn="auto" latinLnBrk="0" hangingPunct="1">
                        <a:lnSpc>
                          <a:spcPct val="100000"/>
                        </a:lnSpc>
                        <a:spcBef>
                          <a:spcPts val="0"/>
                        </a:spcBef>
                        <a:spcAft>
                          <a:spcPts val="0"/>
                        </a:spcAft>
                        <a:buClrTx/>
                        <a:buSzTx/>
                        <a:buFontTx/>
                        <a:buNone/>
                        <a:tabLst/>
                        <a:defRPr/>
                      </a:pPr>
                      <a:r>
                        <a:rPr lang="en-US" sz="1100" kern="1200">
                          <a:effectLst/>
                          <a:latin typeface="+mn-lt"/>
                        </a:rPr>
                        <a:t>Cloud &amp; Boundary applications</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685800" rtl="0" eaLnBrk="1" latinLnBrk="0" hangingPunct="1">
                        <a:defRPr sz="1350" kern="1200">
                          <a:solidFill>
                            <a:schemeClr val="tx1"/>
                          </a:solidFill>
                          <a:latin typeface="Arial"/>
                        </a:defRPr>
                      </a:lvl1pPr>
                      <a:lvl2pPr marL="342900" algn="l" defTabSz="685800" rtl="0" eaLnBrk="1" latinLnBrk="0" hangingPunct="1">
                        <a:defRPr sz="1350" kern="1200">
                          <a:solidFill>
                            <a:schemeClr val="tx1"/>
                          </a:solidFill>
                          <a:latin typeface="Arial"/>
                        </a:defRPr>
                      </a:lvl2pPr>
                      <a:lvl3pPr marL="685800" algn="l" defTabSz="685800" rtl="0" eaLnBrk="1" latinLnBrk="0" hangingPunct="1">
                        <a:defRPr sz="1350" kern="1200">
                          <a:solidFill>
                            <a:schemeClr val="tx1"/>
                          </a:solidFill>
                          <a:latin typeface="Arial"/>
                        </a:defRPr>
                      </a:lvl3pPr>
                      <a:lvl4pPr marL="1028700" algn="l" defTabSz="685800" rtl="0" eaLnBrk="1" latinLnBrk="0" hangingPunct="1">
                        <a:defRPr sz="1350" kern="1200">
                          <a:solidFill>
                            <a:schemeClr val="tx1"/>
                          </a:solidFill>
                          <a:latin typeface="Arial"/>
                        </a:defRPr>
                      </a:lvl4pPr>
                      <a:lvl5pPr marL="1371600" algn="l" defTabSz="685800" rtl="0" eaLnBrk="1" latinLnBrk="0" hangingPunct="1">
                        <a:defRPr sz="1350" kern="1200">
                          <a:solidFill>
                            <a:schemeClr val="tx1"/>
                          </a:solidFill>
                          <a:latin typeface="Arial"/>
                        </a:defRPr>
                      </a:lvl5pPr>
                      <a:lvl6pPr marL="1714500" algn="l" defTabSz="685800" rtl="0" eaLnBrk="1" latinLnBrk="0" hangingPunct="1">
                        <a:defRPr sz="1350" kern="1200">
                          <a:solidFill>
                            <a:schemeClr val="tx1"/>
                          </a:solidFill>
                          <a:latin typeface="Arial"/>
                        </a:defRPr>
                      </a:lvl6pPr>
                      <a:lvl7pPr marL="2057400" algn="l" defTabSz="685800" rtl="0" eaLnBrk="1" latinLnBrk="0" hangingPunct="1">
                        <a:defRPr sz="1350" kern="1200">
                          <a:solidFill>
                            <a:schemeClr val="tx1"/>
                          </a:solidFill>
                          <a:latin typeface="Arial"/>
                        </a:defRPr>
                      </a:lvl7pPr>
                      <a:lvl8pPr marL="2400300" algn="l" defTabSz="685800" rtl="0" eaLnBrk="1" latinLnBrk="0" hangingPunct="1">
                        <a:defRPr sz="1350" kern="1200">
                          <a:solidFill>
                            <a:schemeClr val="tx1"/>
                          </a:solidFill>
                          <a:latin typeface="Arial"/>
                        </a:defRPr>
                      </a:lvl8pPr>
                      <a:lvl9pPr marL="2743200" algn="l" defTabSz="685800" rtl="0" eaLnBrk="1" latinLnBrk="0" hangingPunct="1">
                        <a:defRPr sz="1350" kern="1200">
                          <a:solidFill>
                            <a:schemeClr val="tx1"/>
                          </a:solidFill>
                          <a:latin typeface="Arial"/>
                        </a:defRPr>
                      </a:lvl9pPr>
                    </a:lstStyle>
                    <a:p>
                      <a:pPr marL="171450" lvl="0" indent="-171450">
                        <a:buFont typeface="Arial" panose="020B0604020202020204" pitchFamily="34" charset="0"/>
                        <a:buChar char="•"/>
                      </a:pPr>
                      <a:r>
                        <a:rPr lang="en-US" sz="1100" kern="1200">
                          <a:effectLst/>
                          <a:latin typeface="+mn-lt"/>
                        </a:rPr>
                        <a:t>Error when invoking Web services</a:t>
                      </a:r>
                    </a:p>
                    <a:p>
                      <a:pPr marL="171450" lvl="0" indent="-171450">
                        <a:buFont typeface="Arial" panose="020B0604020202020204" pitchFamily="34" charset="0"/>
                        <a:buChar char="•"/>
                      </a:pPr>
                      <a:r>
                        <a:rPr lang="en-US" sz="1100" kern="1200">
                          <a:effectLst/>
                          <a:latin typeface="+mn-lt"/>
                        </a:rPr>
                        <a:t>OIC should be able to store the messages for the cases where the source application cannot resend them</a:t>
                      </a:r>
                      <a:endParaRPr lang="en-US" sz="1100" kern="1200">
                        <a:solidFill>
                          <a:schemeClr val="dk1"/>
                        </a:solidFill>
                        <a:effectLst/>
                        <a:latin typeface="+mn-lt"/>
                        <a:ea typeface="+mn-ea"/>
                        <a:cs typeface="+mn-cs"/>
                      </a:endParaRPr>
                    </a:p>
                  </a:txBody>
                  <a:tcPr marL="91215" marR="91215" marT="0" marB="0" anchor="ctr">
                    <a:solidFill>
                      <a:srgbClr val="DCDCDC"/>
                    </a:solidFill>
                  </a:tcPr>
                </a:tc>
                <a:tc>
                  <a:txBody>
                    <a:bodyPr/>
                    <a:lstStyle>
                      <a:lvl1pPr marL="0" algn="l" defTabSz="457200" rtl="0" eaLnBrk="1" latinLnBrk="0" hangingPunct="1">
                        <a:defRPr sz="1800" kern="1200">
                          <a:solidFill>
                            <a:schemeClr val="dk1"/>
                          </a:solidFill>
                          <a:latin typeface="Verdana"/>
                        </a:defRPr>
                      </a:lvl1pPr>
                      <a:lvl2pPr marL="457200" algn="l" defTabSz="457200" rtl="0" eaLnBrk="1" latinLnBrk="0" hangingPunct="1">
                        <a:defRPr sz="1800" kern="1200">
                          <a:solidFill>
                            <a:schemeClr val="dk1"/>
                          </a:solidFill>
                          <a:latin typeface="Verdana"/>
                        </a:defRPr>
                      </a:lvl2pPr>
                      <a:lvl3pPr marL="914400" algn="l" defTabSz="457200" rtl="0" eaLnBrk="1" latinLnBrk="0" hangingPunct="1">
                        <a:defRPr sz="1800" kern="1200">
                          <a:solidFill>
                            <a:schemeClr val="dk1"/>
                          </a:solidFill>
                          <a:latin typeface="Verdana"/>
                        </a:defRPr>
                      </a:lvl3pPr>
                      <a:lvl4pPr marL="1371600" algn="l" defTabSz="457200" rtl="0" eaLnBrk="1" latinLnBrk="0" hangingPunct="1">
                        <a:defRPr sz="1800" kern="1200">
                          <a:solidFill>
                            <a:schemeClr val="dk1"/>
                          </a:solidFill>
                          <a:latin typeface="Verdana"/>
                        </a:defRPr>
                      </a:lvl4pPr>
                      <a:lvl5pPr marL="1828800" algn="l" defTabSz="457200" rtl="0" eaLnBrk="1" latinLnBrk="0" hangingPunct="1">
                        <a:defRPr sz="1800" kern="1200">
                          <a:solidFill>
                            <a:schemeClr val="dk1"/>
                          </a:solidFill>
                          <a:latin typeface="Verdana"/>
                        </a:defRPr>
                      </a:lvl5pPr>
                      <a:lvl6pPr marL="2286000" algn="l" defTabSz="457200" rtl="0" eaLnBrk="1" latinLnBrk="0" hangingPunct="1">
                        <a:defRPr sz="1800" kern="1200">
                          <a:solidFill>
                            <a:schemeClr val="dk1"/>
                          </a:solidFill>
                          <a:latin typeface="Verdana"/>
                        </a:defRPr>
                      </a:lvl6pPr>
                      <a:lvl7pPr marL="2743200" algn="l" defTabSz="457200" rtl="0" eaLnBrk="1" latinLnBrk="0" hangingPunct="1">
                        <a:defRPr sz="1800" kern="1200">
                          <a:solidFill>
                            <a:schemeClr val="dk1"/>
                          </a:solidFill>
                          <a:latin typeface="Verdana"/>
                        </a:defRPr>
                      </a:lvl7pPr>
                      <a:lvl8pPr marL="3200400" algn="l" defTabSz="457200" rtl="0" eaLnBrk="1" latinLnBrk="0" hangingPunct="1">
                        <a:defRPr sz="1800" kern="1200">
                          <a:solidFill>
                            <a:schemeClr val="dk1"/>
                          </a:solidFill>
                          <a:latin typeface="Verdana"/>
                        </a:defRPr>
                      </a:lvl8pPr>
                      <a:lvl9pPr marL="3657600" algn="l" defTabSz="457200" rtl="0" eaLnBrk="1" latinLnBrk="0" hangingPunct="1">
                        <a:defRPr sz="1800" kern="1200">
                          <a:solidFill>
                            <a:schemeClr val="dk1"/>
                          </a:solidFill>
                          <a:latin typeface="Verdana"/>
                        </a:defRPr>
                      </a:lvl9pPr>
                    </a:lstStyle>
                    <a:p>
                      <a:pPr marL="171450" lvl="0" indent="-171450">
                        <a:buFont typeface="Arial" panose="020B0604020202020204" pitchFamily="34" charset="0"/>
                        <a:buChar char="•"/>
                      </a:pPr>
                      <a:r>
                        <a:rPr lang="en-US" sz="1100" kern="1200">
                          <a:effectLst/>
                          <a:latin typeface="+mn-lt"/>
                        </a:rPr>
                        <a:t>Verify if all the applications involved are up and running</a:t>
                      </a:r>
                    </a:p>
                    <a:p>
                      <a:pPr marL="171450" lvl="0" indent="-171450">
                        <a:buFont typeface="Arial" panose="020B0604020202020204" pitchFamily="34" charset="0"/>
                        <a:buChar char="•"/>
                      </a:pPr>
                      <a:r>
                        <a:rPr lang="en-US" sz="1100" kern="1200">
                          <a:effectLst/>
                          <a:latin typeface="+mn-lt"/>
                        </a:rPr>
                        <a:t>Verify service access and user access</a:t>
                      </a:r>
                    </a:p>
                    <a:p>
                      <a:pPr marL="171450" lvl="0" indent="-171450">
                        <a:buFont typeface="Arial" panose="020B0604020202020204" pitchFamily="34" charset="0"/>
                        <a:buChar char="•"/>
                      </a:pPr>
                      <a:r>
                        <a:rPr lang="en-US" sz="1100" b="1" kern="1200">
                          <a:effectLst/>
                          <a:latin typeface="+mn-lt"/>
                        </a:rPr>
                        <a:t>Reprocess</a:t>
                      </a:r>
                      <a:r>
                        <a:rPr lang="en-US" sz="1100" kern="1200">
                          <a:effectLst/>
                          <a:latin typeface="+mn-lt"/>
                        </a:rPr>
                        <a:t> the messages manually once the issue is fixed</a:t>
                      </a:r>
                      <a:endParaRPr lang="en-US" sz="1100" kern="1200">
                        <a:solidFill>
                          <a:schemeClr val="dk1"/>
                        </a:solidFill>
                        <a:effectLst/>
                        <a:latin typeface="+mn-lt"/>
                        <a:ea typeface="+mn-ea"/>
                        <a:cs typeface="+mn-cs"/>
                      </a:endParaRPr>
                    </a:p>
                  </a:txBody>
                  <a:tcPr marL="91215" marR="91215" marT="0" marB="0" anchor="ctr">
                    <a:solidFill>
                      <a:srgbClr val="DCDCDC"/>
                    </a:solidFill>
                  </a:tcPr>
                </a:tc>
                <a:extLst>
                  <a:ext uri="{0D108BD9-81ED-4DB2-BD59-A6C34878D82A}">
                    <a16:rowId xmlns:a16="http://schemas.microsoft.com/office/drawing/2014/main" val="10006"/>
                  </a:ext>
                </a:extLst>
              </a:tr>
            </a:tbl>
          </a:graphicData>
        </a:graphic>
      </p:graphicFrame>
      <p:cxnSp>
        <p:nvCxnSpPr>
          <p:cNvPr id="6" name="Straight Connector 5">
            <a:extLst>
              <a:ext uri="{FF2B5EF4-FFF2-40B4-BE49-F238E27FC236}">
                <a16:creationId xmlns:a16="http://schemas.microsoft.com/office/drawing/2014/main" id="{633F68C4-95D1-4369-82CA-EC9B9167B830}"/>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CEB08E2-182F-4083-922F-7884CF3179D7}"/>
              </a:ext>
            </a:extLst>
          </p:cNvPr>
          <p:cNvSpPr txBox="1"/>
          <p:nvPr/>
        </p:nvSpPr>
        <p:spPr>
          <a:xfrm>
            <a:off x="348751" y="912408"/>
            <a:ext cx="11582693" cy="276999"/>
          </a:xfrm>
          <a:prstGeom prst="rect">
            <a:avLst/>
          </a:prstGeom>
          <a:noFill/>
        </p:spPr>
        <p:txBody>
          <a:bodyPr wrap="square">
            <a:spAutoFit/>
          </a:bodyPr>
          <a:lstStyle/>
          <a:p>
            <a:r>
              <a:rPr lang="en-US" sz="1200"/>
              <a:t>Summary of </a:t>
            </a:r>
            <a:r>
              <a:rPr lang="en-US" sz="1200">
                <a:latin typeface="+mn-lt"/>
              </a:rPr>
              <a:t>Error handling and correction mechanism during various stages of integrations</a:t>
            </a:r>
            <a:endParaRPr lang="en-US" sz="1100">
              <a:latin typeface="+mn-lt"/>
            </a:endParaRPr>
          </a:p>
        </p:txBody>
      </p:sp>
    </p:spTree>
    <p:extLst>
      <p:ext uri="{BB962C8B-B14F-4D97-AF65-F5344CB8AC3E}">
        <p14:creationId xmlns:p14="http://schemas.microsoft.com/office/powerpoint/2010/main" val="384482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Considerations</a:t>
            </a:r>
          </a:p>
        </p:txBody>
      </p:sp>
      <p:sp>
        <p:nvSpPr>
          <p:cNvPr id="5" name="Freeform 5">
            <a:extLst>
              <a:ext uri="{FF2B5EF4-FFF2-40B4-BE49-F238E27FC236}">
                <a16:creationId xmlns:a16="http://schemas.microsoft.com/office/drawing/2014/main" id="{CF2FECA0-9BDB-4AFD-9B39-B6518B08194D}"/>
              </a:ext>
            </a:extLst>
          </p:cNvPr>
          <p:cNvSpPr>
            <a:spLocks/>
          </p:cNvSpPr>
          <p:nvPr/>
        </p:nvSpPr>
        <p:spPr bwMode="auto">
          <a:xfrm>
            <a:off x="1825625" y="1738313"/>
            <a:ext cx="361950" cy="442913"/>
          </a:xfrm>
          <a:custGeom>
            <a:avLst/>
            <a:gdLst>
              <a:gd name="T0" fmla="*/ 96 w 96"/>
              <a:gd name="T1" fmla="*/ 0 h 117"/>
              <a:gd name="T2" fmla="*/ 32 w 96"/>
              <a:gd name="T3" fmla="*/ 0 h 117"/>
              <a:gd name="T4" fmla="*/ 0 w 96"/>
              <a:gd name="T5" fmla="*/ 31 h 117"/>
              <a:gd name="T6" fmla="*/ 0 w 96"/>
              <a:gd name="T7" fmla="*/ 117 h 117"/>
              <a:gd name="T8" fmla="*/ 96 w 96"/>
              <a:gd name="T9" fmla="*/ 117 h 117"/>
              <a:gd name="T10" fmla="*/ 96 w 96"/>
              <a:gd name="T11" fmla="*/ 0 h 117"/>
            </a:gdLst>
            <a:ahLst/>
            <a:cxnLst>
              <a:cxn ang="0">
                <a:pos x="T0" y="T1"/>
              </a:cxn>
              <a:cxn ang="0">
                <a:pos x="T2" y="T3"/>
              </a:cxn>
              <a:cxn ang="0">
                <a:pos x="T4" y="T5"/>
              </a:cxn>
              <a:cxn ang="0">
                <a:pos x="T6" y="T7"/>
              </a:cxn>
              <a:cxn ang="0">
                <a:pos x="T8" y="T9"/>
              </a:cxn>
              <a:cxn ang="0">
                <a:pos x="T10" y="T11"/>
              </a:cxn>
            </a:cxnLst>
            <a:rect l="0" t="0" r="r" b="b"/>
            <a:pathLst>
              <a:path w="96" h="117">
                <a:moveTo>
                  <a:pt x="96" y="0"/>
                </a:moveTo>
                <a:cubicBezTo>
                  <a:pt x="32" y="0"/>
                  <a:pt x="32" y="0"/>
                  <a:pt x="32" y="0"/>
                </a:cubicBezTo>
                <a:cubicBezTo>
                  <a:pt x="14" y="0"/>
                  <a:pt x="0" y="14"/>
                  <a:pt x="0" y="31"/>
                </a:cubicBezTo>
                <a:cubicBezTo>
                  <a:pt x="0" y="117"/>
                  <a:pt x="0" y="117"/>
                  <a:pt x="0" y="117"/>
                </a:cubicBezTo>
                <a:cubicBezTo>
                  <a:pt x="96" y="117"/>
                  <a:pt x="96" y="117"/>
                  <a:pt x="96" y="117"/>
                </a:cubicBezTo>
                <a:lnTo>
                  <a:pt x="9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6">
            <a:extLst>
              <a:ext uri="{FF2B5EF4-FFF2-40B4-BE49-F238E27FC236}">
                <a16:creationId xmlns:a16="http://schemas.microsoft.com/office/drawing/2014/main" id="{2D1E760D-7213-4D81-82AE-3ED0CA72D5E2}"/>
              </a:ext>
            </a:extLst>
          </p:cNvPr>
          <p:cNvSpPr>
            <a:spLocks/>
          </p:cNvSpPr>
          <p:nvPr/>
        </p:nvSpPr>
        <p:spPr bwMode="auto">
          <a:xfrm>
            <a:off x="909638" y="1962151"/>
            <a:ext cx="8120062" cy="1077913"/>
          </a:xfrm>
          <a:custGeom>
            <a:avLst/>
            <a:gdLst>
              <a:gd name="T0" fmla="*/ 1150 w 1163"/>
              <a:gd name="T1" fmla="*/ 169 h 285"/>
              <a:gd name="T2" fmla="*/ 1089 w 1163"/>
              <a:gd name="T3" fmla="*/ 249 h 285"/>
              <a:gd name="T4" fmla="*/ 1016 w 1163"/>
              <a:gd name="T5" fmla="*/ 285 h 285"/>
              <a:gd name="T6" fmla="*/ 129 w 1163"/>
              <a:gd name="T7" fmla="*/ 285 h 285"/>
              <a:gd name="T8" fmla="*/ 0 w 1163"/>
              <a:gd name="T9" fmla="*/ 156 h 285"/>
              <a:gd name="T10" fmla="*/ 0 w 1163"/>
              <a:gd name="T11" fmla="*/ 0 h 285"/>
              <a:gd name="T12" fmla="*/ 1017 w 1163"/>
              <a:gd name="T13" fmla="*/ 0 h 285"/>
              <a:gd name="T14" fmla="*/ 1089 w 1163"/>
              <a:gd name="T15" fmla="*/ 35 h 285"/>
              <a:gd name="T16" fmla="*/ 1149 w 1163"/>
              <a:gd name="T17" fmla="*/ 112 h 285"/>
              <a:gd name="T18" fmla="*/ 1150 w 1163"/>
              <a:gd name="T19" fmla="*/ 16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3" h="285">
                <a:moveTo>
                  <a:pt x="1150" y="169"/>
                </a:moveTo>
                <a:cubicBezTo>
                  <a:pt x="1089" y="249"/>
                  <a:pt x="1089" y="249"/>
                  <a:pt x="1089" y="249"/>
                </a:cubicBezTo>
                <a:cubicBezTo>
                  <a:pt x="1072" y="271"/>
                  <a:pt x="1045" y="285"/>
                  <a:pt x="1016" y="285"/>
                </a:cubicBezTo>
                <a:cubicBezTo>
                  <a:pt x="129" y="285"/>
                  <a:pt x="129" y="285"/>
                  <a:pt x="129" y="285"/>
                </a:cubicBezTo>
                <a:cubicBezTo>
                  <a:pt x="58" y="285"/>
                  <a:pt x="0" y="227"/>
                  <a:pt x="0" y="156"/>
                </a:cubicBezTo>
                <a:cubicBezTo>
                  <a:pt x="0" y="0"/>
                  <a:pt x="0" y="0"/>
                  <a:pt x="0" y="0"/>
                </a:cubicBezTo>
                <a:cubicBezTo>
                  <a:pt x="1017" y="0"/>
                  <a:pt x="1017" y="0"/>
                  <a:pt x="1017" y="0"/>
                </a:cubicBezTo>
                <a:cubicBezTo>
                  <a:pt x="1045" y="0"/>
                  <a:pt x="1072" y="12"/>
                  <a:pt x="1089" y="35"/>
                </a:cubicBezTo>
                <a:cubicBezTo>
                  <a:pt x="1149" y="112"/>
                  <a:pt x="1149" y="112"/>
                  <a:pt x="1149" y="112"/>
                </a:cubicBezTo>
                <a:cubicBezTo>
                  <a:pt x="1163" y="129"/>
                  <a:pt x="1163" y="152"/>
                  <a:pt x="1150" y="16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E5D923BC-EE55-4A69-9EF3-0D1A2F75DE94}"/>
              </a:ext>
            </a:extLst>
          </p:cNvPr>
          <p:cNvSpPr>
            <a:spLocks/>
          </p:cNvSpPr>
          <p:nvPr/>
        </p:nvSpPr>
        <p:spPr bwMode="auto">
          <a:xfrm>
            <a:off x="473075" y="1738313"/>
            <a:ext cx="1668463" cy="1301750"/>
          </a:xfrm>
          <a:custGeom>
            <a:avLst/>
            <a:gdLst>
              <a:gd name="T0" fmla="*/ 315 w 444"/>
              <a:gd name="T1" fmla="*/ 215 h 344"/>
              <a:gd name="T2" fmla="*/ 315 w 444"/>
              <a:gd name="T3" fmla="*/ 59 h 344"/>
              <a:gd name="T4" fmla="*/ 255 w 444"/>
              <a:gd name="T5" fmla="*/ 0 h 344"/>
              <a:gd name="T6" fmla="*/ 59 w 444"/>
              <a:gd name="T7" fmla="*/ 0 h 344"/>
              <a:gd name="T8" fmla="*/ 0 w 444"/>
              <a:gd name="T9" fmla="*/ 59 h 344"/>
              <a:gd name="T10" fmla="*/ 0 w 444"/>
              <a:gd name="T11" fmla="*/ 215 h 344"/>
              <a:gd name="T12" fmla="*/ 129 w 444"/>
              <a:gd name="T13" fmla="*/ 344 h 344"/>
              <a:gd name="T14" fmla="*/ 444 w 444"/>
              <a:gd name="T15" fmla="*/ 344 h 344"/>
              <a:gd name="T16" fmla="*/ 315 w 444"/>
              <a:gd name="T17"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44">
                <a:moveTo>
                  <a:pt x="315" y="215"/>
                </a:moveTo>
                <a:cubicBezTo>
                  <a:pt x="315" y="59"/>
                  <a:pt x="315" y="59"/>
                  <a:pt x="315" y="59"/>
                </a:cubicBezTo>
                <a:cubicBezTo>
                  <a:pt x="315" y="26"/>
                  <a:pt x="288" y="0"/>
                  <a:pt x="255" y="0"/>
                </a:cubicBezTo>
                <a:cubicBezTo>
                  <a:pt x="59" y="0"/>
                  <a:pt x="59" y="0"/>
                  <a:pt x="59" y="0"/>
                </a:cubicBezTo>
                <a:cubicBezTo>
                  <a:pt x="26" y="0"/>
                  <a:pt x="0" y="26"/>
                  <a:pt x="0" y="59"/>
                </a:cubicBezTo>
                <a:cubicBezTo>
                  <a:pt x="0" y="215"/>
                  <a:pt x="0" y="215"/>
                  <a:pt x="0" y="215"/>
                </a:cubicBezTo>
                <a:cubicBezTo>
                  <a:pt x="0" y="286"/>
                  <a:pt x="57" y="344"/>
                  <a:pt x="129" y="344"/>
                </a:cubicBezTo>
                <a:cubicBezTo>
                  <a:pt x="444" y="344"/>
                  <a:pt x="444" y="344"/>
                  <a:pt x="444" y="344"/>
                </a:cubicBezTo>
                <a:cubicBezTo>
                  <a:pt x="372" y="344"/>
                  <a:pt x="315" y="286"/>
                  <a:pt x="315" y="215"/>
                </a:cubicBezTo>
                <a:close/>
              </a:path>
            </a:pathLst>
          </a:custGeom>
          <a:solidFill>
            <a:srgbClr val="FFCD00"/>
          </a:solidFill>
          <a:ln>
            <a:noFill/>
          </a:ln>
        </p:spPr>
        <p:txBody>
          <a:bodyPr vert="horz" wrap="square" lIns="365760" tIns="45720" rIns="91440" bIns="45720" numCol="1" anchor="ctr" anchorCtr="0" compatLnSpc="1">
            <a:prstTxWarp prst="textNoShape">
              <a:avLst/>
            </a:prstTxWarp>
          </a:bodyPr>
          <a:lstStyle/>
          <a:p>
            <a:r>
              <a:rPr lang="en-US" sz="4400" b="1">
                <a:solidFill>
                  <a:schemeClr val="bg1"/>
                </a:solidFill>
              </a:rPr>
              <a:t>1</a:t>
            </a:r>
          </a:p>
        </p:txBody>
      </p:sp>
      <p:sp>
        <p:nvSpPr>
          <p:cNvPr id="8" name="Freeform 8">
            <a:extLst>
              <a:ext uri="{FF2B5EF4-FFF2-40B4-BE49-F238E27FC236}">
                <a16:creationId xmlns:a16="http://schemas.microsoft.com/office/drawing/2014/main" id="{46C13B94-F0F3-4715-A22A-AE626738E526}"/>
              </a:ext>
            </a:extLst>
          </p:cNvPr>
          <p:cNvSpPr>
            <a:spLocks/>
          </p:cNvSpPr>
          <p:nvPr/>
        </p:nvSpPr>
        <p:spPr bwMode="auto">
          <a:xfrm>
            <a:off x="1973263" y="1738313"/>
            <a:ext cx="2825750" cy="492125"/>
          </a:xfrm>
          <a:custGeom>
            <a:avLst/>
            <a:gdLst>
              <a:gd name="T0" fmla="*/ 52 w 752"/>
              <a:gd name="T1" fmla="*/ 130 h 130"/>
              <a:gd name="T2" fmla="*/ 709 w 752"/>
              <a:gd name="T3" fmla="*/ 130 h 130"/>
              <a:gd name="T4" fmla="*/ 752 w 752"/>
              <a:gd name="T5" fmla="*/ 87 h 130"/>
              <a:gd name="T6" fmla="*/ 752 w 752"/>
              <a:gd name="T7" fmla="*/ 59 h 130"/>
              <a:gd name="T8" fmla="*/ 692 w 752"/>
              <a:gd name="T9" fmla="*/ 0 h 130"/>
              <a:gd name="T10" fmla="*/ 0 w 752"/>
              <a:gd name="T11" fmla="*/ 0 h 130"/>
              <a:gd name="T12" fmla="*/ 20 w 752"/>
              <a:gd name="T13" fmla="*/ 59 h 130"/>
              <a:gd name="T14" fmla="*/ 20 w 752"/>
              <a:gd name="T15" fmla="*/ 98 h 130"/>
              <a:gd name="T16" fmla="*/ 52 w 752"/>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130">
                <a:moveTo>
                  <a:pt x="52" y="130"/>
                </a:moveTo>
                <a:cubicBezTo>
                  <a:pt x="709" y="130"/>
                  <a:pt x="709" y="130"/>
                  <a:pt x="709" y="130"/>
                </a:cubicBezTo>
                <a:cubicBezTo>
                  <a:pt x="733" y="130"/>
                  <a:pt x="752" y="111"/>
                  <a:pt x="752" y="87"/>
                </a:cubicBezTo>
                <a:cubicBezTo>
                  <a:pt x="752" y="59"/>
                  <a:pt x="752" y="59"/>
                  <a:pt x="752" y="59"/>
                </a:cubicBezTo>
                <a:cubicBezTo>
                  <a:pt x="752" y="26"/>
                  <a:pt x="725" y="0"/>
                  <a:pt x="692" y="0"/>
                </a:cubicBezTo>
                <a:cubicBezTo>
                  <a:pt x="0" y="0"/>
                  <a:pt x="0" y="0"/>
                  <a:pt x="0" y="0"/>
                </a:cubicBezTo>
                <a:cubicBezTo>
                  <a:pt x="12" y="16"/>
                  <a:pt x="20" y="37"/>
                  <a:pt x="20" y="59"/>
                </a:cubicBezTo>
                <a:cubicBezTo>
                  <a:pt x="20" y="98"/>
                  <a:pt x="20" y="98"/>
                  <a:pt x="20" y="98"/>
                </a:cubicBezTo>
                <a:cubicBezTo>
                  <a:pt x="20" y="116"/>
                  <a:pt x="34" y="130"/>
                  <a:pt x="52" y="13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Oval 8">
            <a:extLst>
              <a:ext uri="{FF2B5EF4-FFF2-40B4-BE49-F238E27FC236}">
                <a16:creationId xmlns:a16="http://schemas.microsoft.com/office/drawing/2014/main" id="{0814A3C0-D4B4-47C2-B7B2-850320B0F374}"/>
              </a:ext>
            </a:extLst>
          </p:cNvPr>
          <p:cNvSpPr/>
          <p:nvPr/>
        </p:nvSpPr>
        <p:spPr bwMode="gray">
          <a:xfrm>
            <a:off x="8632371" y="2103778"/>
            <a:ext cx="794658" cy="794658"/>
          </a:xfrm>
          <a:prstGeom prst="ellipse">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noProof="0">
              <a:solidFill>
                <a:schemeClr val="bg1"/>
              </a:solidFill>
            </a:endParaRPr>
          </a:p>
        </p:txBody>
      </p:sp>
      <p:sp>
        <p:nvSpPr>
          <p:cNvPr id="11" name="Freeform 5">
            <a:extLst>
              <a:ext uri="{FF2B5EF4-FFF2-40B4-BE49-F238E27FC236}">
                <a16:creationId xmlns:a16="http://schemas.microsoft.com/office/drawing/2014/main" id="{71067DE5-B933-4EFF-A28F-C94433DCDF86}"/>
              </a:ext>
            </a:extLst>
          </p:cNvPr>
          <p:cNvSpPr>
            <a:spLocks/>
          </p:cNvSpPr>
          <p:nvPr/>
        </p:nvSpPr>
        <p:spPr bwMode="auto">
          <a:xfrm>
            <a:off x="1825625" y="3181690"/>
            <a:ext cx="361950" cy="442913"/>
          </a:xfrm>
          <a:custGeom>
            <a:avLst/>
            <a:gdLst>
              <a:gd name="T0" fmla="*/ 96 w 96"/>
              <a:gd name="T1" fmla="*/ 0 h 117"/>
              <a:gd name="T2" fmla="*/ 32 w 96"/>
              <a:gd name="T3" fmla="*/ 0 h 117"/>
              <a:gd name="T4" fmla="*/ 0 w 96"/>
              <a:gd name="T5" fmla="*/ 31 h 117"/>
              <a:gd name="T6" fmla="*/ 0 w 96"/>
              <a:gd name="T7" fmla="*/ 117 h 117"/>
              <a:gd name="T8" fmla="*/ 96 w 96"/>
              <a:gd name="T9" fmla="*/ 117 h 117"/>
              <a:gd name="T10" fmla="*/ 96 w 96"/>
              <a:gd name="T11" fmla="*/ 0 h 117"/>
            </a:gdLst>
            <a:ahLst/>
            <a:cxnLst>
              <a:cxn ang="0">
                <a:pos x="T0" y="T1"/>
              </a:cxn>
              <a:cxn ang="0">
                <a:pos x="T2" y="T3"/>
              </a:cxn>
              <a:cxn ang="0">
                <a:pos x="T4" y="T5"/>
              </a:cxn>
              <a:cxn ang="0">
                <a:pos x="T6" y="T7"/>
              </a:cxn>
              <a:cxn ang="0">
                <a:pos x="T8" y="T9"/>
              </a:cxn>
              <a:cxn ang="0">
                <a:pos x="T10" y="T11"/>
              </a:cxn>
            </a:cxnLst>
            <a:rect l="0" t="0" r="r" b="b"/>
            <a:pathLst>
              <a:path w="96" h="117">
                <a:moveTo>
                  <a:pt x="96" y="0"/>
                </a:moveTo>
                <a:cubicBezTo>
                  <a:pt x="32" y="0"/>
                  <a:pt x="32" y="0"/>
                  <a:pt x="32" y="0"/>
                </a:cubicBezTo>
                <a:cubicBezTo>
                  <a:pt x="14" y="0"/>
                  <a:pt x="0" y="14"/>
                  <a:pt x="0" y="31"/>
                </a:cubicBezTo>
                <a:cubicBezTo>
                  <a:pt x="0" y="117"/>
                  <a:pt x="0" y="117"/>
                  <a:pt x="0" y="117"/>
                </a:cubicBezTo>
                <a:cubicBezTo>
                  <a:pt x="96" y="117"/>
                  <a:pt x="96" y="117"/>
                  <a:pt x="96" y="117"/>
                </a:cubicBezTo>
                <a:lnTo>
                  <a:pt x="9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4B6BCD01-791D-4394-87AA-B9E07AB21DCC}"/>
              </a:ext>
            </a:extLst>
          </p:cNvPr>
          <p:cNvSpPr>
            <a:spLocks/>
          </p:cNvSpPr>
          <p:nvPr/>
        </p:nvSpPr>
        <p:spPr bwMode="auto">
          <a:xfrm>
            <a:off x="909638" y="3405528"/>
            <a:ext cx="8120062" cy="1077913"/>
          </a:xfrm>
          <a:custGeom>
            <a:avLst/>
            <a:gdLst>
              <a:gd name="T0" fmla="*/ 1150 w 1163"/>
              <a:gd name="T1" fmla="*/ 169 h 285"/>
              <a:gd name="T2" fmla="*/ 1089 w 1163"/>
              <a:gd name="T3" fmla="*/ 249 h 285"/>
              <a:gd name="T4" fmla="*/ 1016 w 1163"/>
              <a:gd name="T5" fmla="*/ 285 h 285"/>
              <a:gd name="T6" fmla="*/ 129 w 1163"/>
              <a:gd name="T7" fmla="*/ 285 h 285"/>
              <a:gd name="T8" fmla="*/ 0 w 1163"/>
              <a:gd name="T9" fmla="*/ 156 h 285"/>
              <a:gd name="T10" fmla="*/ 0 w 1163"/>
              <a:gd name="T11" fmla="*/ 0 h 285"/>
              <a:gd name="T12" fmla="*/ 1017 w 1163"/>
              <a:gd name="T13" fmla="*/ 0 h 285"/>
              <a:gd name="T14" fmla="*/ 1089 w 1163"/>
              <a:gd name="T15" fmla="*/ 35 h 285"/>
              <a:gd name="T16" fmla="*/ 1149 w 1163"/>
              <a:gd name="T17" fmla="*/ 112 h 285"/>
              <a:gd name="T18" fmla="*/ 1150 w 1163"/>
              <a:gd name="T19" fmla="*/ 16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3" h="285">
                <a:moveTo>
                  <a:pt x="1150" y="169"/>
                </a:moveTo>
                <a:cubicBezTo>
                  <a:pt x="1089" y="249"/>
                  <a:pt x="1089" y="249"/>
                  <a:pt x="1089" y="249"/>
                </a:cubicBezTo>
                <a:cubicBezTo>
                  <a:pt x="1072" y="271"/>
                  <a:pt x="1045" y="285"/>
                  <a:pt x="1016" y="285"/>
                </a:cubicBezTo>
                <a:cubicBezTo>
                  <a:pt x="129" y="285"/>
                  <a:pt x="129" y="285"/>
                  <a:pt x="129" y="285"/>
                </a:cubicBezTo>
                <a:cubicBezTo>
                  <a:pt x="58" y="285"/>
                  <a:pt x="0" y="227"/>
                  <a:pt x="0" y="156"/>
                </a:cubicBezTo>
                <a:cubicBezTo>
                  <a:pt x="0" y="0"/>
                  <a:pt x="0" y="0"/>
                  <a:pt x="0" y="0"/>
                </a:cubicBezTo>
                <a:cubicBezTo>
                  <a:pt x="1017" y="0"/>
                  <a:pt x="1017" y="0"/>
                  <a:pt x="1017" y="0"/>
                </a:cubicBezTo>
                <a:cubicBezTo>
                  <a:pt x="1045" y="0"/>
                  <a:pt x="1072" y="12"/>
                  <a:pt x="1089" y="35"/>
                </a:cubicBezTo>
                <a:cubicBezTo>
                  <a:pt x="1149" y="112"/>
                  <a:pt x="1149" y="112"/>
                  <a:pt x="1149" y="112"/>
                </a:cubicBezTo>
                <a:cubicBezTo>
                  <a:pt x="1163" y="129"/>
                  <a:pt x="1163" y="152"/>
                  <a:pt x="1150" y="16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C5E790B1-D2CD-4750-A87A-9EE9D9A52F44}"/>
              </a:ext>
            </a:extLst>
          </p:cNvPr>
          <p:cNvSpPr>
            <a:spLocks/>
          </p:cNvSpPr>
          <p:nvPr/>
        </p:nvSpPr>
        <p:spPr bwMode="auto">
          <a:xfrm>
            <a:off x="473075" y="3181690"/>
            <a:ext cx="1668463" cy="1301750"/>
          </a:xfrm>
          <a:custGeom>
            <a:avLst/>
            <a:gdLst>
              <a:gd name="T0" fmla="*/ 315 w 444"/>
              <a:gd name="T1" fmla="*/ 215 h 344"/>
              <a:gd name="T2" fmla="*/ 315 w 444"/>
              <a:gd name="T3" fmla="*/ 59 h 344"/>
              <a:gd name="T4" fmla="*/ 255 w 444"/>
              <a:gd name="T5" fmla="*/ 0 h 344"/>
              <a:gd name="T6" fmla="*/ 59 w 444"/>
              <a:gd name="T7" fmla="*/ 0 h 344"/>
              <a:gd name="T8" fmla="*/ 0 w 444"/>
              <a:gd name="T9" fmla="*/ 59 h 344"/>
              <a:gd name="T10" fmla="*/ 0 w 444"/>
              <a:gd name="T11" fmla="*/ 215 h 344"/>
              <a:gd name="T12" fmla="*/ 129 w 444"/>
              <a:gd name="T13" fmla="*/ 344 h 344"/>
              <a:gd name="T14" fmla="*/ 444 w 444"/>
              <a:gd name="T15" fmla="*/ 344 h 344"/>
              <a:gd name="T16" fmla="*/ 315 w 444"/>
              <a:gd name="T17"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44">
                <a:moveTo>
                  <a:pt x="315" y="215"/>
                </a:moveTo>
                <a:cubicBezTo>
                  <a:pt x="315" y="59"/>
                  <a:pt x="315" y="59"/>
                  <a:pt x="315" y="59"/>
                </a:cubicBezTo>
                <a:cubicBezTo>
                  <a:pt x="315" y="26"/>
                  <a:pt x="288" y="0"/>
                  <a:pt x="255" y="0"/>
                </a:cubicBezTo>
                <a:cubicBezTo>
                  <a:pt x="59" y="0"/>
                  <a:pt x="59" y="0"/>
                  <a:pt x="59" y="0"/>
                </a:cubicBezTo>
                <a:cubicBezTo>
                  <a:pt x="26" y="0"/>
                  <a:pt x="0" y="26"/>
                  <a:pt x="0" y="59"/>
                </a:cubicBezTo>
                <a:cubicBezTo>
                  <a:pt x="0" y="215"/>
                  <a:pt x="0" y="215"/>
                  <a:pt x="0" y="215"/>
                </a:cubicBezTo>
                <a:cubicBezTo>
                  <a:pt x="0" y="286"/>
                  <a:pt x="57" y="344"/>
                  <a:pt x="129" y="344"/>
                </a:cubicBezTo>
                <a:cubicBezTo>
                  <a:pt x="444" y="344"/>
                  <a:pt x="444" y="344"/>
                  <a:pt x="444" y="344"/>
                </a:cubicBezTo>
                <a:cubicBezTo>
                  <a:pt x="372" y="344"/>
                  <a:pt x="315" y="286"/>
                  <a:pt x="315" y="215"/>
                </a:cubicBezTo>
                <a:close/>
              </a:path>
            </a:pathLst>
          </a:custGeom>
          <a:solidFill>
            <a:srgbClr val="FFCD00"/>
          </a:solidFill>
          <a:ln>
            <a:noFill/>
          </a:ln>
        </p:spPr>
        <p:txBody>
          <a:bodyPr vert="horz" wrap="square" lIns="365760" tIns="45720" rIns="91440" bIns="45720" numCol="1" anchor="ctr" anchorCtr="0" compatLnSpc="1">
            <a:prstTxWarp prst="textNoShape">
              <a:avLst/>
            </a:prstTxWarp>
          </a:bodyPr>
          <a:lstStyle/>
          <a:p>
            <a:r>
              <a:rPr lang="en-US" sz="4400" b="1">
                <a:solidFill>
                  <a:schemeClr val="bg1"/>
                </a:solidFill>
              </a:rPr>
              <a:t>2</a:t>
            </a:r>
          </a:p>
        </p:txBody>
      </p:sp>
      <p:sp>
        <p:nvSpPr>
          <p:cNvPr id="14" name="Freeform 8">
            <a:extLst>
              <a:ext uri="{FF2B5EF4-FFF2-40B4-BE49-F238E27FC236}">
                <a16:creationId xmlns:a16="http://schemas.microsoft.com/office/drawing/2014/main" id="{6F8DD489-A263-4C5B-B109-35F8217EC44A}"/>
              </a:ext>
            </a:extLst>
          </p:cNvPr>
          <p:cNvSpPr>
            <a:spLocks/>
          </p:cNvSpPr>
          <p:nvPr/>
        </p:nvSpPr>
        <p:spPr bwMode="auto">
          <a:xfrm>
            <a:off x="1973263" y="3181690"/>
            <a:ext cx="2825750" cy="492125"/>
          </a:xfrm>
          <a:custGeom>
            <a:avLst/>
            <a:gdLst>
              <a:gd name="T0" fmla="*/ 52 w 752"/>
              <a:gd name="T1" fmla="*/ 130 h 130"/>
              <a:gd name="T2" fmla="*/ 709 w 752"/>
              <a:gd name="T3" fmla="*/ 130 h 130"/>
              <a:gd name="T4" fmla="*/ 752 w 752"/>
              <a:gd name="T5" fmla="*/ 87 h 130"/>
              <a:gd name="T6" fmla="*/ 752 w 752"/>
              <a:gd name="T7" fmla="*/ 59 h 130"/>
              <a:gd name="T8" fmla="*/ 692 w 752"/>
              <a:gd name="T9" fmla="*/ 0 h 130"/>
              <a:gd name="T10" fmla="*/ 0 w 752"/>
              <a:gd name="T11" fmla="*/ 0 h 130"/>
              <a:gd name="T12" fmla="*/ 20 w 752"/>
              <a:gd name="T13" fmla="*/ 59 h 130"/>
              <a:gd name="T14" fmla="*/ 20 w 752"/>
              <a:gd name="T15" fmla="*/ 98 h 130"/>
              <a:gd name="T16" fmla="*/ 52 w 752"/>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130">
                <a:moveTo>
                  <a:pt x="52" y="130"/>
                </a:moveTo>
                <a:cubicBezTo>
                  <a:pt x="709" y="130"/>
                  <a:pt x="709" y="130"/>
                  <a:pt x="709" y="130"/>
                </a:cubicBezTo>
                <a:cubicBezTo>
                  <a:pt x="733" y="130"/>
                  <a:pt x="752" y="111"/>
                  <a:pt x="752" y="87"/>
                </a:cubicBezTo>
                <a:cubicBezTo>
                  <a:pt x="752" y="59"/>
                  <a:pt x="752" y="59"/>
                  <a:pt x="752" y="59"/>
                </a:cubicBezTo>
                <a:cubicBezTo>
                  <a:pt x="752" y="26"/>
                  <a:pt x="725" y="0"/>
                  <a:pt x="692" y="0"/>
                </a:cubicBezTo>
                <a:cubicBezTo>
                  <a:pt x="0" y="0"/>
                  <a:pt x="0" y="0"/>
                  <a:pt x="0" y="0"/>
                </a:cubicBezTo>
                <a:cubicBezTo>
                  <a:pt x="12" y="16"/>
                  <a:pt x="20" y="37"/>
                  <a:pt x="20" y="59"/>
                </a:cubicBezTo>
                <a:cubicBezTo>
                  <a:pt x="20" y="98"/>
                  <a:pt x="20" y="98"/>
                  <a:pt x="20" y="98"/>
                </a:cubicBezTo>
                <a:cubicBezTo>
                  <a:pt x="20" y="116"/>
                  <a:pt x="34" y="130"/>
                  <a:pt x="52" y="13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4">
            <a:extLst>
              <a:ext uri="{FF2B5EF4-FFF2-40B4-BE49-F238E27FC236}">
                <a16:creationId xmlns:a16="http://schemas.microsoft.com/office/drawing/2014/main" id="{B35A246E-A3FA-4C4D-9D19-565487CB1D69}"/>
              </a:ext>
            </a:extLst>
          </p:cNvPr>
          <p:cNvSpPr/>
          <p:nvPr/>
        </p:nvSpPr>
        <p:spPr bwMode="gray">
          <a:xfrm>
            <a:off x="8632371" y="3547155"/>
            <a:ext cx="794658" cy="794658"/>
          </a:xfrm>
          <a:prstGeom prst="ellipse">
            <a:avLst/>
          </a:prstGeom>
          <a:solidFill>
            <a:schemeClr val="accent5"/>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noProof="0">
              <a:solidFill>
                <a:schemeClr val="bg1"/>
              </a:solidFill>
            </a:endParaRPr>
          </a:p>
        </p:txBody>
      </p:sp>
      <p:sp>
        <p:nvSpPr>
          <p:cNvPr id="16" name="Freeform 5">
            <a:extLst>
              <a:ext uri="{FF2B5EF4-FFF2-40B4-BE49-F238E27FC236}">
                <a16:creationId xmlns:a16="http://schemas.microsoft.com/office/drawing/2014/main" id="{72A5D3A0-C1D0-4C25-953E-BE7FA77E9C28}"/>
              </a:ext>
            </a:extLst>
          </p:cNvPr>
          <p:cNvSpPr>
            <a:spLocks/>
          </p:cNvSpPr>
          <p:nvPr/>
        </p:nvSpPr>
        <p:spPr bwMode="auto">
          <a:xfrm>
            <a:off x="1825625" y="4625066"/>
            <a:ext cx="361950" cy="442913"/>
          </a:xfrm>
          <a:custGeom>
            <a:avLst/>
            <a:gdLst>
              <a:gd name="T0" fmla="*/ 96 w 96"/>
              <a:gd name="T1" fmla="*/ 0 h 117"/>
              <a:gd name="T2" fmla="*/ 32 w 96"/>
              <a:gd name="T3" fmla="*/ 0 h 117"/>
              <a:gd name="T4" fmla="*/ 0 w 96"/>
              <a:gd name="T5" fmla="*/ 31 h 117"/>
              <a:gd name="T6" fmla="*/ 0 w 96"/>
              <a:gd name="T7" fmla="*/ 117 h 117"/>
              <a:gd name="T8" fmla="*/ 96 w 96"/>
              <a:gd name="T9" fmla="*/ 117 h 117"/>
              <a:gd name="T10" fmla="*/ 96 w 96"/>
              <a:gd name="T11" fmla="*/ 0 h 117"/>
            </a:gdLst>
            <a:ahLst/>
            <a:cxnLst>
              <a:cxn ang="0">
                <a:pos x="T0" y="T1"/>
              </a:cxn>
              <a:cxn ang="0">
                <a:pos x="T2" y="T3"/>
              </a:cxn>
              <a:cxn ang="0">
                <a:pos x="T4" y="T5"/>
              </a:cxn>
              <a:cxn ang="0">
                <a:pos x="T6" y="T7"/>
              </a:cxn>
              <a:cxn ang="0">
                <a:pos x="T8" y="T9"/>
              </a:cxn>
              <a:cxn ang="0">
                <a:pos x="T10" y="T11"/>
              </a:cxn>
            </a:cxnLst>
            <a:rect l="0" t="0" r="r" b="b"/>
            <a:pathLst>
              <a:path w="96" h="117">
                <a:moveTo>
                  <a:pt x="96" y="0"/>
                </a:moveTo>
                <a:cubicBezTo>
                  <a:pt x="32" y="0"/>
                  <a:pt x="32" y="0"/>
                  <a:pt x="32" y="0"/>
                </a:cubicBezTo>
                <a:cubicBezTo>
                  <a:pt x="14" y="0"/>
                  <a:pt x="0" y="14"/>
                  <a:pt x="0" y="31"/>
                </a:cubicBezTo>
                <a:cubicBezTo>
                  <a:pt x="0" y="117"/>
                  <a:pt x="0" y="117"/>
                  <a:pt x="0" y="117"/>
                </a:cubicBezTo>
                <a:cubicBezTo>
                  <a:pt x="96" y="117"/>
                  <a:pt x="96" y="117"/>
                  <a:pt x="96" y="117"/>
                </a:cubicBezTo>
                <a:lnTo>
                  <a:pt x="96" y="0"/>
                </a:ln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6">
            <a:extLst>
              <a:ext uri="{FF2B5EF4-FFF2-40B4-BE49-F238E27FC236}">
                <a16:creationId xmlns:a16="http://schemas.microsoft.com/office/drawing/2014/main" id="{159C4A4D-216A-4B9E-A7B4-7908D6BF83D6}"/>
              </a:ext>
            </a:extLst>
          </p:cNvPr>
          <p:cNvSpPr>
            <a:spLocks/>
          </p:cNvSpPr>
          <p:nvPr/>
        </p:nvSpPr>
        <p:spPr bwMode="auto">
          <a:xfrm>
            <a:off x="909638" y="4848904"/>
            <a:ext cx="8120062" cy="1077913"/>
          </a:xfrm>
          <a:custGeom>
            <a:avLst/>
            <a:gdLst>
              <a:gd name="T0" fmla="*/ 1150 w 1163"/>
              <a:gd name="T1" fmla="*/ 169 h 285"/>
              <a:gd name="T2" fmla="*/ 1089 w 1163"/>
              <a:gd name="T3" fmla="*/ 249 h 285"/>
              <a:gd name="T4" fmla="*/ 1016 w 1163"/>
              <a:gd name="T5" fmla="*/ 285 h 285"/>
              <a:gd name="T6" fmla="*/ 129 w 1163"/>
              <a:gd name="T7" fmla="*/ 285 h 285"/>
              <a:gd name="T8" fmla="*/ 0 w 1163"/>
              <a:gd name="T9" fmla="*/ 156 h 285"/>
              <a:gd name="T10" fmla="*/ 0 w 1163"/>
              <a:gd name="T11" fmla="*/ 0 h 285"/>
              <a:gd name="T12" fmla="*/ 1017 w 1163"/>
              <a:gd name="T13" fmla="*/ 0 h 285"/>
              <a:gd name="T14" fmla="*/ 1089 w 1163"/>
              <a:gd name="T15" fmla="*/ 35 h 285"/>
              <a:gd name="T16" fmla="*/ 1149 w 1163"/>
              <a:gd name="T17" fmla="*/ 112 h 285"/>
              <a:gd name="T18" fmla="*/ 1150 w 1163"/>
              <a:gd name="T19" fmla="*/ 169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3" h="285">
                <a:moveTo>
                  <a:pt x="1150" y="169"/>
                </a:moveTo>
                <a:cubicBezTo>
                  <a:pt x="1089" y="249"/>
                  <a:pt x="1089" y="249"/>
                  <a:pt x="1089" y="249"/>
                </a:cubicBezTo>
                <a:cubicBezTo>
                  <a:pt x="1072" y="271"/>
                  <a:pt x="1045" y="285"/>
                  <a:pt x="1016" y="285"/>
                </a:cubicBezTo>
                <a:cubicBezTo>
                  <a:pt x="129" y="285"/>
                  <a:pt x="129" y="285"/>
                  <a:pt x="129" y="285"/>
                </a:cubicBezTo>
                <a:cubicBezTo>
                  <a:pt x="58" y="285"/>
                  <a:pt x="0" y="227"/>
                  <a:pt x="0" y="156"/>
                </a:cubicBezTo>
                <a:cubicBezTo>
                  <a:pt x="0" y="0"/>
                  <a:pt x="0" y="0"/>
                  <a:pt x="0" y="0"/>
                </a:cubicBezTo>
                <a:cubicBezTo>
                  <a:pt x="1017" y="0"/>
                  <a:pt x="1017" y="0"/>
                  <a:pt x="1017" y="0"/>
                </a:cubicBezTo>
                <a:cubicBezTo>
                  <a:pt x="1045" y="0"/>
                  <a:pt x="1072" y="12"/>
                  <a:pt x="1089" y="35"/>
                </a:cubicBezTo>
                <a:cubicBezTo>
                  <a:pt x="1149" y="112"/>
                  <a:pt x="1149" y="112"/>
                  <a:pt x="1149" y="112"/>
                </a:cubicBezTo>
                <a:cubicBezTo>
                  <a:pt x="1163" y="129"/>
                  <a:pt x="1163" y="152"/>
                  <a:pt x="1150" y="16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7">
            <a:extLst>
              <a:ext uri="{FF2B5EF4-FFF2-40B4-BE49-F238E27FC236}">
                <a16:creationId xmlns:a16="http://schemas.microsoft.com/office/drawing/2014/main" id="{E6E5B104-F600-4AE8-AE60-D8E971D1043D}"/>
              </a:ext>
            </a:extLst>
          </p:cNvPr>
          <p:cNvSpPr>
            <a:spLocks/>
          </p:cNvSpPr>
          <p:nvPr/>
        </p:nvSpPr>
        <p:spPr bwMode="auto">
          <a:xfrm>
            <a:off x="473075" y="4625066"/>
            <a:ext cx="1668463" cy="1301750"/>
          </a:xfrm>
          <a:custGeom>
            <a:avLst/>
            <a:gdLst>
              <a:gd name="T0" fmla="*/ 315 w 444"/>
              <a:gd name="T1" fmla="*/ 215 h 344"/>
              <a:gd name="T2" fmla="*/ 315 w 444"/>
              <a:gd name="T3" fmla="*/ 59 h 344"/>
              <a:gd name="T4" fmla="*/ 255 w 444"/>
              <a:gd name="T5" fmla="*/ 0 h 344"/>
              <a:gd name="T6" fmla="*/ 59 w 444"/>
              <a:gd name="T7" fmla="*/ 0 h 344"/>
              <a:gd name="T8" fmla="*/ 0 w 444"/>
              <a:gd name="T9" fmla="*/ 59 h 344"/>
              <a:gd name="T10" fmla="*/ 0 w 444"/>
              <a:gd name="T11" fmla="*/ 215 h 344"/>
              <a:gd name="T12" fmla="*/ 129 w 444"/>
              <a:gd name="T13" fmla="*/ 344 h 344"/>
              <a:gd name="T14" fmla="*/ 444 w 444"/>
              <a:gd name="T15" fmla="*/ 344 h 344"/>
              <a:gd name="T16" fmla="*/ 315 w 444"/>
              <a:gd name="T17" fmla="*/ 2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44">
                <a:moveTo>
                  <a:pt x="315" y="215"/>
                </a:moveTo>
                <a:cubicBezTo>
                  <a:pt x="315" y="59"/>
                  <a:pt x="315" y="59"/>
                  <a:pt x="315" y="59"/>
                </a:cubicBezTo>
                <a:cubicBezTo>
                  <a:pt x="315" y="26"/>
                  <a:pt x="288" y="0"/>
                  <a:pt x="255" y="0"/>
                </a:cubicBezTo>
                <a:cubicBezTo>
                  <a:pt x="59" y="0"/>
                  <a:pt x="59" y="0"/>
                  <a:pt x="59" y="0"/>
                </a:cubicBezTo>
                <a:cubicBezTo>
                  <a:pt x="26" y="0"/>
                  <a:pt x="0" y="26"/>
                  <a:pt x="0" y="59"/>
                </a:cubicBezTo>
                <a:cubicBezTo>
                  <a:pt x="0" y="215"/>
                  <a:pt x="0" y="215"/>
                  <a:pt x="0" y="215"/>
                </a:cubicBezTo>
                <a:cubicBezTo>
                  <a:pt x="0" y="286"/>
                  <a:pt x="57" y="344"/>
                  <a:pt x="129" y="344"/>
                </a:cubicBezTo>
                <a:cubicBezTo>
                  <a:pt x="444" y="344"/>
                  <a:pt x="444" y="344"/>
                  <a:pt x="444" y="344"/>
                </a:cubicBezTo>
                <a:cubicBezTo>
                  <a:pt x="372" y="344"/>
                  <a:pt x="315" y="286"/>
                  <a:pt x="315" y="215"/>
                </a:cubicBezTo>
                <a:close/>
              </a:path>
            </a:pathLst>
          </a:custGeom>
          <a:solidFill>
            <a:srgbClr val="FFCD00"/>
          </a:solidFill>
          <a:ln>
            <a:noFill/>
          </a:ln>
        </p:spPr>
        <p:txBody>
          <a:bodyPr vert="horz" wrap="square" lIns="365760" tIns="45720" rIns="91440" bIns="45720" numCol="1" anchor="ctr" anchorCtr="0" compatLnSpc="1">
            <a:prstTxWarp prst="textNoShape">
              <a:avLst/>
            </a:prstTxWarp>
          </a:bodyPr>
          <a:lstStyle/>
          <a:p>
            <a:r>
              <a:rPr lang="en-US" sz="4400" b="1">
                <a:solidFill>
                  <a:schemeClr val="bg1"/>
                </a:solidFill>
              </a:rPr>
              <a:t>3</a:t>
            </a:r>
          </a:p>
        </p:txBody>
      </p:sp>
      <p:sp>
        <p:nvSpPr>
          <p:cNvPr id="19" name="Freeform 8">
            <a:extLst>
              <a:ext uri="{FF2B5EF4-FFF2-40B4-BE49-F238E27FC236}">
                <a16:creationId xmlns:a16="http://schemas.microsoft.com/office/drawing/2014/main" id="{A0B11326-5D59-4380-B6B4-7769AD39C763}"/>
              </a:ext>
            </a:extLst>
          </p:cNvPr>
          <p:cNvSpPr>
            <a:spLocks/>
          </p:cNvSpPr>
          <p:nvPr/>
        </p:nvSpPr>
        <p:spPr bwMode="auto">
          <a:xfrm>
            <a:off x="1973263" y="4625066"/>
            <a:ext cx="2825750" cy="492125"/>
          </a:xfrm>
          <a:custGeom>
            <a:avLst/>
            <a:gdLst>
              <a:gd name="T0" fmla="*/ 52 w 752"/>
              <a:gd name="T1" fmla="*/ 130 h 130"/>
              <a:gd name="T2" fmla="*/ 709 w 752"/>
              <a:gd name="T3" fmla="*/ 130 h 130"/>
              <a:gd name="T4" fmla="*/ 752 w 752"/>
              <a:gd name="T5" fmla="*/ 87 h 130"/>
              <a:gd name="T6" fmla="*/ 752 w 752"/>
              <a:gd name="T7" fmla="*/ 59 h 130"/>
              <a:gd name="T8" fmla="*/ 692 w 752"/>
              <a:gd name="T9" fmla="*/ 0 h 130"/>
              <a:gd name="T10" fmla="*/ 0 w 752"/>
              <a:gd name="T11" fmla="*/ 0 h 130"/>
              <a:gd name="T12" fmla="*/ 20 w 752"/>
              <a:gd name="T13" fmla="*/ 59 h 130"/>
              <a:gd name="T14" fmla="*/ 20 w 752"/>
              <a:gd name="T15" fmla="*/ 98 h 130"/>
              <a:gd name="T16" fmla="*/ 52 w 752"/>
              <a:gd name="T1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2" h="130">
                <a:moveTo>
                  <a:pt x="52" y="130"/>
                </a:moveTo>
                <a:cubicBezTo>
                  <a:pt x="709" y="130"/>
                  <a:pt x="709" y="130"/>
                  <a:pt x="709" y="130"/>
                </a:cubicBezTo>
                <a:cubicBezTo>
                  <a:pt x="733" y="130"/>
                  <a:pt x="752" y="111"/>
                  <a:pt x="752" y="87"/>
                </a:cubicBezTo>
                <a:cubicBezTo>
                  <a:pt x="752" y="59"/>
                  <a:pt x="752" y="59"/>
                  <a:pt x="752" y="59"/>
                </a:cubicBezTo>
                <a:cubicBezTo>
                  <a:pt x="752" y="26"/>
                  <a:pt x="725" y="0"/>
                  <a:pt x="692" y="0"/>
                </a:cubicBezTo>
                <a:cubicBezTo>
                  <a:pt x="0" y="0"/>
                  <a:pt x="0" y="0"/>
                  <a:pt x="0" y="0"/>
                </a:cubicBezTo>
                <a:cubicBezTo>
                  <a:pt x="12" y="16"/>
                  <a:pt x="20" y="37"/>
                  <a:pt x="20" y="59"/>
                </a:cubicBezTo>
                <a:cubicBezTo>
                  <a:pt x="20" y="98"/>
                  <a:pt x="20" y="98"/>
                  <a:pt x="20" y="98"/>
                </a:cubicBezTo>
                <a:cubicBezTo>
                  <a:pt x="20" y="116"/>
                  <a:pt x="34" y="130"/>
                  <a:pt x="52" y="130"/>
                </a:cubicBezTo>
                <a:close/>
              </a:path>
            </a:pathLst>
          </a:custGeom>
          <a:solidFill>
            <a:srgbClr val="00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9">
            <a:extLst>
              <a:ext uri="{FF2B5EF4-FFF2-40B4-BE49-F238E27FC236}">
                <a16:creationId xmlns:a16="http://schemas.microsoft.com/office/drawing/2014/main" id="{E5A3B0EC-5C5C-4138-BFAB-E8F3C3FC2E32}"/>
              </a:ext>
            </a:extLst>
          </p:cNvPr>
          <p:cNvSpPr/>
          <p:nvPr/>
        </p:nvSpPr>
        <p:spPr bwMode="gray">
          <a:xfrm>
            <a:off x="8632371" y="4990531"/>
            <a:ext cx="794658" cy="794658"/>
          </a:xfrm>
          <a:prstGeom prst="ellipse">
            <a:avLst/>
          </a:prstGeom>
          <a:solidFill>
            <a:schemeClr val="accent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noProof="0">
              <a:solidFill>
                <a:schemeClr val="bg1"/>
              </a:solidFill>
            </a:endParaRPr>
          </a:p>
        </p:txBody>
      </p:sp>
      <p:sp>
        <p:nvSpPr>
          <p:cNvPr id="21" name="Rectangle 20">
            <a:extLst>
              <a:ext uri="{FF2B5EF4-FFF2-40B4-BE49-F238E27FC236}">
                <a16:creationId xmlns:a16="http://schemas.microsoft.com/office/drawing/2014/main" id="{840D6A65-D7EA-4AA2-8232-D998F4FCB21E}"/>
              </a:ext>
            </a:extLst>
          </p:cNvPr>
          <p:cNvSpPr/>
          <p:nvPr/>
        </p:nvSpPr>
        <p:spPr>
          <a:xfrm>
            <a:off x="1921668" y="2226333"/>
            <a:ext cx="6627971" cy="707886"/>
          </a:xfrm>
          <a:prstGeom prst="rect">
            <a:avLst/>
          </a:prstGeom>
        </p:spPr>
        <p:txBody>
          <a:bodyPr wrap="square">
            <a:spAutoFit/>
          </a:bodyPr>
          <a:lstStyle/>
          <a:p>
            <a:pPr>
              <a:spcAft>
                <a:spcPts val="600"/>
              </a:spcAft>
            </a:pPr>
            <a:r>
              <a:rPr lang="en-US" sz="1000" dirty="0"/>
              <a:t>Role-based access control (RBAC) is an approach to restricting system access to authorized users. Access to SaaS functionality and data is secured using the industry standard framework for authorization, RBAC. In an RBAC model, users are assigned roles, and roles are assigned access privileges to protected system resources.</a:t>
            </a:r>
          </a:p>
        </p:txBody>
      </p:sp>
      <p:sp>
        <p:nvSpPr>
          <p:cNvPr id="22" name="Rectangle 21">
            <a:extLst>
              <a:ext uri="{FF2B5EF4-FFF2-40B4-BE49-F238E27FC236}">
                <a16:creationId xmlns:a16="http://schemas.microsoft.com/office/drawing/2014/main" id="{0EE3C91D-A968-46C5-9DC3-633F87DD8BE5}"/>
              </a:ext>
            </a:extLst>
          </p:cNvPr>
          <p:cNvSpPr/>
          <p:nvPr/>
        </p:nvSpPr>
        <p:spPr>
          <a:xfrm>
            <a:off x="1921668" y="3703899"/>
            <a:ext cx="6627971" cy="553998"/>
          </a:xfrm>
          <a:prstGeom prst="rect">
            <a:avLst/>
          </a:prstGeom>
        </p:spPr>
        <p:txBody>
          <a:bodyPr wrap="square">
            <a:spAutoFit/>
          </a:bodyPr>
          <a:lstStyle/>
          <a:p>
            <a:pPr>
              <a:spcAft>
                <a:spcPts val="600"/>
              </a:spcAft>
            </a:pPr>
            <a:r>
              <a:rPr lang="en-US" sz="1000"/>
              <a:t>Data masking and encryption of process flows and audit/data files can be used to secure PII data. Encryption policies may be used to encrypt and decrypt message/specific fields in a payload or audit file.</a:t>
            </a:r>
          </a:p>
        </p:txBody>
      </p:sp>
      <p:sp>
        <p:nvSpPr>
          <p:cNvPr id="23" name="Rectangle 22">
            <a:extLst>
              <a:ext uri="{FF2B5EF4-FFF2-40B4-BE49-F238E27FC236}">
                <a16:creationId xmlns:a16="http://schemas.microsoft.com/office/drawing/2014/main" id="{592CB9B8-FA74-472B-A908-E3D38AD4BB28}"/>
              </a:ext>
            </a:extLst>
          </p:cNvPr>
          <p:cNvSpPr/>
          <p:nvPr/>
        </p:nvSpPr>
        <p:spPr>
          <a:xfrm>
            <a:off x="1921668" y="5205655"/>
            <a:ext cx="6627971" cy="553998"/>
          </a:xfrm>
          <a:prstGeom prst="rect">
            <a:avLst/>
          </a:prstGeom>
        </p:spPr>
        <p:txBody>
          <a:bodyPr wrap="square">
            <a:spAutoFit/>
          </a:bodyPr>
          <a:lstStyle/>
          <a:p>
            <a:pPr>
              <a:spcAft>
                <a:spcPts val="600"/>
              </a:spcAft>
            </a:pPr>
            <a:r>
              <a:rPr lang="en-US" sz="1000"/>
              <a:t>Cloud apps support encryption of files at rest and in transit. Secured file locations with authentication are used for storage of files. Password or public key authentication is also supported by cloud applications.</a:t>
            </a:r>
          </a:p>
        </p:txBody>
      </p:sp>
      <p:sp>
        <p:nvSpPr>
          <p:cNvPr id="24" name="Rectangle 23">
            <a:extLst>
              <a:ext uri="{FF2B5EF4-FFF2-40B4-BE49-F238E27FC236}">
                <a16:creationId xmlns:a16="http://schemas.microsoft.com/office/drawing/2014/main" id="{6A43CAE4-1873-4AAF-9C57-613BC3D0E043}"/>
              </a:ext>
            </a:extLst>
          </p:cNvPr>
          <p:cNvSpPr/>
          <p:nvPr/>
        </p:nvSpPr>
        <p:spPr>
          <a:xfrm>
            <a:off x="2280392" y="1870383"/>
            <a:ext cx="1994428" cy="184666"/>
          </a:xfrm>
          <a:prstGeom prst="rect">
            <a:avLst/>
          </a:prstGeom>
        </p:spPr>
        <p:txBody>
          <a:bodyPr wrap="square" lIns="0" tIns="0" rIns="0" bIns="0">
            <a:spAutoFit/>
          </a:bodyPr>
          <a:lstStyle/>
          <a:p>
            <a:pPr>
              <a:spcAft>
                <a:spcPts val="600"/>
              </a:spcAft>
            </a:pPr>
            <a:r>
              <a:rPr lang="en-US" sz="1200" b="1">
                <a:solidFill>
                  <a:schemeClr val="bg1"/>
                </a:solidFill>
              </a:rPr>
              <a:t>Application security </a:t>
            </a:r>
          </a:p>
        </p:txBody>
      </p:sp>
      <p:sp>
        <p:nvSpPr>
          <p:cNvPr id="25" name="Rectangle 24">
            <a:extLst>
              <a:ext uri="{FF2B5EF4-FFF2-40B4-BE49-F238E27FC236}">
                <a16:creationId xmlns:a16="http://schemas.microsoft.com/office/drawing/2014/main" id="{0EB33F3F-28D6-44E4-AACA-1EDDFAC1EABE}"/>
              </a:ext>
            </a:extLst>
          </p:cNvPr>
          <p:cNvSpPr/>
          <p:nvPr/>
        </p:nvSpPr>
        <p:spPr>
          <a:xfrm>
            <a:off x="2280392" y="3314981"/>
            <a:ext cx="1994428" cy="184666"/>
          </a:xfrm>
          <a:prstGeom prst="rect">
            <a:avLst/>
          </a:prstGeom>
        </p:spPr>
        <p:txBody>
          <a:bodyPr wrap="square" lIns="0" tIns="0" rIns="0" bIns="0">
            <a:spAutoFit/>
          </a:bodyPr>
          <a:lstStyle/>
          <a:p>
            <a:pPr>
              <a:spcAft>
                <a:spcPts val="600"/>
              </a:spcAft>
            </a:pPr>
            <a:r>
              <a:rPr lang="en-US" sz="1200" b="1">
                <a:solidFill>
                  <a:schemeClr val="bg1"/>
                </a:solidFill>
              </a:rPr>
              <a:t>Data security</a:t>
            </a:r>
          </a:p>
        </p:txBody>
      </p:sp>
      <p:sp>
        <p:nvSpPr>
          <p:cNvPr id="26" name="Rectangle 25">
            <a:extLst>
              <a:ext uri="{FF2B5EF4-FFF2-40B4-BE49-F238E27FC236}">
                <a16:creationId xmlns:a16="http://schemas.microsoft.com/office/drawing/2014/main" id="{6BA4414F-98C5-404B-9DD4-15C5B73E1D41}"/>
              </a:ext>
            </a:extLst>
          </p:cNvPr>
          <p:cNvSpPr/>
          <p:nvPr/>
        </p:nvSpPr>
        <p:spPr>
          <a:xfrm>
            <a:off x="2280392" y="4756571"/>
            <a:ext cx="1994428" cy="184666"/>
          </a:xfrm>
          <a:prstGeom prst="rect">
            <a:avLst/>
          </a:prstGeom>
        </p:spPr>
        <p:txBody>
          <a:bodyPr wrap="square" lIns="0" tIns="0" rIns="0" bIns="0">
            <a:spAutoFit/>
          </a:bodyPr>
          <a:lstStyle/>
          <a:p>
            <a:pPr>
              <a:spcAft>
                <a:spcPts val="600"/>
              </a:spcAft>
            </a:pPr>
            <a:r>
              <a:rPr lang="en-US" sz="1200" b="1">
                <a:solidFill>
                  <a:schemeClr val="bg1"/>
                </a:solidFill>
              </a:rPr>
              <a:t>Data file security</a:t>
            </a:r>
          </a:p>
        </p:txBody>
      </p:sp>
      <p:sp>
        <p:nvSpPr>
          <p:cNvPr id="27" name="TextBox 26">
            <a:extLst>
              <a:ext uri="{FF2B5EF4-FFF2-40B4-BE49-F238E27FC236}">
                <a16:creationId xmlns:a16="http://schemas.microsoft.com/office/drawing/2014/main" id="{2EDB5E69-C425-4D47-9C94-448E4745DCD1}"/>
              </a:ext>
            </a:extLst>
          </p:cNvPr>
          <p:cNvSpPr txBox="1"/>
          <p:nvPr/>
        </p:nvSpPr>
        <p:spPr>
          <a:xfrm>
            <a:off x="9673771" y="1698298"/>
            <a:ext cx="2048329" cy="3724096"/>
          </a:xfrm>
          <a:prstGeom prst="rect">
            <a:avLst/>
          </a:prstGeom>
          <a:solidFill>
            <a:schemeClr val="bg1">
              <a:lumMod val="50000"/>
            </a:schemeClr>
          </a:solidFill>
        </p:spPr>
        <p:txBody>
          <a:bodyPr vert="horz" wrap="square" lIns="91440" tIns="91440" rIns="91440" bIns="91440" rtlCol="0">
            <a:spAutoFit/>
          </a:bodyPr>
          <a:lstStyle/>
          <a:p>
            <a:pPr algn="ctr">
              <a:spcBef>
                <a:spcPts val="200"/>
              </a:spcBef>
              <a:buSzPct val="100000"/>
            </a:pPr>
            <a:r>
              <a:rPr lang="en-US" sz="1100" b="1">
                <a:solidFill>
                  <a:schemeClr val="bg1"/>
                </a:solidFill>
              </a:rPr>
              <a:t>Why is security important?</a:t>
            </a:r>
          </a:p>
          <a:p>
            <a:pPr algn="ctr">
              <a:spcBef>
                <a:spcPts val="200"/>
              </a:spcBef>
              <a:buSzPct val="100000"/>
            </a:pPr>
            <a:endParaRPr lang="en-US" sz="1100" b="1">
              <a:solidFill>
                <a:schemeClr val="bg1"/>
              </a:solidFill>
            </a:endParaRPr>
          </a:p>
          <a:p>
            <a:pPr marL="171450" indent="-171450">
              <a:spcBef>
                <a:spcPts val="200"/>
              </a:spcBef>
              <a:buSzPct val="100000"/>
              <a:buFont typeface="Arial" panose="020B0604020202020204" pitchFamily="34" charset="0"/>
              <a:buChar char="•"/>
            </a:pPr>
            <a:r>
              <a:rPr lang="en-US" sz="1100">
                <a:solidFill>
                  <a:schemeClr val="bg1"/>
                </a:solidFill>
              </a:rPr>
              <a:t>Integrations with banks require encryption of the files being exchanged. </a:t>
            </a:r>
          </a:p>
          <a:p>
            <a:pPr marL="171450" indent="-171450">
              <a:spcBef>
                <a:spcPts val="200"/>
              </a:spcBef>
              <a:buSzPct val="100000"/>
              <a:buFont typeface="Arial" panose="020B0604020202020204" pitchFamily="34" charset="0"/>
              <a:buChar char="•"/>
            </a:pPr>
            <a:endParaRPr lang="en-US" sz="1100">
              <a:solidFill>
                <a:schemeClr val="bg1"/>
              </a:solidFill>
            </a:endParaRPr>
          </a:p>
          <a:p>
            <a:pPr marL="171450" indent="-171450">
              <a:spcBef>
                <a:spcPts val="200"/>
              </a:spcBef>
              <a:buSzPct val="100000"/>
              <a:buFont typeface="Arial" panose="020B0604020202020204" pitchFamily="34" charset="0"/>
              <a:buChar char="•"/>
            </a:pPr>
            <a:r>
              <a:rPr lang="en-US" sz="1100">
                <a:solidFill>
                  <a:schemeClr val="bg1"/>
                </a:solidFill>
              </a:rPr>
              <a:t>PII data, such as SSN  need to be masked so that intermediate systems cannot read them. </a:t>
            </a:r>
          </a:p>
          <a:p>
            <a:pPr marL="171450" indent="-171450">
              <a:spcBef>
                <a:spcPts val="200"/>
              </a:spcBef>
              <a:buSzPct val="100000"/>
              <a:buFont typeface="Arial" panose="020B0604020202020204" pitchFamily="34" charset="0"/>
              <a:buChar char="•"/>
            </a:pPr>
            <a:endParaRPr lang="en-US" sz="1100">
              <a:solidFill>
                <a:schemeClr val="bg1"/>
              </a:solidFill>
            </a:endParaRPr>
          </a:p>
          <a:p>
            <a:pPr marL="171450" indent="-171450">
              <a:spcBef>
                <a:spcPts val="200"/>
              </a:spcBef>
              <a:buSzPct val="100000"/>
              <a:buFont typeface="Arial" panose="020B0604020202020204" pitchFamily="34" charset="0"/>
              <a:buChar char="•"/>
            </a:pPr>
            <a:r>
              <a:rPr lang="en-US" sz="1100">
                <a:solidFill>
                  <a:schemeClr val="bg1"/>
                </a:solidFill>
              </a:rPr>
              <a:t>To mitigate unauthorized access, the file servers and WebServices need to be secured using credential store.</a:t>
            </a:r>
          </a:p>
        </p:txBody>
      </p:sp>
      <p:grpSp>
        <p:nvGrpSpPr>
          <p:cNvPr id="28" name="Group 27">
            <a:extLst>
              <a:ext uri="{FF2B5EF4-FFF2-40B4-BE49-F238E27FC236}">
                <a16:creationId xmlns:a16="http://schemas.microsoft.com/office/drawing/2014/main" id="{BEB15429-F847-46E1-BBBD-481B63745571}"/>
              </a:ext>
            </a:extLst>
          </p:cNvPr>
          <p:cNvGrpSpPr/>
          <p:nvPr/>
        </p:nvGrpSpPr>
        <p:grpSpPr>
          <a:xfrm>
            <a:off x="8768443" y="2295137"/>
            <a:ext cx="515856" cy="455476"/>
            <a:chOff x="12330113" y="2144713"/>
            <a:chExt cx="773113" cy="682625"/>
          </a:xfrm>
          <a:solidFill>
            <a:schemeClr val="bg1"/>
          </a:solidFill>
        </p:grpSpPr>
        <p:sp>
          <p:nvSpPr>
            <p:cNvPr id="29" name="Freeform 12">
              <a:extLst>
                <a:ext uri="{FF2B5EF4-FFF2-40B4-BE49-F238E27FC236}">
                  <a16:creationId xmlns:a16="http://schemas.microsoft.com/office/drawing/2014/main" id="{BCEDA58F-C5E8-4FEF-AB19-BFF0B65B2B55}"/>
                </a:ext>
              </a:extLst>
            </p:cNvPr>
            <p:cNvSpPr>
              <a:spLocks noEditPoints="1"/>
            </p:cNvSpPr>
            <p:nvPr/>
          </p:nvSpPr>
          <p:spPr bwMode="auto">
            <a:xfrm>
              <a:off x="12330113" y="2144713"/>
              <a:ext cx="773113" cy="609600"/>
            </a:xfrm>
            <a:custGeom>
              <a:avLst/>
              <a:gdLst>
                <a:gd name="T0" fmla="*/ 675 w 702"/>
                <a:gd name="T1" fmla="*/ 162 h 554"/>
                <a:gd name="T2" fmla="*/ 27 w 702"/>
                <a:gd name="T3" fmla="*/ 162 h 554"/>
                <a:gd name="T4" fmla="*/ 27 w 702"/>
                <a:gd name="T5" fmla="*/ 170 h 554"/>
                <a:gd name="T6" fmla="*/ 27 w 702"/>
                <a:gd name="T7" fmla="*/ 483 h 554"/>
                <a:gd name="T8" fmla="*/ 70 w 702"/>
                <a:gd name="T9" fmla="*/ 526 h 554"/>
                <a:gd name="T10" fmla="*/ 156 w 702"/>
                <a:gd name="T11" fmla="*/ 526 h 554"/>
                <a:gd name="T12" fmla="*/ 164 w 702"/>
                <a:gd name="T13" fmla="*/ 527 h 554"/>
                <a:gd name="T14" fmla="*/ 175 w 702"/>
                <a:gd name="T15" fmla="*/ 540 h 554"/>
                <a:gd name="T16" fmla="*/ 164 w 702"/>
                <a:gd name="T17" fmla="*/ 552 h 554"/>
                <a:gd name="T18" fmla="*/ 56 w 702"/>
                <a:gd name="T19" fmla="*/ 551 h 554"/>
                <a:gd name="T20" fmla="*/ 0 w 702"/>
                <a:gd name="T21" fmla="*/ 484 h 554"/>
                <a:gd name="T22" fmla="*/ 0 w 702"/>
                <a:gd name="T23" fmla="*/ 69 h 554"/>
                <a:gd name="T24" fmla="*/ 70 w 702"/>
                <a:gd name="T25" fmla="*/ 0 h 554"/>
                <a:gd name="T26" fmla="*/ 634 w 702"/>
                <a:gd name="T27" fmla="*/ 0 h 554"/>
                <a:gd name="T28" fmla="*/ 702 w 702"/>
                <a:gd name="T29" fmla="*/ 69 h 554"/>
                <a:gd name="T30" fmla="*/ 702 w 702"/>
                <a:gd name="T31" fmla="*/ 388 h 554"/>
                <a:gd name="T32" fmla="*/ 702 w 702"/>
                <a:gd name="T33" fmla="*/ 482 h 554"/>
                <a:gd name="T34" fmla="*/ 631 w 702"/>
                <a:gd name="T35" fmla="*/ 553 h 554"/>
                <a:gd name="T36" fmla="*/ 548 w 702"/>
                <a:gd name="T37" fmla="*/ 553 h 554"/>
                <a:gd name="T38" fmla="*/ 543 w 702"/>
                <a:gd name="T39" fmla="*/ 553 h 554"/>
                <a:gd name="T40" fmla="*/ 527 w 702"/>
                <a:gd name="T41" fmla="*/ 539 h 554"/>
                <a:gd name="T42" fmla="*/ 543 w 702"/>
                <a:gd name="T43" fmla="*/ 526 h 554"/>
                <a:gd name="T44" fmla="*/ 632 w 702"/>
                <a:gd name="T45" fmla="*/ 526 h 554"/>
                <a:gd name="T46" fmla="*/ 675 w 702"/>
                <a:gd name="T47" fmla="*/ 483 h 554"/>
                <a:gd name="T48" fmla="*/ 675 w 702"/>
                <a:gd name="T49" fmla="*/ 171 h 554"/>
                <a:gd name="T50" fmla="*/ 675 w 702"/>
                <a:gd name="T51" fmla="*/ 162 h 554"/>
                <a:gd name="T52" fmla="*/ 675 w 702"/>
                <a:gd name="T53" fmla="*/ 135 h 554"/>
                <a:gd name="T54" fmla="*/ 675 w 702"/>
                <a:gd name="T55" fmla="*/ 62 h 554"/>
                <a:gd name="T56" fmla="*/ 650 w 702"/>
                <a:gd name="T57" fmla="*/ 29 h 554"/>
                <a:gd name="T58" fmla="*/ 631 w 702"/>
                <a:gd name="T59" fmla="*/ 26 h 554"/>
                <a:gd name="T60" fmla="*/ 341 w 702"/>
                <a:gd name="T61" fmla="*/ 26 h 554"/>
                <a:gd name="T62" fmla="*/ 69 w 702"/>
                <a:gd name="T63" fmla="*/ 26 h 554"/>
                <a:gd name="T64" fmla="*/ 27 w 702"/>
                <a:gd name="T65" fmla="*/ 68 h 554"/>
                <a:gd name="T66" fmla="*/ 27 w 702"/>
                <a:gd name="T67" fmla="*/ 96 h 554"/>
                <a:gd name="T68" fmla="*/ 27 w 702"/>
                <a:gd name="T69" fmla="*/ 135 h 554"/>
                <a:gd name="T70" fmla="*/ 675 w 702"/>
                <a:gd name="T71" fmla="*/ 135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02" h="554">
                  <a:moveTo>
                    <a:pt x="675" y="162"/>
                  </a:moveTo>
                  <a:cubicBezTo>
                    <a:pt x="459" y="162"/>
                    <a:pt x="244" y="162"/>
                    <a:pt x="27" y="162"/>
                  </a:cubicBezTo>
                  <a:cubicBezTo>
                    <a:pt x="27" y="164"/>
                    <a:pt x="27" y="167"/>
                    <a:pt x="27" y="170"/>
                  </a:cubicBezTo>
                  <a:cubicBezTo>
                    <a:pt x="27" y="274"/>
                    <a:pt x="27" y="379"/>
                    <a:pt x="27" y="483"/>
                  </a:cubicBezTo>
                  <a:cubicBezTo>
                    <a:pt x="27" y="511"/>
                    <a:pt x="42" y="526"/>
                    <a:pt x="70" y="526"/>
                  </a:cubicBezTo>
                  <a:cubicBezTo>
                    <a:pt x="98" y="526"/>
                    <a:pt x="127" y="526"/>
                    <a:pt x="156" y="526"/>
                  </a:cubicBezTo>
                  <a:cubicBezTo>
                    <a:pt x="158" y="526"/>
                    <a:pt x="161" y="526"/>
                    <a:pt x="164" y="527"/>
                  </a:cubicBezTo>
                  <a:cubicBezTo>
                    <a:pt x="171" y="528"/>
                    <a:pt x="175" y="533"/>
                    <a:pt x="175" y="540"/>
                  </a:cubicBezTo>
                  <a:cubicBezTo>
                    <a:pt x="175" y="547"/>
                    <a:pt x="171" y="552"/>
                    <a:pt x="164" y="552"/>
                  </a:cubicBezTo>
                  <a:cubicBezTo>
                    <a:pt x="128" y="553"/>
                    <a:pt x="92" y="554"/>
                    <a:pt x="56" y="551"/>
                  </a:cubicBezTo>
                  <a:cubicBezTo>
                    <a:pt x="24" y="548"/>
                    <a:pt x="0" y="517"/>
                    <a:pt x="0" y="484"/>
                  </a:cubicBezTo>
                  <a:cubicBezTo>
                    <a:pt x="0" y="346"/>
                    <a:pt x="0" y="208"/>
                    <a:pt x="0" y="69"/>
                  </a:cubicBezTo>
                  <a:cubicBezTo>
                    <a:pt x="0" y="30"/>
                    <a:pt x="31" y="0"/>
                    <a:pt x="70" y="0"/>
                  </a:cubicBezTo>
                  <a:cubicBezTo>
                    <a:pt x="258" y="0"/>
                    <a:pt x="446" y="0"/>
                    <a:pt x="634" y="0"/>
                  </a:cubicBezTo>
                  <a:cubicBezTo>
                    <a:pt x="671" y="0"/>
                    <a:pt x="702" y="32"/>
                    <a:pt x="702" y="69"/>
                  </a:cubicBezTo>
                  <a:cubicBezTo>
                    <a:pt x="702" y="175"/>
                    <a:pt x="702" y="281"/>
                    <a:pt x="702" y="388"/>
                  </a:cubicBezTo>
                  <a:cubicBezTo>
                    <a:pt x="702" y="419"/>
                    <a:pt x="702" y="451"/>
                    <a:pt x="702" y="482"/>
                  </a:cubicBezTo>
                  <a:cubicBezTo>
                    <a:pt x="702" y="522"/>
                    <a:pt x="671" y="553"/>
                    <a:pt x="631" y="553"/>
                  </a:cubicBezTo>
                  <a:cubicBezTo>
                    <a:pt x="604" y="553"/>
                    <a:pt x="576" y="553"/>
                    <a:pt x="548" y="553"/>
                  </a:cubicBezTo>
                  <a:cubicBezTo>
                    <a:pt x="546" y="553"/>
                    <a:pt x="544" y="553"/>
                    <a:pt x="543" y="553"/>
                  </a:cubicBezTo>
                  <a:cubicBezTo>
                    <a:pt x="533" y="553"/>
                    <a:pt x="527" y="547"/>
                    <a:pt x="527" y="539"/>
                  </a:cubicBezTo>
                  <a:cubicBezTo>
                    <a:pt x="527" y="532"/>
                    <a:pt x="533" y="526"/>
                    <a:pt x="543" y="526"/>
                  </a:cubicBezTo>
                  <a:cubicBezTo>
                    <a:pt x="572" y="526"/>
                    <a:pt x="602" y="526"/>
                    <a:pt x="632" y="526"/>
                  </a:cubicBezTo>
                  <a:cubicBezTo>
                    <a:pt x="660" y="526"/>
                    <a:pt x="675" y="511"/>
                    <a:pt x="675" y="483"/>
                  </a:cubicBezTo>
                  <a:cubicBezTo>
                    <a:pt x="675" y="379"/>
                    <a:pt x="675" y="275"/>
                    <a:pt x="675" y="171"/>
                  </a:cubicBezTo>
                  <a:cubicBezTo>
                    <a:pt x="675" y="168"/>
                    <a:pt x="675" y="165"/>
                    <a:pt x="675" y="162"/>
                  </a:cubicBezTo>
                  <a:close/>
                  <a:moveTo>
                    <a:pt x="675" y="135"/>
                  </a:moveTo>
                  <a:cubicBezTo>
                    <a:pt x="675" y="110"/>
                    <a:pt x="676" y="86"/>
                    <a:pt x="675" y="62"/>
                  </a:cubicBezTo>
                  <a:cubicBezTo>
                    <a:pt x="674" y="46"/>
                    <a:pt x="666" y="34"/>
                    <a:pt x="650" y="29"/>
                  </a:cubicBezTo>
                  <a:cubicBezTo>
                    <a:pt x="644" y="27"/>
                    <a:pt x="637" y="26"/>
                    <a:pt x="631" y="26"/>
                  </a:cubicBezTo>
                  <a:cubicBezTo>
                    <a:pt x="534" y="26"/>
                    <a:pt x="438" y="26"/>
                    <a:pt x="341" y="26"/>
                  </a:cubicBezTo>
                  <a:cubicBezTo>
                    <a:pt x="250" y="26"/>
                    <a:pt x="159" y="26"/>
                    <a:pt x="69" y="26"/>
                  </a:cubicBezTo>
                  <a:cubicBezTo>
                    <a:pt x="43" y="26"/>
                    <a:pt x="27" y="42"/>
                    <a:pt x="27" y="68"/>
                  </a:cubicBezTo>
                  <a:cubicBezTo>
                    <a:pt x="27" y="77"/>
                    <a:pt x="27" y="87"/>
                    <a:pt x="27" y="96"/>
                  </a:cubicBezTo>
                  <a:cubicBezTo>
                    <a:pt x="27" y="109"/>
                    <a:pt x="27" y="122"/>
                    <a:pt x="27" y="135"/>
                  </a:cubicBezTo>
                  <a:cubicBezTo>
                    <a:pt x="243" y="135"/>
                    <a:pt x="459" y="135"/>
                    <a:pt x="675"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3">
              <a:extLst>
                <a:ext uri="{FF2B5EF4-FFF2-40B4-BE49-F238E27FC236}">
                  <a16:creationId xmlns:a16="http://schemas.microsoft.com/office/drawing/2014/main" id="{B90F5A91-5812-4D4B-B14C-BE88310974EF}"/>
                </a:ext>
              </a:extLst>
            </p:cNvPr>
            <p:cNvSpPr>
              <a:spLocks noEditPoints="1"/>
            </p:cNvSpPr>
            <p:nvPr/>
          </p:nvSpPr>
          <p:spPr bwMode="auto">
            <a:xfrm>
              <a:off x="12553950" y="2590800"/>
              <a:ext cx="325438" cy="236538"/>
            </a:xfrm>
            <a:custGeom>
              <a:avLst/>
              <a:gdLst>
                <a:gd name="T0" fmla="*/ 148 w 296"/>
                <a:gd name="T1" fmla="*/ 0 h 215"/>
                <a:gd name="T2" fmla="*/ 253 w 296"/>
                <a:gd name="T3" fmla="*/ 0 h 215"/>
                <a:gd name="T4" fmla="*/ 296 w 296"/>
                <a:gd name="T5" fmla="*/ 44 h 215"/>
                <a:gd name="T6" fmla="*/ 296 w 296"/>
                <a:gd name="T7" fmla="*/ 173 h 215"/>
                <a:gd name="T8" fmla="*/ 253 w 296"/>
                <a:gd name="T9" fmla="*/ 215 h 215"/>
                <a:gd name="T10" fmla="*/ 43 w 296"/>
                <a:gd name="T11" fmla="*/ 215 h 215"/>
                <a:gd name="T12" fmla="*/ 0 w 296"/>
                <a:gd name="T13" fmla="*/ 172 h 215"/>
                <a:gd name="T14" fmla="*/ 0 w 296"/>
                <a:gd name="T15" fmla="*/ 43 h 215"/>
                <a:gd name="T16" fmla="*/ 43 w 296"/>
                <a:gd name="T17" fmla="*/ 0 h 215"/>
                <a:gd name="T18" fmla="*/ 148 w 296"/>
                <a:gd name="T19" fmla="*/ 0 h 215"/>
                <a:gd name="T20" fmla="*/ 148 w 296"/>
                <a:gd name="T21" fmla="*/ 0 h 215"/>
                <a:gd name="T22" fmla="*/ 147 w 296"/>
                <a:gd name="T23" fmla="*/ 189 h 215"/>
                <a:gd name="T24" fmla="*/ 147 w 296"/>
                <a:gd name="T25" fmla="*/ 189 h 215"/>
                <a:gd name="T26" fmla="*/ 254 w 296"/>
                <a:gd name="T27" fmla="*/ 189 h 215"/>
                <a:gd name="T28" fmla="*/ 270 w 296"/>
                <a:gd name="T29" fmla="*/ 173 h 215"/>
                <a:gd name="T30" fmla="*/ 270 w 296"/>
                <a:gd name="T31" fmla="*/ 42 h 215"/>
                <a:gd name="T32" fmla="*/ 255 w 296"/>
                <a:gd name="T33" fmla="*/ 26 h 215"/>
                <a:gd name="T34" fmla="*/ 41 w 296"/>
                <a:gd name="T35" fmla="*/ 26 h 215"/>
                <a:gd name="T36" fmla="*/ 26 w 296"/>
                <a:gd name="T37" fmla="*/ 42 h 215"/>
                <a:gd name="T38" fmla="*/ 26 w 296"/>
                <a:gd name="T39" fmla="*/ 172 h 215"/>
                <a:gd name="T40" fmla="*/ 43 w 296"/>
                <a:gd name="T41" fmla="*/ 189 h 215"/>
                <a:gd name="T42" fmla="*/ 147 w 296"/>
                <a:gd name="T43" fmla="*/ 189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6" h="215">
                  <a:moveTo>
                    <a:pt x="148" y="0"/>
                  </a:moveTo>
                  <a:cubicBezTo>
                    <a:pt x="183" y="0"/>
                    <a:pt x="218" y="0"/>
                    <a:pt x="253" y="0"/>
                  </a:cubicBezTo>
                  <a:cubicBezTo>
                    <a:pt x="278" y="0"/>
                    <a:pt x="296" y="18"/>
                    <a:pt x="296" y="44"/>
                  </a:cubicBezTo>
                  <a:cubicBezTo>
                    <a:pt x="296" y="87"/>
                    <a:pt x="296" y="130"/>
                    <a:pt x="296" y="173"/>
                  </a:cubicBezTo>
                  <a:cubicBezTo>
                    <a:pt x="296" y="196"/>
                    <a:pt x="277" y="215"/>
                    <a:pt x="253" y="215"/>
                  </a:cubicBezTo>
                  <a:cubicBezTo>
                    <a:pt x="183" y="215"/>
                    <a:pt x="113" y="215"/>
                    <a:pt x="43" y="215"/>
                  </a:cubicBezTo>
                  <a:cubicBezTo>
                    <a:pt x="19" y="215"/>
                    <a:pt x="0" y="196"/>
                    <a:pt x="0" y="172"/>
                  </a:cubicBezTo>
                  <a:cubicBezTo>
                    <a:pt x="0" y="129"/>
                    <a:pt x="0" y="86"/>
                    <a:pt x="0" y="43"/>
                  </a:cubicBezTo>
                  <a:cubicBezTo>
                    <a:pt x="0" y="19"/>
                    <a:pt x="19" y="0"/>
                    <a:pt x="43" y="0"/>
                  </a:cubicBezTo>
                  <a:cubicBezTo>
                    <a:pt x="78" y="0"/>
                    <a:pt x="113" y="0"/>
                    <a:pt x="148" y="0"/>
                  </a:cubicBezTo>
                  <a:cubicBezTo>
                    <a:pt x="148" y="0"/>
                    <a:pt x="148" y="0"/>
                    <a:pt x="148" y="0"/>
                  </a:cubicBezTo>
                  <a:close/>
                  <a:moveTo>
                    <a:pt x="147" y="189"/>
                  </a:moveTo>
                  <a:cubicBezTo>
                    <a:pt x="147" y="189"/>
                    <a:pt x="147" y="189"/>
                    <a:pt x="147" y="189"/>
                  </a:cubicBezTo>
                  <a:cubicBezTo>
                    <a:pt x="183" y="189"/>
                    <a:pt x="219" y="189"/>
                    <a:pt x="254" y="189"/>
                  </a:cubicBezTo>
                  <a:cubicBezTo>
                    <a:pt x="266" y="189"/>
                    <a:pt x="270" y="185"/>
                    <a:pt x="270" y="173"/>
                  </a:cubicBezTo>
                  <a:cubicBezTo>
                    <a:pt x="270" y="129"/>
                    <a:pt x="270" y="85"/>
                    <a:pt x="270" y="42"/>
                  </a:cubicBezTo>
                  <a:cubicBezTo>
                    <a:pt x="270" y="30"/>
                    <a:pt x="266" y="26"/>
                    <a:pt x="255" y="26"/>
                  </a:cubicBezTo>
                  <a:cubicBezTo>
                    <a:pt x="184" y="26"/>
                    <a:pt x="113" y="26"/>
                    <a:pt x="41" y="26"/>
                  </a:cubicBezTo>
                  <a:cubicBezTo>
                    <a:pt x="30" y="26"/>
                    <a:pt x="26" y="30"/>
                    <a:pt x="26" y="42"/>
                  </a:cubicBezTo>
                  <a:cubicBezTo>
                    <a:pt x="26" y="85"/>
                    <a:pt x="26" y="129"/>
                    <a:pt x="26" y="172"/>
                  </a:cubicBezTo>
                  <a:cubicBezTo>
                    <a:pt x="26" y="186"/>
                    <a:pt x="30" y="189"/>
                    <a:pt x="43" y="189"/>
                  </a:cubicBezTo>
                  <a:cubicBezTo>
                    <a:pt x="78" y="189"/>
                    <a:pt x="113" y="189"/>
                    <a:pt x="147" y="1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4">
              <a:extLst>
                <a:ext uri="{FF2B5EF4-FFF2-40B4-BE49-F238E27FC236}">
                  <a16:creationId xmlns:a16="http://schemas.microsoft.com/office/drawing/2014/main" id="{B914F4B0-655A-4C5F-837F-A98DC498C280}"/>
                </a:ext>
              </a:extLst>
            </p:cNvPr>
            <p:cNvSpPr>
              <a:spLocks/>
            </p:cNvSpPr>
            <p:nvPr/>
          </p:nvSpPr>
          <p:spPr bwMode="auto">
            <a:xfrm>
              <a:off x="12611100" y="2414588"/>
              <a:ext cx="211138" cy="160338"/>
            </a:xfrm>
            <a:custGeom>
              <a:avLst/>
              <a:gdLst>
                <a:gd name="T0" fmla="*/ 28 w 191"/>
                <a:gd name="T1" fmla="*/ 113 h 145"/>
                <a:gd name="T2" fmla="*/ 28 w 191"/>
                <a:gd name="T3" fmla="*/ 132 h 145"/>
                <a:gd name="T4" fmla="*/ 16 w 191"/>
                <a:gd name="T5" fmla="*/ 145 h 145"/>
                <a:gd name="T6" fmla="*/ 2 w 191"/>
                <a:gd name="T7" fmla="*/ 133 h 145"/>
                <a:gd name="T8" fmla="*/ 10 w 191"/>
                <a:gd name="T9" fmla="*/ 63 h 145"/>
                <a:gd name="T10" fmla="*/ 107 w 191"/>
                <a:gd name="T11" fmla="*/ 6 h 145"/>
                <a:gd name="T12" fmla="*/ 189 w 191"/>
                <a:gd name="T13" fmla="*/ 86 h 145"/>
                <a:gd name="T14" fmla="*/ 190 w 191"/>
                <a:gd name="T15" fmla="*/ 131 h 145"/>
                <a:gd name="T16" fmla="*/ 177 w 191"/>
                <a:gd name="T17" fmla="*/ 145 h 145"/>
                <a:gd name="T18" fmla="*/ 164 w 191"/>
                <a:gd name="T19" fmla="*/ 131 h 145"/>
                <a:gd name="T20" fmla="*/ 162 w 191"/>
                <a:gd name="T21" fmla="*/ 86 h 145"/>
                <a:gd name="T22" fmla="*/ 88 w 191"/>
                <a:gd name="T23" fmla="*/ 32 h 145"/>
                <a:gd name="T24" fmla="*/ 28 w 191"/>
                <a:gd name="T25" fmla="*/ 95 h 145"/>
                <a:gd name="T26" fmla="*/ 28 w 191"/>
                <a:gd name="T27" fmla="*/ 113 h 145"/>
                <a:gd name="T28" fmla="*/ 28 w 191"/>
                <a:gd name="T29" fmla="*/ 11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1" h="145">
                  <a:moveTo>
                    <a:pt x="28" y="113"/>
                  </a:moveTo>
                  <a:cubicBezTo>
                    <a:pt x="28" y="119"/>
                    <a:pt x="29" y="126"/>
                    <a:pt x="28" y="132"/>
                  </a:cubicBezTo>
                  <a:cubicBezTo>
                    <a:pt x="28" y="139"/>
                    <a:pt x="23" y="144"/>
                    <a:pt x="16" y="145"/>
                  </a:cubicBezTo>
                  <a:cubicBezTo>
                    <a:pt x="9" y="145"/>
                    <a:pt x="2" y="140"/>
                    <a:pt x="2" y="133"/>
                  </a:cubicBezTo>
                  <a:cubicBezTo>
                    <a:pt x="2" y="110"/>
                    <a:pt x="0" y="86"/>
                    <a:pt x="10" y="63"/>
                  </a:cubicBezTo>
                  <a:cubicBezTo>
                    <a:pt x="27" y="24"/>
                    <a:pt x="66" y="0"/>
                    <a:pt x="107" y="6"/>
                  </a:cubicBezTo>
                  <a:cubicBezTo>
                    <a:pt x="148" y="11"/>
                    <a:pt x="183" y="44"/>
                    <a:pt x="189" y="86"/>
                  </a:cubicBezTo>
                  <a:cubicBezTo>
                    <a:pt x="191" y="101"/>
                    <a:pt x="190" y="116"/>
                    <a:pt x="190" y="131"/>
                  </a:cubicBezTo>
                  <a:cubicBezTo>
                    <a:pt x="190" y="139"/>
                    <a:pt x="184" y="145"/>
                    <a:pt x="177" y="145"/>
                  </a:cubicBezTo>
                  <a:cubicBezTo>
                    <a:pt x="170" y="145"/>
                    <a:pt x="164" y="139"/>
                    <a:pt x="164" y="131"/>
                  </a:cubicBezTo>
                  <a:cubicBezTo>
                    <a:pt x="163" y="116"/>
                    <a:pt x="164" y="100"/>
                    <a:pt x="162" y="86"/>
                  </a:cubicBezTo>
                  <a:cubicBezTo>
                    <a:pt x="156" y="49"/>
                    <a:pt x="128" y="29"/>
                    <a:pt x="88" y="32"/>
                  </a:cubicBezTo>
                  <a:cubicBezTo>
                    <a:pt x="55" y="34"/>
                    <a:pt x="30" y="60"/>
                    <a:pt x="28" y="95"/>
                  </a:cubicBezTo>
                  <a:cubicBezTo>
                    <a:pt x="28" y="101"/>
                    <a:pt x="28" y="107"/>
                    <a:pt x="28" y="113"/>
                  </a:cubicBezTo>
                  <a:cubicBezTo>
                    <a:pt x="28" y="113"/>
                    <a:pt x="28" y="113"/>
                    <a:pt x="28"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5">
              <a:extLst>
                <a:ext uri="{FF2B5EF4-FFF2-40B4-BE49-F238E27FC236}">
                  <a16:creationId xmlns:a16="http://schemas.microsoft.com/office/drawing/2014/main" id="{49889935-5C3B-4426-93FA-AB2CF12B4E40}"/>
                </a:ext>
              </a:extLst>
            </p:cNvPr>
            <p:cNvSpPr>
              <a:spLocks/>
            </p:cNvSpPr>
            <p:nvPr/>
          </p:nvSpPr>
          <p:spPr bwMode="auto">
            <a:xfrm>
              <a:off x="12479338" y="2206625"/>
              <a:ext cx="58738" cy="58738"/>
            </a:xfrm>
            <a:custGeom>
              <a:avLst/>
              <a:gdLst>
                <a:gd name="T0" fmla="*/ 27 w 54"/>
                <a:gd name="T1" fmla="*/ 0 h 53"/>
                <a:gd name="T2" fmla="*/ 54 w 54"/>
                <a:gd name="T3" fmla="*/ 26 h 53"/>
                <a:gd name="T4" fmla="*/ 28 w 54"/>
                <a:gd name="T5" fmla="*/ 53 h 53"/>
                <a:gd name="T6" fmla="*/ 0 w 54"/>
                <a:gd name="T7" fmla="*/ 27 h 53"/>
                <a:gd name="T8" fmla="*/ 27 w 54"/>
                <a:gd name="T9" fmla="*/ 0 h 53"/>
              </a:gdLst>
              <a:ahLst/>
              <a:cxnLst>
                <a:cxn ang="0">
                  <a:pos x="T0" y="T1"/>
                </a:cxn>
                <a:cxn ang="0">
                  <a:pos x="T2" y="T3"/>
                </a:cxn>
                <a:cxn ang="0">
                  <a:pos x="T4" y="T5"/>
                </a:cxn>
                <a:cxn ang="0">
                  <a:pos x="T6" y="T7"/>
                </a:cxn>
                <a:cxn ang="0">
                  <a:pos x="T8" y="T9"/>
                </a:cxn>
              </a:cxnLst>
              <a:rect l="0" t="0" r="r" b="b"/>
              <a:pathLst>
                <a:path w="54" h="53">
                  <a:moveTo>
                    <a:pt x="27" y="0"/>
                  </a:moveTo>
                  <a:cubicBezTo>
                    <a:pt x="40" y="0"/>
                    <a:pt x="54" y="13"/>
                    <a:pt x="54" y="26"/>
                  </a:cubicBezTo>
                  <a:cubicBezTo>
                    <a:pt x="54" y="39"/>
                    <a:pt x="40" y="53"/>
                    <a:pt x="28" y="53"/>
                  </a:cubicBezTo>
                  <a:cubicBezTo>
                    <a:pt x="14" y="53"/>
                    <a:pt x="1" y="40"/>
                    <a:pt x="0" y="27"/>
                  </a:cubicBezTo>
                  <a:cubicBezTo>
                    <a:pt x="0" y="14"/>
                    <a:pt x="14"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2B921883-DE39-47C7-BDD7-5C55099B755B}"/>
                </a:ext>
              </a:extLst>
            </p:cNvPr>
            <p:cNvSpPr>
              <a:spLocks/>
            </p:cNvSpPr>
            <p:nvPr/>
          </p:nvSpPr>
          <p:spPr bwMode="auto">
            <a:xfrm>
              <a:off x="12568238" y="2206625"/>
              <a:ext cx="60325" cy="58738"/>
            </a:xfrm>
            <a:custGeom>
              <a:avLst/>
              <a:gdLst>
                <a:gd name="T0" fmla="*/ 27 w 54"/>
                <a:gd name="T1" fmla="*/ 0 h 53"/>
                <a:gd name="T2" fmla="*/ 54 w 54"/>
                <a:gd name="T3" fmla="*/ 27 h 53"/>
                <a:gd name="T4" fmla="*/ 27 w 54"/>
                <a:gd name="T5" fmla="*/ 53 h 53"/>
                <a:gd name="T6" fmla="*/ 0 w 54"/>
                <a:gd name="T7" fmla="*/ 26 h 53"/>
                <a:gd name="T8" fmla="*/ 27 w 54"/>
                <a:gd name="T9" fmla="*/ 0 h 53"/>
              </a:gdLst>
              <a:ahLst/>
              <a:cxnLst>
                <a:cxn ang="0">
                  <a:pos x="T0" y="T1"/>
                </a:cxn>
                <a:cxn ang="0">
                  <a:pos x="T2" y="T3"/>
                </a:cxn>
                <a:cxn ang="0">
                  <a:pos x="T4" y="T5"/>
                </a:cxn>
                <a:cxn ang="0">
                  <a:pos x="T6" y="T7"/>
                </a:cxn>
                <a:cxn ang="0">
                  <a:pos x="T8" y="T9"/>
                </a:cxn>
              </a:cxnLst>
              <a:rect l="0" t="0" r="r" b="b"/>
              <a:pathLst>
                <a:path w="54" h="53">
                  <a:moveTo>
                    <a:pt x="27" y="0"/>
                  </a:moveTo>
                  <a:cubicBezTo>
                    <a:pt x="40" y="0"/>
                    <a:pt x="54" y="14"/>
                    <a:pt x="54" y="27"/>
                  </a:cubicBezTo>
                  <a:cubicBezTo>
                    <a:pt x="53" y="39"/>
                    <a:pt x="40" y="53"/>
                    <a:pt x="27" y="53"/>
                  </a:cubicBezTo>
                  <a:cubicBezTo>
                    <a:pt x="14" y="53"/>
                    <a:pt x="0" y="39"/>
                    <a:pt x="0" y="26"/>
                  </a:cubicBezTo>
                  <a:cubicBezTo>
                    <a:pt x="0" y="13"/>
                    <a:pt x="14" y="0"/>
                    <a:pt x="2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7">
              <a:extLst>
                <a:ext uri="{FF2B5EF4-FFF2-40B4-BE49-F238E27FC236}">
                  <a16:creationId xmlns:a16="http://schemas.microsoft.com/office/drawing/2014/main" id="{5B5DB485-21D6-4343-9CB6-13D7FE7AEA65}"/>
                </a:ext>
              </a:extLst>
            </p:cNvPr>
            <p:cNvSpPr>
              <a:spLocks/>
            </p:cNvSpPr>
            <p:nvPr/>
          </p:nvSpPr>
          <p:spPr bwMode="auto">
            <a:xfrm>
              <a:off x="12390438" y="2206625"/>
              <a:ext cx="58738" cy="58738"/>
            </a:xfrm>
            <a:custGeom>
              <a:avLst/>
              <a:gdLst>
                <a:gd name="T0" fmla="*/ 28 w 54"/>
                <a:gd name="T1" fmla="*/ 0 h 53"/>
                <a:gd name="T2" fmla="*/ 54 w 54"/>
                <a:gd name="T3" fmla="*/ 27 h 53"/>
                <a:gd name="T4" fmla="*/ 27 w 54"/>
                <a:gd name="T5" fmla="*/ 53 h 53"/>
                <a:gd name="T6" fmla="*/ 0 w 54"/>
                <a:gd name="T7" fmla="*/ 26 h 53"/>
                <a:gd name="T8" fmla="*/ 28 w 54"/>
                <a:gd name="T9" fmla="*/ 0 h 53"/>
              </a:gdLst>
              <a:ahLst/>
              <a:cxnLst>
                <a:cxn ang="0">
                  <a:pos x="T0" y="T1"/>
                </a:cxn>
                <a:cxn ang="0">
                  <a:pos x="T2" y="T3"/>
                </a:cxn>
                <a:cxn ang="0">
                  <a:pos x="T4" y="T5"/>
                </a:cxn>
                <a:cxn ang="0">
                  <a:pos x="T6" y="T7"/>
                </a:cxn>
                <a:cxn ang="0">
                  <a:pos x="T8" y="T9"/>
                </a:cxn>
              </a:cxnLst>
              <a:rect l="0" t="0" r="r" b="b"/>
              <a:pathLst>
                <a:path w="54" h="53">
                  <a:moveTo>
                    <a:pt x="28" y="0"/>
                  </a:moveTo>
                  <a:cubicBezTo>
                    <a:pt x="40" y="0"/>
                    <a:pt x="54" y="14"/>
                    <a:pt x="54" y="27"/>
                  </a:cubicBezTo>
                  <a:cubicBezTo>
                    <a:pt x="53" y="40"/>
                    <a:pt x="40" y="53"/>
                    <a:pt x="27" y="53"/>
                  </a:cubicBezTo>
                  <a:cubicBezTo>
                    <a:pt x="14" y="53"/>
                    <a:pt x="0" y="39"/>
                    <a:pt x="0" y="26"/>
                  </a:cubicBezTo>
                  <a:cubicBezTo>
                    <a:pt x="1" y="13"/>
                    <a:pt x="14"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
              <a:extLst>
                <a:ext uri="{FF2B5EF4-FFF2-40B4-BE49-F238E27FC236}">
                  <a16:creationId xmlns:a16="http://schemas.microsoft.com/office/drawing/2014/main" id="{24754DFE-ABA2-404D-8B9B-DFA3BD1373A5}"/>
                </a:ext>
              </a:extLst>
            </p:cNvPr>
            <p:cNvSpPr>
              <a:spLocks noEditPoints="1"/>
            </p:cNvSpPr>
            <p:nvPr/>
          </p:nvSpPr>
          <p:spPr bwMode="auto">
            <a:xfrm>
              <a:off x="12674600" y="2655888"/>
              <a:ext cx="80963" cy="111125"/>
            </a:xfrm>
            <a:custGeom>
              <a:avLst/>
              <a:gdLst>
                <a:gd name="T0" fmla="*/ 25 w 73"/>
                <a:gd name="T1" fmla="*/ 78 h 101"/>
                <a:gd name="T2" fmla="*/ 17 w 73"/>
                <a:gd name="T3" fmla="*/ 63 h 101"/>
                <a:gd name="T4" fmla="*/ 7 w 73"/>
                <a:gd name="T5" fmla="*/ 24 h 101"/>
                <a:gd name="T6" fmla="*/ 43 w 73"/>
                <a:gd name="T7" fmla="*/ 3 h 101"/>
                <a:gd name="T8" fmla="*/ 73 w 73"/>
                <a:gd name="T9" fmla="*/ 35 h 101"/>
                <a:gd name="T10" fmla="*/ 58 w 73"/>
                <a:gd name="T11" fmla="*/ 64 h 101"/>
                <a:gd name="T12" fmla="*/ 51 w 73"/>
                <a:gd name="T13" fmla="*/ 78 h 101"/>
                <a:gd name="T14" fmla="*/ 51 w 73"/>
                <a:gd name="T15" fmla="*/ 87 h 101"/>
                <a:gd name="T16" fmla="*/ 38 w 73"/>
                <a:gd name="T17" fmla="*/ 101 h 101"/>
                <a:gd name="T18" fmla="*/ 25 w 73"/>
                <a:gd name="T19" fmla="*/ 87 h 101"/>
                <a:gd name="T20" fmla="*/ 25 w 73"/>
                <a:gd name="T21" fmla="*/ 78 h 101"/>
                <a:gd name="T22" fmla="*/ 38 w 73"/>
                <a:gd name="T23" fmla="*/ 29 h 101"/>
                <a:gd name="T24" fmla="*/ 30 w 73"/>
                <a:gd name="T25" fmla="*/ 36 h 101"/>
                <a:gd name="T26" fmla="*/ 38 w 73"/>
                <a:gd name="T27" fmla="*/ 45 h 101"/>
                <a:gd name="T28" fmla="*/ 47 w 73"/>
                <a:gd name="T29" fmla="*/ 38 h 101"/>
                <a:gd name="T30" fmla="*/ 38 w 73"/>
                <a:gd name="T31" fmla="*/ 2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101">
                  <a:moveTo>
                    <a:pt x="25" y="78"/>
                  </a:moveTo>
                  <a:cubicBezTo>
                    <a:pt x="27" y="72"/>
                    <a:pt x="23" y="67"/>
                    <a:pt x="17" y="63"/>
                  </a:cubicBezTo>
                  <a:cubicBezTo>
                    <a:pt x="4" y="53"/>
                    <a:pt x="0" y="37"/>
                    <a:pt x="7" y="24"/>
                  </a:cubicBezTo>
                  <a:cubicBezTo>
                    <a:pt x="13" y="9"/>
                    <a:pt x="30" y="0"/>
                    <a:pt x="43" y="3"/>
                  </a:cubicBezTo>
                  <a:cubicBezTo>
                    <a:pt x="58" y="5"/>
                    <a:pt x="72" y="20"/>
                    <a:pt x="73" y="35"/>
                  </a:cubicBezTo>
                  <a:cubicBezTo>
                    <a:pt x="73" y="47"/>
                    <a:pt x="68" y="57"/>
                    <a:pt x="58" y="64"/>
                  </a:cubicBezTo>
                  <a:cubicBezTo>
                    <a:pt x="52" y="68"/>
                    <a:pt x="51" y="72"/>
                    <a:pt x="51" y="78"/>
                  </a:cubicBezTo>
                  <a:cubicBezTo>
                    <a:pt x="52" y="81"/>
                    <a:pt x="51" y="84"/>
                    <a:pt x="51" y="87"/>
                  </a:cubicBezTo>
                  <a:cubicBezTo>
                    <a:pt x="51" y="95"/>
                    <a:pt x="45" y="101"/>
                    <a:pt x="38" y="101"/>
                  </a:cubicBezTo>
                  <a:cubicBezTo>
                    <a:pt x="31" y="101"/>
                    <a:pt x="25" y="95"/>
                    <a:pt x="25" y="87"/>
                  </a:cubicBezTo>
                  <a:cubicBezTo>
                    <a:pt x="25" y="85"/>
                    <a:pt x="25" y="82"/>
                    <a:pt x="25" y="78"/>
                  </a:cubicBezTo>
                  <a:close/>
                  <a:moveTo>
                    <a:pt x="38" y="29"/>
                  </a:moveTo>
                  <a:cubicBezTo>
                    <a:pt x="33" y="28"/>
                    <a:pt x="30" y="30"/>
                    <a:pt x="30" y="36"/>
                  </a:cubicBezTo>
                  <a:cubicBezTo>
                    <a:pt x="29" y="42"/>
                    <a:pt x="32" y="45"/>
                    <a:pt x="38" y="45"/>
                  </a:cubicBezTo>
                  <a:cubicBezTo>
                    <a:pt x="43" y="45"/>
                    <a:pt x="46" y="43"/>
                    <a:pt x="47" y="38"/>
                  </a:cubicBezTo>
                  <a:cubicBezTo>
                    <a:pt x="47" y="32"/>
                    <a:pt x="45" y="28"/>
                    <a:pt x="38"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6" name="Group 35">
            <a:extLst>
              <a:ext uri="{FF2B5EF4-FFF2-40B4-BE49-F238E27FC236}">
                <a16:creationId xmlns:a16="http://schemas.microsoft.com/office/drawing/2014/main" id="{CAC7A793-E974-4E9C-9D57-6838CEDCB3D4}"/>
              </a:ext>
            </a:extLst>
          </p:cNvPr>
          <p:cNvGrpSpPr/>
          <p:nvPr/>
        </p:nvGrpSpPr>
        <p:grpSpPr>
          <a:xfrm>
            <a:off x="8809193" y="5175470"/>
            <a:ext cx="462874" cy="462874"/>
            <a:chOff x="14128750" y="2273300"/>
            <a:chExt cx="962025" cy="962025"/>
          </a:xfrm>
          <a:solidFill>
            <a:schemeClr val="bg1"/>
          </a:solidFill>
        </p:grpSpPr>
        <p:sp>
          <p:nvSpPr>
            <p:cNvPr id="37" name="Freeform 19">
              <a:extLst>
                <a:ext uri="{FF2B5EF4-FFF2-40B4-BE49-F238E27FC236}">
                  <a16:creationId xmlns:a16="http://schemas.microsoft.com/office/drawing/2014/main" id="{8042BE38-3062-40C9-B85D-00D1548110E2}"/>
                </a:ext>
              </a:extLst>
            </p:cNvPr>
            <p:cNvSpPr>
              <a:spLocks noEditPoints="1"/>
            </p:cNvSpPr>
            <p:nvPr/>
          </p:nvSpPr>
          <p:spPr bwMode="auto">
            <a:xfrm>
              <a:off x="14128750" y="2273300"/>
              <a:ext cx="962025" cy="962025"/>
            </a:xfrm>
            <a:custGeom>
              <a:avLst/>
              <a:gdLst>
                <a:gd name="T0" fmla="*/ 640 w 873"/>
                <a:gd name="T1" fmla="*/ 436 h 873"/>
                <a:gd name="T2" fmla="*/ 773 w 873"/>
                <a:gd name="T3" fmla="*/ 436 h 873"/>
                <a:gd name="T4" fmla="*/ 852 w 873"/>
                <a:gd name="T5" fmla="*/ 436 h 873"/>
                <a:gd name="T6" fmla="*/ 872 w 873"/>
                <a:gd name="T7" fmla="*/ 456 h 873"/>
                <a:gd name="T8" fmla="*/ 872 w 873"/>
                <a:gd name="T9" fmla="*/ 556 h 873"/>
                <a:gd name="T10" fmla="*/ 695 w 873"/>
                <a:gd name="T11" fmla="*/ 868 h 873"/>
                <a:gd name="T12" fmla="*/ 671 w 873"/>
                <a:gd name="T13" fmla="*/ 867 h 873"/>
                <a:gd name="T14" fmla="*/ 571 w 873"/>
                <a:gd name="T15" fmla="*/ 777 h 873"/>
                <a:gd name="T16" fmla="*/ 557 w 873"/>
                <a:gd name="T17" fmla="*/ 770 h 873"/>
                <a:gd name="T18" fmla="*/ 77 w 873"/>
                <a:gd name="T19" fmla="*/ 771 h 873"/>
                <a:gd name="T20" fmla="*/ 0 w 873"/>
                <a:gd name="T21" fmla="*/ 694 h 873"/>
                <a:gd name="T22" fmla="*/ 0 w 873"/>
                <a:gd name="T23" fmla="*/ 77 h 873"/>
                <a:gd name="T24" fmla="*/ 77 w 873"/>
                <a:gd name="T25" fmla="*/ 0 h 873"/>
                <a:gd name="T26" fmla="*/ 502 w 873"/>
                <a:gd name="T27" fmla="*/ 0 h 873"/>
                <a:gd name="T28" fmla="*/ 524 w 873"/>
                <a:gd name="T29" fmla="*/ 10 h 873"/>
                <a:gd name="T30" fmla="*/ 631 w 873"/>
                <a:gd name="T31" fmla="*/ 130 h 873"/>
                <a:gd name="T32" fmla="*/ 640 w 873"/>
                <a:gd name="T33" fmla="*/ 154 h 873"/>
                <a:gd name="T34" fmla="*/ 640 w 873"/>
                <a:gd name="T35" fmla="*/ 426 h 873"/>
                <a:gd name="T36" fmla="*/ 640 w 873"/>
                <a:gd name="T37" fmla="*/ 436 h 873"/>
                <a:gd name="T38" fmla="*/ 545 w 873"/>
                <a:gd name="T39" fmla="*/ 741 h 873"/>
                <a:gd name="T40" fmla="*/ 544 w 873"/>
                <a:gd name="T41" fmla="*/ 739 h 873"/>
                <a:gd name="T42" fmla="*/ 540 w 873"/>
                <a:gd name="T43" fmla="*/ 730 h 873"/>
                <a:gd name="T44" fmla="*/ 496 w 873"/>
                <a:gd name="T45" fmla="*/ 585 h 873"/>
                <a:gd name="T46" fmla="*/ 495 w 873"/>
                <a:gd name="T47" fmla="*/ 451 h 873"/>
                <a:gd name="T48" fmla="*/ 512 w 873"/>
                <a:gd name="T49" fmla="*/ 436 h 873"/>
                <a:gd name="T50" fmla="*/ 601 w 873"/>
                <a:gd name="T51" fmla="*/ 436 h 873"/>
                <a:gd name="T52" fmla="*/ 610 w 873"/>
                <a:gd name="T53" fmla="*/ 436 h 873"/>
                <a:gd name="T54" fmla="*/ 610 w 873"/>
                <a:gd name="T55" fmla="*/ 160 h 873"/>
                <a:gd name="T56" fmla="*/ 513 w 873"/>
                <a:gd name="T57" fmla="*/ 160 h 873"/>
                <a:gd name="T58" fmla="*/ 494 w 873"/>
                <a:gd name="T59" fmla="*/ 142 h 873"/>
                <a:gd name="T60" fmla="*/ 494 w 873"/>
                <a:gd name="T61" fmla="*/ 40 h 873"/>
                <a:gd name="T62" fmla="*/ 494 w 873"/>
                <a:gd name="T63" fmla="*/ 29 h 873"/>
                <a:gd name="T64" fmla="*/ 484 w 873"/>
                <a:gd name="T65" fmla="*/ 29 h 873"/>
                <a:gd name="T66" fmla="*/ 77 w 873"/>
                <a:gd name="T67" fmla="*/ 29 h 873"/>
                <a:gd name="T68" fmla="*/ 29 w 873"/>
                <a:gd name="T69" fmla="*/ 77 h 873"/>
                <a:gd name="T70" fmla="*/ 29 w 873"/>
                <a:gd name="T71" fmla="*/ 695 h 873"/>
                <a:gd name="T72" fmla="*/ 77 w 873"/>
                <a:gd name="T73" fmla="*/ 741 h 873"/>
                <a:gd name="T74" fmla="*/ 373 w 873"/>
                <a:gd name="T75" fmla="*/ 741 h 873"/>
                <a:gd name="T76" fmla="*/ 545 w 873"/>
                <a:gd name="T77" fmla="*/ 741 h 873"/>
                <a:gd name="T78" fmla="*/ 525 w 873"/>
                <a:gd name="T79" fmla="*/ 466 h 873"/>
                <a:gd name="T80" fmla="*/ 526 w 873"/>
                <a:gd name="T81" fmla="*/ 585 h 873"/>
                <a:gd name="T82" fmla="*/ 677 w 873"/>
                <a:gd name="T83" fmla="*/ 837 h 873"/>
                <a:gd name="T84" fmla="*/ 689 w 873"/>
                <a:gd name="T85" fmla="*/ 837 h 873"/>
                <a:gd name="T86" fmla="*/ 839 w 873"/>
                <a:gd name="T87" fmla="*/ 601 h 873"/>
                <a:gd name="T88" fmla="*/ 843 w 873"/>
                <a:gd name="T89" fmla="*/ 467 h 873"/>
                <a:gd name="T90" fmla="*/ 842 w 873"/>
                <a:gd name="T91" fmla="*/ 466 h 873"/>
                <a:gd name="T92" fmla="*/ 525 w 873"/>
                <a:gd name="T93" fmla="*/ 466 h 873"/>
                <a:gd name="T94" fmla="*/ 593 w 873"/>
                <a:gd name="T95" fmla="*/ 131 h 873"/>
                <a:gd name="T96" fmla="*/ 524 w 873"/>
                <a:gd name="T97" fmla="*/ 54 h 873"/>
                <a:gd name="T98" fmla="*/ 524 w 873"/>
                <a:gd name="T99" fmla="*/ 131 h 873"/>
                <a:gd name="T100" fmla="*/ 593 w 873"/>
                <a:gd name="T101" fmla="*/ 131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873">
                  <a:moveTo>
                    <a:pt x="640" y="436"/>
                  </a:moveTo>
                  <a:cubicBezTo>
                    <a:pt x="685" y="436"/>
                    <a:pt x="729" y="436"/>
                    <a:pt x="773" y="436"/>
                  </a:cubicBezTo>
                  <a:cubicBezTo>
                    <a:pt x="800" y="436"/>
                    <a:pt x="826" y="436"/>
                    <a:pt x="852" y="436"/>
                  </a:cubicBezTo>
                  <a:cubicBezTo>
                    <a:pt x="867" y="436"/>
                    <a:pt x="872" y="441"/>
                    <a:pt x="872" y="456"/>
                  </a:cubicBezTo>
                  <a:cubicBezTo>
                    <a:pt x="872" y="489"/>
                    <a:pt x="873" y="523"/>
                    <a:pt x="872" y="556"/>
                  </a:cubicBezTo>
                  <a:cubicBezTo>
                    <a:pt x="868" y="691"/>
                    <a:pt x="809" y="795"/>
                    <a:pt x="695" y="868"/>
                  </a:cubicBezTo>
                  <a:cubicBezTo>
                    <a:pt x="687" y="873"/>
                    <a:pt x="680" y="873"/>
                    <a:pt x="671" y="867"/>
                  </a:cubicBezTo>
                  <a:cubicBezTo>
                    <a:pt x="632" y="844"/>
                    <a:pt x="599" y="814"/>
                    <a:pt x="571" y="777"/>
                  </a:cubicBezTo>
                  <a:cubicBezTo>
                    <a:pt x="567" y="772"/>
                    <a:pt x="563" y="770"/>
                    <a:pt x="557" y="770"/>
                  </a:cubicBezTo>
                  <a:cubicBezTo>
                    <a:pt x="397" y="771"/>
                    <a:pt x="237" y="771"/>
                    <a:pt x="77" y="771"/>
                  </a:cubicBezTo>
                  <a:cubicBezTo>
                    <a:pt x="31" y="771"/>
                    <a:pt x="0" y="740"/>
                    <a:pt x="0" y="694"/>
                  </a:cubicBezTo>
                  <a:cubicBezTo>
                    <a:pt x="0" y="488"/>
                    <a:pt x="0" y="283"/>
                    <a:pt x="0" y="77"/>
                  </a:cubicBezTo>
                  <a:cubicBezTo>
                    <a:pt x="0" y="31"/>
                    <a:pt x="31" y="0"/>
                    <a:pt x="77" y="0"/>
                  </a:cubicBezTo>
                  <a:cubicBezTo>
                    <a:pt x="219" y="0"/>
                    <a:pt x="361" y="0"/>
                    <a:pt x="502" y="0"/>
                  </a:cubicBezTo>
                  <a:cubicBezTo>
                    <a:pt x="511" y="0"/>
                    <a:pt x="518" y="3"/>
                    <a:pt x="524" y="10"/>
                  </a:cubicBezTo>
                  <a:cubicBezTo>
                    <a:pt x="560" y="50"/>
                    <a:pt x="595" y="90"/>
                    <a:pt x="631" y="130"/>
                  </a:cubicBezTo>
                  <a:cubicBezTo>
                    <a:pt x="637" y="137"/>
                    <a:pt x="640" y="145"/>
                    <a:pt x="640" y="154"/>
                  </a:cubicBezTo>
                  <a:cubicBezTo>
                    <a:pt x="640" y="245"/>
                    <a:pt x="640" y="335"/>
                    <a:pt x="640" y="426"/>
                  </a:cubicBezTo>
                  <a:cubicBezTo>
                    <a:pt x="640" y="429"/>
                    <a:pt x="640" y="432"/>
                    <a:pt x="640" y="436"/>
                  </a:cubicBezTo>
                  <a:close/>
                  <a:moveTo>
                    <a:pt x="545" y="741"/>
                  </a:moveTo>
                  <a:cubicBezTo>
                    <a:pt x="545" y="740"/>
                    <a:pt x="545" y="739"/>
                    <a:pt x="544" y="739"/>
                  </a:cubicBezTo>
                  <a:cubicBezTo>
                    <a:pt x="543" y="736"/>
                    <a:pt x="541" y="733"/>
                    <a:pt x="540" y="730"/>
                  </a:cubicBezTo>
                  <a:cubicBezTo>
                    <a:pt x="515" y="685"/>
                    <a:pt x="499" y="637"/>
                    <a:pt x="496" y="585"/>
                  </a:cubicBezTo>
                  <a:cubicBezTo>
                    <a:pt x="494" y="540"/>
                    <a:pt x="495" y="496"/>
                    <a:pt x="495" y="451"/>
                  </a:cubicBezTo>
                  <a:cubicBezTo>
                    <a:pt x="494" y="441"/>
                    <a:pt x="501" y="436"/>
                    <a:pt x="512" y="436"/>
                  </a:cubicBezTo>
                  <a:cubicBezTo>
                    <a:pt x="542" y="436"/>
                    <a:pt x="571" y="436"/>
                    <a:pt x="601" y="436"/>
                  </a:cubicBezTo>
                  <a:cubicBezTo>
                    <a:pt x="604" y="436"/>
                    <a:pt x="607" y="436"/>
                    <a:pt x="610" y="436"/>
                  </a:cubicBezTo>
                  <a:cubicBezTo>
                    <a:pt x="610" y="344"/>
                    <a:pt x="610" y="252"/>
                    <a:pt x="610" y="160"/>
                  </a:cubicBezTo>
                  <a:cubicBezTo>
                    <a:pt x="577" y="160"/>
                    <a:pt x="545" y="160"/>
                    <a:pt x="513" y="160"/>
                  </a:cubicBezTo>
                  <a:cubicBezTo>
                    <a:pt x="499" y="160"/>
                    <a:pt x="494" y="155"/>
                    <a:pt x="494" y="142"/>
                  </a:cubicBezTo>
                  <a:cubicBezTo>
                    <a:pt x="494" y="108"/>
                    <a:pt x="494" y="74"/>
                    <a:pt x="494" y="40"/>
                  </a:cubicBezTo>
                  <a:cubicBezTo>
                    <a:pt x="494" y="37"/>
                    <a:pt x="494" y="33"/>
                    <a:pt x="494" y="29"/>
                  </a:cubicBezTo>
                  <a:cubicBezTo>
                    <a:pt x="490" y="29"/>
                    <a:pt x="487" y="29"/>
                    <a:pt x="484" y="29"/>
                  </a:cubicBezTo>
                  <a:cubicBezTo>
                    <a:pt x="349" y="29"/>
                    <a:pt x="213" y="29"/>
                    <a:pt x="77" y="29"/>
                  </a:cubicBezTo>
                  <a:cubicBezTo>
                    <a:pt x="47" y="29"/>
                    <a:pt x="29" y="48"/>
                    <a:pt x="29" y="77"/>
                  </a:cubicBezTo>
                  <a:cubicBezTo>
                    <a:pt x="29" y="283"/>
                    <a:pt x="29" y="489"/>
                    <a:pt x="29" y="695"/>
                  </a:cubicBezTo>
                  <a:cubicBezTo>
                    <a:pt x="29" y="723"/>
                    <a:pt x="47" y="741"/>
                    <a:pt x="77" y="741"/>
                  </a:cubicBezTo>
                  <a:cubicBezTo>
                    <a:pt x="176" y="741"/>
                    <a:pt x="275" y="741"/>
                    <a:pt x="373" y="741"/>
                  </a:cubicBezTo>
                  <a:cubicBezTo>
                    <a:pt x="430" y="741"/>
                    <a:pt x="487" y="741"/>
                    <a:pt x="545" y="741"/>
                  </a:cubicBezTo>
                  <a:close/>
                  <a:moveTo>
                    <a:pt x="525" y="466"/>
                  </a:moveTo>
                  <a:cubicBezTo>
                    <a:pt x="525" y="506"/>
                    <a:pt x="522" y="546"/>
                    <a:pt x="526" y="585"/>
                  </a:cubicBezTo>
                  <a:cubicBezTo>
                    <a:pt x="536" y="692"/>
                    <a:pt x="588" y="776"/>
                    <a:pt x="677" y="837"/>
                  </a:cubicBezTo>
                  <a:cubicBezTo>
                    <a:pt x="681" y="840"/>
                    <a:pt x="685" y="840"/>
                    <a:pt x="689" y="837"/>
                  </a:cubicBezTo>
                  <a:cubicBezTo>
                    <a:pt x="773" y="780"/>
                    <a:pt x="825" y="702"/>
                    <a:pt x="839" y="601"/>
                  </a:cubicBezTo>
                  <a:cubicBezTo>
                    <a:pt x="845" y="557"/>
                    <a:pt x="842" y="512"/>
                    <a:pt x="843" y="467"/>
                  </a:cubicBezTo>
                  <a:cubicBezTo>
                    <a:pt x="843" y="467"/>
                    <a:pt x="842" y="466"/>
                    <a:pt x="842" y="466"/>
                  </a:cubicBezTo>
                  <a:cubicBezTo>
                    <a:pt x="736" y="466"/>
                    <a:pt x="630" y="466"/>
                    <a:pt x="525" y="466"/>
                  </a:cubicBezTo>
                  <a:close/>
                  <a:moveTo>
                    <a:pt x="593" y="131"/>
                  </a:moveTo>
                  <a:cubicBezTo>
                    <a:pt x="569" y="105"/>
                    <a:pt x="547" y="80"/>
                    <a:pt x="524" y="54"/>
                  </a:cubicBezTo>
                  <a:cubicBezTo>
                    <a:pt x="524" y="81"/>
                    <a:pt x="524" y="106"/>
                    <a:pt x="524" y="131"/>
                  </a:cubicBezTo>
                  <a:cubicBezTo>
                    <a:pt x="547" y="131"/>
                    <a:pt x="569" y="131"/>
                    <a:pt x="593" y="1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0">
              <a:extLst>
                <a:ext uri="{FF2B5EF4-FFF2-40B4-BE49-F238E27FC236}">
                  <a16:creationId xmlns:a16="http://schemas.microsoft.com/office/drawing/2014/main" id="{172F13FE-DEFB-45B0-BEFF-8B0CF4EB4D13}"/>
                </a:ext>
              </a:extLst>
            </p:cNvPr>
            <p:cNvSpPr>
              <a:spLocks/>
            </p:cNvSpPr>
            <p:nvPr/>
          </p:nvSpPr>
          <p:spPr bwMode="auto">
            <a:xfrm>
              <a:off x="14225588" y="2497138"/>
              <a:ext cx="511175" cy="31750"/>
            </a:xfrm>
            <a:custGeom>
              <a:avLst/>
              <a:gdLst>
                <a:gd name="T0" fmla="*/ 0 w 464"/>
                <a:gd name="T1" fmla="*/ 28 h 28"/>
                <a:gd name="T2" fmla="*/ 0 w 464"/>
                <a:gd name="T3" fmla="*/ 0 h 28"/>
                <a:gd name="T4" fmla="*/ 464 w 464"/>
                <a:gd name="T5" fmla="*/ 0 h 28"/>
                <a:gd name="T6" fmla="*/ 464 w 464"/>
                <a:gd name="T7" fmla="*/ 28 h 28"/>
                <a:gd name="T8" fmla="*/ 0 w 464"/>
                <a:gd name="T9" fmla="*/ 28 h 28"/>
              </a:gdLst>
              <a:ahLst/>
              <a:cxnLst>
                <a:cxn ang="0">
                  <a:pos x="T0" y="T1"/>
                </a:cxn>
                <a:cxn ang="0">
                  <a:pos x="T2" y="T3"/>
                </a:cxn>
                <a:cxn ang="0">
                  <a:pos x="T4" y="T5"/>
                </a:cxn>
                <a:cxn ang="0">
                  <a:pos x="T6" y="T7"/>
                </a:cxn>
                <a:cxn ang="0">
                  <a:pos x="T8" y="T9"/>
                </a:cxn>
              </a:cxnLst>
              <a:rect l="0" t="0" r="r" b="b"/>
              <a:pathLst>
                <a:path w="464" h="28">
                  <a:moveTo>
                    <a:pt x="0" y="28"/>
                  </a:moveTo>
                  <a:cubicBezTo>
                    <a:pt x="0" y="19"/>
                    <a:pt x="0" y="10"/>
                    <a:pt x="0" y="0"/>
                  </a:cubicBezTo>
                  <a:cubicBezTo>
                    <a:pt x="155" y="0"/>
                    <a:pt x="309" y="0"/>
                    <a:pt x="464" y="0"/>
                  </a:cubicBezTo>
                  <a:cubicBezTo>
                    <a:pt x="464" y="9"/>
                    <a:pt x="464" y="18"/>
                    <a:pt x="464" y="28"/>
                  </a:cubicBezTo>
                  <a:cubicBezTo>
                    <a:pt x="310" y="28"/>
                    <a:pt x="15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1">
              <a:extLst>
                <a:ext uri="{FF2B5EF4-FFF2-40B4-BE49-F238E27FC236}">
                  <a16:creationId xmlns:a16="http://schemas.microsoft.com/office/drawing/2014/main" id="{B0128766-1B32-45E0-B379-9A63C03B0714}"/>
                </a:ext>
              </a:extLst>
            </p:cNvPr>
            <p:cNvSpPr>
              <a:spLocks/>
            </p:cNvSpPr>
            <p:nvPr/>
          </p:nvSpPr>
          <p:spPr bwMode="auto">
            <a:xfrm>
              <a:off x="14225588" y="2578100"/>
              <a:ext cx="511175" cy="31750"/>
            </a:xfrm>
            <a:custGeom>
              <a:avLst/>
              <a:gdLst>
                <a:gd name="T0" fmla="*/ 0 w 464"/>
                <a:gd name="T1" fmla="*/ 28 h 28"/>
                <a:gd name="T2" fmla="*/ 0 w 464"/>
                <a:gd name="T3" fmla="*/ 0 h 28"/>
                <a:gd name="T4" fmla="*/ 464 w 464"/>
                <a:gd name="T5" fmla="*/ 0 h 28"/>
                <a:gd name="T6" fmla="*/ 464 w 464"/>
                <a:gd name="T7" fmla="*/ 28 h 28"/>
                <a:gd name="T8" fmla="*/ 0 w 464"/>
                <a:gd name="T9" fmla="*/ 28 h 28"/>
              </a:gdLst>
              <a:ahLst/>
              <a:cxnLst>
                <a:cxn ang="0">
                  <a:pos x="T0" y="T1"/>
                </a:cxn>
                <a:cxn ang="0">
                  <a:pos x="T2" y="T3"/>
                </a:cxn>
                <a:cxn ang="0">
                  <a:pos x="T4" y="T5"/>
                </a:cxn>
                <a:cxn ang="0">
                  <a:pos x="T6" y="T7"/>
                </a:cxn>
                <a:cxn ang="0">
                  <a:pos x="T8" y="T9"/>
                </a:cxn>
              </a:cxnLst>
              <a:rect l="0" t="0" r="r" b="b"/>
              <a:pathLst>
                <a:path w="464" h="28">
                  <a:moveTo>
                    <a:pt x="0" y="28"/>
                  </a:moveTo>
                  <a:cubicBezTo>
                    <a:pt x="0" y="18"/>
                    <a:pt x="0" y="9"/>
                    <a:pt x="0" y="0"/>
                  </a:cubicBezTo>
                  <a:cubicBezTo>
                    <a:pt x="155" y="0"/>
                    <a:pt x="309" y="0"/>
                    <a:pt x="464" y="0"/>
                  </a:cubicBezTo>
                  <a:cubicBezTo>
                    <a:pt x="464" y="9"/>
                    <a:pt x="464" y="18"/>
                    <a:pt x="464" y="28"/>
                  </a:cubicBezTo>
                  <a:cubicBezTo>
                    <a:pt x="310" y="28"/>
                    <a:pt x="155"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2">
              <a:extLst>
                <a:ext uri="{FF2B5EF4-FFF2-40B4-BE49-F238E27FC236}">
                  <a16:creationId xmlns:a16="http://schemas.microsoft.com/office/drawing/2014/main" id="{445E58B7-3320-4189-A88A-86F9B47B76A2}"/>
                </a:ext>
              </a:extLst>
            </p:cNvPr>
            <p:cNvSpPr>
              <a:spLocks/>
            </p:cNvSpPr>
            <p:nvPr/>
          </p:nvSpPr>
          <p:spPr bwMode="auto">
            <a:xfrm>
              <a:off x="14225588" y="2659063"/>
              <a:ext cx="511175" cy="30163"/>
            </a:xfrm>
            <a:custGeom>
              <a:avLst/>
              <a:gdLst>
                <a:gd name="T0" fmla="*/ 464 w 464"/>
                <a:gd name="T1" fmla="*/ 0 h 28"/>
                <a:gd name="T2" fmla="*/ 464 w 464"/>
                <a:gd name="T3" fmla="*/ 28 h 28"/>
                <a:gd name="T4" fmla="*/ 0 w 464"/>
                <a:gd name="T5" fmla="*/ 28 h 28"/>
                <a:gd name="T6" fmla="*/ 0 w 464"/>
                <a:gd name="T7" fmla="*/ 0 h 28"/>
                <a:gd name="T8" fmla="*/ 464 w 464"/>
                <a:gd name="T9" fmla="*/ 0 h 28"/>
              </a:gdLst>
              <a:ahLst/>
              <a:cxnLst>
                <a:cxn ang="0">
                  <a:pos x="T0" y="T1"/>
                </a:cxn>
                <a:cxn ang="0">
                  <a:pos x="T2" y="T3"/>
                </a:cxn>
                <a:cxn ang="0">
                  <a:pos x="T4" y="T5"/>
                </a:cxn>
                <a:cxn ang="0">
                  <a:pos x="T6" y="T7"/>
                </a:cxn>
                <a:cxn ang="0">
                  <a:pos x="T8" y="T9"/>
                </a:cxn>
              </a:cxnLst>
              <a:rect l="0" t="0" r="r" b="b"/>
              <a:pathLst>
                <a:path w="464" h="28">
                  <a:moveTo>
                    <a:pt x="464" y="0"/>
                  </a:moveTo>
                  <a:cubicBezTo>
                    <a:pt x="464" y="9"/>
                    <a:pt x="464" y="18"/>
                    <a:pt x="464" y="28"/>
                  </a:cubicBezTo>
                  <a:cubicBezTo>
                    <a:pt x="309" y="28"/>
                    <a:pt x="155" y="28"/>
                    <a:pt x="0" y="28"/>
                  </a:cubicBezTo>
                  <a:cubicBezTo>
                    <a:pt x="0" y="19"/>
                    <a:pt x="0" y="10"/>
                    <a:pt x="0" y="0"/>
                  </a:cubicBezTo>
                  <a:cubicBezTo>
                    <a:pt x="154" y="0"/>
                    <a:pt x="309" y="0"/>
                    <a:pt x="4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3">
              <a:extLst>
                <a:ext uri="{FF2B5EF4-FFF2-40B4-BE49-F238E27FC236}">
                  <a16:creationId xmlns:a16="http://schemas.microsoft.com/office/drawing/2014/main" id="{FB18A9EC-22EE-4B0B-80D4-39624BC6830E}"/>
                </a:ext>
              </a:extLst>
            </p:cNvPr>
            <p:cNvSpPr>
              <a:spLocks/>
            </p:cNvSpPr>
            <p:nvPr/>
          </p:nvSpPr>
          <p:spPr bwMode="auto">
            <a:xfrm>
              <a:off x="14225588" y="2738438"/>
              <a:ext cx="384175" cy="30163"/>
            </a:xfrm>
            <a:custGeom>
              <a:avLst/>
              <a:gdLst>
                <a:gd name="T0" fmla="*/ 348 w 348"/>
                <a:gd name="T1" fmla="*/ 0 h 28"/>
                <a:gd name="T2" fmla="*/ 348 w 348"/>
                <a:gd name="T3" fmla="*/ 28 h 28"/>
                <a:gd name="T4" fmla="*/ 0 w 348"/>
                <a:gd name="T5" fmla="*/ 28 h 28"/>
                <a:gd name="T6" fmla="*/ 0 w 348"/>
                <a:gd name="T7" fmla="*/ 0 h 28"/>
                <a:gd name="T8" fmla="*/ 348 w 348"/>
                <a:gd name="T9" fmla="*/ 0 h 28"/>
              </a:gdLst>
              <a:ahLst/>
              <a:cxnLst>
                <a:cxn ang="0">
                  <a:pos x="T0" y="T1"/>
                </a:cxn>
                <a:cxn ang="0">
                  <a:pos x="T2" y="T3"/>
                </a:cxn>
                <a:cxn ang="0">
                  <a:pos x="T4" y="T5"/>
                </a:cxn>
                <a:cxn ang="0">
                  <a:pos x="T6" y="T7"/>
                </a:cxn>
                <a:cxn ang="0">
                  <a:pos x="T8" y="T9"/>
                </a:cxn>
              </a:cxnLst>
              <a:rect l="0" t="0" r="r" b="b"/>
              <a:pathLst>
                <a:path w="348" h="28">
                  <a:moveTo>
                    <a:pt x="348" y="0"/>
                  </a:moveTo>
                  <a:cubicBezTo>
                    <a:pt x="348" y="10"/>
                    <a:pt x="348" y="19"/>
                    <a:pt x="348" y="28"/>
                  </a:cubicBezTo>
                  <a:cubicBezTo>
                    <a:pt x="232" y="28"/>
                    <a:pt x="116" y="28"/>
                    <a:pt x="0" y="28"/>
                  </a:cubicBezTo>
                  <a:cubicBezTo>
                    <a:pt x="0" y="19"/>
                    <a:pt x="0" y="10"/>
                    <a:pt x="0" y="0"/>
                  </a:cubicBezTo>
                  <a:cubicBezTo>
                    <a:pt x="116" y="0"/>
                    <a:pt x="231" y="0"/>
                    <a:pt x="34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4">
              <a:extLst>
                <a:ext uri="{FF2B5EF4-FFF2-40B4-BE49-F238E27FC236}">
                  <a16:creationId xmlns:a16="http://schemas.microsoft.com/office/drawing/2014/main" id="{3D2074E8-DA3E-42DB-ACAB-4139CA1B6314}"/>
                </a:ext>
              </a:extLst>
            </p:cNvPr>
            <p:cNvSpPr>
              <a:spLocks/>
            </p:cNvSpPr>
            <p:nvPr/>
          </p:nvSpPr>
          <p:spPr bwMode="auto">
            <a:xfrm>
              <a:off x="14225588" y="2817813"/>
              <a:ext cx="384175" cy="31750"/>
            </a:xfrm>
            <a:custGeom>
              <a:avLst/>
              <a:gdLst>
                <a:gd name="T0" fmla="*/ 0 w 348"/>
                <a:gd name="T1" fmla="*/ 28 h 28"/>
                <a:gd name="T2" fmla="*/ 0 w 348"/>
                <a:gd name="T3" fmla="*/ 0 h 28"/>
                <a:gd name="T4" fmla="*/ 348 w 348"/>
                <a:gd name="T5" fmla="*/ 0 h 28"/>
                <a:gd name="T6" fmla="*/ 348 w 348"/>
                <a:gd name="T7" fmla="*/ 28 h 28"/>
                <a:gd name="T8" fmla="*/ 0 w 348"/>
                <a:gd name="T9" fmla="*/ 28 h 28"/>
              </a:gdLst>
              <a:ahLst/>
              <a:cxnLst>
                <a:cxn ang="0">
                  <a:pos x="T0" y="T1"/>
                </a:cxn>
                <a:cxn ang="0">
                  <a:pos x="T2" y="T3"/>
                </a:cxn>
                <a:cxn ang="0">
                  <a:pos x="T4" y="T5"/>
                </a:cxn>
                <a:cxn ang="0">
                  <a:pos x="T6" y="T7"/>
                </a:cxn>
                <a:cxn ang="0">
                  <a:pos x="T8" y="T9"/>
                </a:cxn>
              </a:cxnLst>
              <a:rect l="0" t="0" r="r" b="b"/>
              <a:pathLst>
                <a:path w="348" h="28">
                  <a:moveTo>
                    <a:pt x="0" y="28"/>
                  </a:moveTo>
                  <a:cubicBezTo>
                    <a:pt x="0" y="18"/>
                    <a:pt x="0" y="9"/>
                    <a:pt x="0" y="0"/>
                  </a:cubicBezTo>
                  <a:cubicBezTo>
                    <a:pt x="116" y="0"/>
                    <a:pt x="231" y="0"/>
                    <a:pt x="348" y="0"/>
                  </a:cubicBezTo>
                  <a:cubicBezTo>
                    <a:pt x="348" y="9"/>
                    <a:pt x="348" y="18"/>
                    <a:pt x="348" y="28"/>
                  </a:cubicBezTo>
                  <a:cubicBezTo>
                    <a:pt x="232" y="28"/>
                    <a:pt x="116"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5">
              <a:extLst>
                <a:ext uri="{FF2B5EF4-FFF2-40B4-BE49-F238E27FC236}">
                  <a16:creationId xmlns:a16="http://schemas.microsoft.com/office/drawing/2014/main" id="{C4981C8D-98C7-452C-8AAF-08528FF216F3}"/>
                </a:ext>
              </a:extLst>
            </p:cNvPr>
            <p:cNvSpPr>
              <a:spLocks/>
            </p:cNvSpPr>
            <p:nvPr/>
          </p:nvSpPr>
          <p:spPr bwMode="auto">
            <a:xfrm>
              <a:off x="14225588" y="2898775"/>
              <a:ext cx="384175" cy="30163"/>
            </a:xfrm>
            <a:custGeom>
              <a:avLst/>
              <a:gdLst>
                <a:gd name="T0" fmla="*/ 0 w 348"/>
                <a:gd name="T1" fmla="*/ 28 h 28"/>
                <a:gd name="T2" fmla="*/ 0 w 348"/>
                <a:gd name="T3" fmla="*/ 0 h 28"/>
                <a:gd name="T4" fmla="*/ 348 w 348"/>
                <a:gd name="T5" fmla="*/ 0 h 28"/>
                <a:gd name="T6" fmla="*/ 348 w 348"/>
                <a:gd name="T7" fmla="*/ 28 h 28"/>
                <a:gd name="T8" fmla="*/ 0 w 348"/>
                <a:gd name="T9" fmla="*/ 28 h 28"/>
              </a:gdLst>
              <a:ahLst/>
              <a:cxnLst>
                <a:cxn ang="0">
                  <a:pos x="T0" y="T1"/>
                </a:cxn>
                <a:cxn ang="0">
                  <a:pos x="T2" y="T3"/>
                </a:cxn>
                <a:cxn ang="0">
                  <a:pos x="T4" y="T5"/>
                </a:cxn>
                <a:cxn ang="0">
                  <a:pos x="T6" y="T7"/>
                </a:cxn>
                <a:cxn ang="0">
                  <a:pos x="T8" y="T9"/>
                </a:cxn>
              </a:cxnLst>
              <a:rect l="0" t="0" r="r" b="b"/>
              <a:pathLst>
                <a:path w="348" h="28">
                  <a:moveTo>
                    <a:pt x="0" y="28"/>
                  </a:moveTo>
                  <a:cubicBezTo>
                    <a:pt x="0" y="18"/>
                    <a:pt x="0" y="9"/>
                    <a:pt x="0" y="0"/>
                  </a:cubicBezTo>
                  <a:cubicBezTo>
                    <a:pt x="116" y="0"/>
                    <a:pt x="231" y="0"/>
                    <a:pt x="348" y="0"/>
                  </a:cubicBezTo>
                  <a:cubicBezTo>
                    <a:pt x="348" y="8"/>
                    <a:pt x="348" y="18"/>
                    <a:pt x="348" y="28"/>
                  </a:cubicBezTo>
                  <a:cubicBezTo>
                    <a:pt x="232" y="28"/>
                    <a:pt x="116"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6">
              <a:extLst>
                <a:ext uri="{FF2B5EF4-FFF2-40B4-BE49-F238E27FC236}">
                  <a16:creationId xmlns:a16="http://schemas.microsoft.com/office/drawing/2014/main" id="{43907082-67A9-420B-8DA6-7D238CFF811C}"/>
                </a:ext>
              </a:extLst>
            </p:cNvPr>
            <p:cNvSpPr>
              <a:spLocks/>
            </p:cNvSpPr>
            <p:nvPr/>
          </p:nvSpPr>
          <p:spPr bwMode="auto">
            <a:xfrm>
              <a:off x="14225588" y="2978150"/>
              <a:ext cx="384175" cy="30163"/>
            </a:xfrm>
            <a:custGeom>
              <a:avLst/>
              <a:gdLst>
                <a:gd name="T0" fmla="*/ 0 w 348"/>
                <a:gd name="T1" fmla="*/ 28 h 28"/>
                <a:gd name="T2" fmla="*/ 0 w 348"/>
                <a:gd name="T3" fmla="*/ 0 h 28"/>
                <a:gd name="T4" fmla="*/ 348 w 348"/>
                <a:gd name="T5" fmla="*/ 0 h 28"/>
                <a:gd name="T6" fmla="*/ 348 w 348"/>
                <a:gd name="T7" fmla="*/ 28 h 28"/>
                <a:gd name="T8" fmla="*/ 0 w 348"/>
                <a:gd name="T9" fmla="*/ 28 h 28"/>
              </a:gdLst>
              <a:ahLst/>
              <a:cxnLst>
                <a:cxn ang="0">
                  <a:pos x="T0" y="T1"/>
                </a:cxn>
                <a:cxn ang="0">
                  <a:pos x="T2" y="T3"/>
                </a:cxn>
                <a:cxn ang="0">
                  <a:pos x="T4" y="T5"/>
                </a:cxn>
                <a:cxn ang="0">
                  <a:pos x="T6" y="T7"/>
                </a:cxn>
                <a:cxn ang="0">
                  <a:pos x="T8" y="T9"/>
                </a:cxn>
              </a:cxnLst>
              <a:rect l="0" t="0" r="r" b="b"/>
              <a:pathLst>
                <a:path w="348" h="28">
                  <a:moveTo>
                    <a:pt x="0" y="28"/>
                  </a:moveTo>
                  <a:cubicBezTo>
                    <a:pt x="0" y="19"/>
                    <a:pt x="0" y="10"/>
                    <a:pt x="0" y="0"/>
                  </a:cubicBezTo>
                  <a:cubicBezTo>
                    <a:pt x="116" y="0"/>
                    <a:pt x="231" y="0"/>
                    <a:pt x="348" y="0"/>
                  </a:cubicBezTo>
                  <a:cubicBezTo>
                    <a:pt x="348" y="9"/>
                    <a:pt x="348" y="18"/>
                    <a:pt x="348" y="28"/>
                  </a:cubicBezTo>
                  <a:cubicBezTo>
                    <a:pt x="232" y="28"/>
                    <a:pt x="116" y="28"/>
                    <a:pt x="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7">
              <a:extLst>
                <a:ext uri="{FF2B5EF4-FFF2-40B4-BE49-F238E27FC236}">
                  <a16:creationId xmlns:a16="http://schemas.microsoft.com/office/drawing/2014/main" id="{4AC7CD08-EC97-4D25-87F5-63BAE1334B16}"/>
                </a:ext>
              </a:extLst>
            </p:cNvPr>
            <p:cNvSpPr>
              <a:spLocks/>
            </p:cNvSpPr>
            <p:nvPr/>
          </p:nvSpPr>
          <p:spPr bwMode="auto">
            <a:xfrm>
              <a:off x="14790738" y="2901950"/>
              <a:ext cx="212725" cy="158750"/>
            </a:xfrm>
            <a:custGeom>
              <a:avLst/>
              <a:gdLst>
                <a:gd name="T0" fmla="*/ 174 w 194"/>
                <a:gd name="T1" fmla="*/ 0 h 144"/>
                <a:gd name="T2" fmla="*/ 194 w 194"/>
                <a:gd name="T3" fmla="*/ 21 h 144"/>
                <a:gd name="T4" fmla="*/ 189 w 194"/>
                <a:gd name="T5" fmla="*/ 27 h 144"/>
                <a:gd name="T6" fmla="*/ 83 w 194"/>
                <a:gd name="T7" fmla="*/ 133 h 144"/>
                <a:gd name="T8" fmla="*/ 55 w 194"/>
                <a:gd name="T9" fmla="*/ 133 h 144"/>
                <a:gd name="T10" fmla="*/ 0 w 194"/>
                <a:gd name="T11" fmla="*/ 80 h 144"/>
                <a:gd name="T12" fmla="*/ 22 w 194"/>
                <a:gd name="T13" fmla="*/ 59 h 144"/>
                <a:gd name="T14" fmla="*/ 69 w 194"/>
                <a:gd name="T15" fmla="*/ 107 h 144"/>
                <a:gd name="T16" fmla="*/ 174 w 194"/>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144">
                  <a:moveTo>
                    <a:pt x="174" y="0"/>
                  </a:moveTo>
                  <a:cubicBezTo>
                    <a:pt x="181" y="8"/>
                    <a:pt x="187" y="14"/>
                    <a:pt x="194" y="21"/>
                  </a:cubicBezTo>
                  <a:cubicBezTo>
                    <a:pt x="193" y="23"/>
                    <a:pt x="191" y="25"/>
                    <a:pt x="189" y="27"/>
                  </a:cubicBezTo>
                  <a:cubicBezTo>
                    <a:pt x="154" y="63"/>
                    <a:pt x="118" y="98"/>
                    <a:pt x="83" y="133"/>
                  </a:cubicBezTo>
                  <a:cubicBezTo>
                    <a:pt x="72" y="144"/>
                    <a:pt x="66" y="144"/>
                    <a:pt x="55" y="133"/>
                  </a:cubicBezTo>
                  <a:cubicBezTo>
                    <a:pt x="37" y="116"/>
                    <a:pt x="19" y="98"/>
                    <a:pt x="0" y="80"/>
                  </a:cubicBezTo>
                  <a:cubicBezTo>
                    <a:pt x="8" y="72"/>
                    <a:pt x="14" y="66"/>
                    <a:pt x="22" y="59"/>
                  </a:cubicBezTo>
                  <a:cubicBezTo>
                    <a:pt x="37" y="74"/>
                    <a:pt x="52" y="90"/>
                    <a:pt x="69" y="107"/>
                  </a:cubicBezTo>
                  <a:cubicBezTo>
                    <a:pt x="104" y="71"/>
                    <a:pt x="139" y="35"/>
                    <a:pt x="17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8">
              <a:extLst>
                <a:ext uri="{FF2B5EF4-FFF2-40B4-BE49-F238E27FC236}">
                  <a16:creationId xmlns:a16="http://schemas.microsoft.com/office/drawing/2014/main" id="{904CAAA5-E055-4339-B24B-B32D38886539}"/>
                </a:ext>
              </a:extLst>
            </p:cNvPr>
            <p:cNvSpPr>
              <a:spLocks/>
            </p:cNvSpPr>
            <p:nvPr/>
          </p:nvSpPr>
          <p:spPr bwMode="auto">
            <a:xfrm>
              <a:off x="14738350" y="2817813"/>
              <a:ext cx="30163" cy="31750"/>
            </a:xfrm>
            <a:custGeom>
              <a:avLst/>
              <a:gdLst>
                <a:gd name="T0" fmla="*/ 28 w 28"/>
                <a:gd name="T1" fmla="*/ 0 h 28"/>
                <a:gd name="T2" fmla="*/ 28 w 28"/>
                <a:gd name="T3" fmla="*/ 28 h 28"/>
                <a:gd name="T4" fmla="*/ 0 w 28"/>
                <a:gd name="T5" fmla="*/ 28 h 28"/>
                <a:gd name="T6" fmla="*/ 0 w 28"/>
                <a:gd name="T7" fmla="*/ 0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cubicBezTo>
                    <a:pt x="28" y="9"/>
                    <a:pt x="28" y="18"/>
                    <a:pt x="28" y="28"/>
                  </a:cubicBezTo>
                  <a:cubicBezTo>
                    <a:pt x="19" y="28"/>
                    <a:pt x="10" y="28"/>
                    <a:pt x="0" y="28"/>
                  </a:cubicBezTo>
                  <a:cubicBezTo>
                    <a:pt x="0" y="19"/>
                    <a:pt x="0" y="10"/>
                    <a:pt x="0" y="0"/>
                  </a:cubicBezTo>
                  <a:cubicBezTo>
                    <a:pt x="9" y="0"/>
                    <a:pt x="18"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9">
              <a:extLst>
                <a:ext uri="{FF2B5EF4-FFF2-40B4-BE49-F238E27FC236}">
                  <a16:creationId xmlns:a16="http://schemas.microsoft.com/office/drawing/2014/main" id="{E340B538-E89E-45DD-866F-7B889ECC3B58}"/>
                </a:ext>
              </a:extLst>
            </p:cNvPr>
            <p:cNvSpPr>
              <a:spLocks/>
            </p:cNvSpPr>
            <p:nvPr/>
          </p:nvSpPr>
          <p:spPr bwMode="auto">
            <a:xfrm>
              <a:off x="14801850" y="2817813"/>
              <a:ext cx="31750" cy="31750"/>
            </a:xfrm>
            <a:custGeom>
              <a:avLst/>
              <a:gdLst>
                <a:gd name="T0" fmla="*/ 28 w 28"/>
                <a:gd name="T1" fmla="*/ 0 h 28"/>
                <a:gd name="T2" fmla="*/ 28 w 28"/>
                <a:gd name="T3" fmla="*/ 28 h 28"/>
                <a:gd name="T4" fmla="*/ 0 w 28"/>
                <a:gd name="T5" fmla="*/ 28 h 28"/>
                <a:gd name="T6" fmla="*/ 0 w 28"/>
                <a:gd name="T7" fmla="*/ 0 h 28"/>
                <a:gd name="T8" fmla="*/ 28 w 28"/>
                <a:gd name="T9" fmla="*/ 0 h 28"/>
              </a:gdLst>
              <a:ahLst/>
              <a:cxnLst>
                <a:cxn ang="0">
                  <a:pos x="T0" y="T1"/>
                </a:cxn>
                <a:cxn ang="0">
                  <a:pos x="T2" y="T3"/>
                </a:cxn>
                <a:cxn ang="0">
                  <a:pos x="T4" y="T5"/>
                </a:cxn>
                <a:cxn ang="0">
                  <a:pos x="T6" y="T7"/>
                </a:cxn>
                <a:cxn ang="0">
                  <a:pos x="T8" y="T9"/>
                </a:cxn>
              </a:cxnLst>
              <a:rect l="0" t="0" r="r" b="b"/>
              <a:pathLst>
                <a:path w="28" h="28">
                  <a:moveTo>
                    <a:pt x="28" y="0"/>
                  </a:moveTo>
                  <a:cubicBezTo>
                    <a:pt x="28" y="9"/>
                    <a:pt x="28" y="18"/>
                    <a:pt x="28" y="28"/>
                  </a:cubicBezTo>
                  <a:cubicBezTo>
                    <a:pt x="19" y="28"/>
                    <a:pt x="10" y="28"/>
                    <a:pt x="0" y="28"/>
                  </a:cubicBezTo>
                  <a:cubicBezTo>
                    <a:pt x="0" y="19"/>
                    <a:pt x="0" y="10"/>
                    <a:pt x="0" y="0"/>
                  </a:cubicBezTo>
                  <a:cubicBezTo>
                    <a:pt x="10" y="0"/>
                    <a:pt x="19" y="0"/>
                    <a:pt x="2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0">
              <a:extLst>
                <a:ext uri="{FF2B5EF4-FFF2-40B4-BE49-F238E27FC236}">
                  <a16:creationId xmlns:a16="http://schemas.microsoft.com/office/drawing/2014/main" id="{6BA7A8FA-0B90-4A3F-9227-CEAA0CA6F721}"/>
                </a:ext>
              </a:extLst>
            </p:cNvPr>
            <p:cNvSpPr>
              <a:spLocks/>
            </p:cNvSpPr>
            <p:nvPr/>
          </p:nvSpPr>
          <p:spPr bwMode="auto">
            <a:xfrm>
              <a:off x="14865350" y="2817813"/>
              <a:ext cx="31750" cy="31750"/>
            </a:xfrm>
            <a:custGeom>
              <a:avLst/>
              <a:gdLst>
                <a:gd name="T0" fmla="*/ 0 w 28"/>
                <a:gd name="T1" fmla="*/ 0 h 28"/>
                <a:gd name="T2" fmla="*/ 28 w 28"/>
                <a:gd name="T3" fmla="*/ 0 h 28"/>
                <a:gd name="T4" fmla="*/ 28 w 28"/>
                <a:gd name="T5" fmla="*/ 28 h 28"/>
                <a:gd name="T6" fmla="*/ 0 w 28"/>
                <a:gd name="T7" fmla="*/ 28 h 28"/>
                <a:gd name="T8" fmla="*/ 0 w 28"/>
                <a:gd name="T9" fmla="*/ 0 h 28"/>
              </a:gdLst>
              <a:ahLst/>
              <a:cxnLst>
                <a:cxn ang="0">
                  <a:pos x="T0" y="T1"/>
                </a:cxn>
                <a:cxn ang="0">
                  <a:pos x="T2" y="T3"/>
                </a:cxn>
                <a:cxn ang="0">
                  <a:pos x="T4" y="T5"/>
                </a:cxn>
                <a:cxn ang="0">
                  <a:pos x="T6" y="T7"/>
                </a:cxn>
                <a:cxn ang="0">
                  <a:pos x="T8" y="T9"/>
                </a:cxn>
              </a:cxnLst>
              <a:rect l="0" t="0" r="r" b="b"/>
              <a:pathLst>
                <a:path w="28" h="28">
                  <a:moveTo>
                    <a:pt x="0" y="0"/>
                  </a:moveTo>
                  <a:cubicBezTo>
                    <a:pt x="10" y="0"/>
                    <a:pt x="19" y="0"/>
                    <a:pt x="28" y="0"/>
                  </a:cubicBezTo>
                  <a:cubicBezTo>
                    <a:pt x="28" y="9"/>
                    <a:pt x="28" y="18"/>
                    <a:pt x="28" y="28"/>
                  </a:cubicBezTo>
                  <a:cubicBezTo>
                    <a:pt x="19" y="28"/>
                    <a:pt x="10" y="28"/>
                    <a:pt x="0" y="28"/>
                  </a:cubicBezTo>
                  <a:cubicBezTo>
                    <a:pt x="0" y="19"/>
                    <a:pt x="0" y="1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1">
              <a:extLst>
                <a:ext uri="{FF2B5EF4-FFF2-40B4-BE49-F238E27FC236}">
                  <a16:creationId xmlns:a16="http://schemas.microsoft.com/office/drawing/2014/main" id="{8B2E60A5-5A03-4867-8948-719499CE5074}"/>
                </a:ext>
              </a:extLst>
            </p:cNvPr>
            <p:cNvSpPr>
              <a:spLocks/>
            </p:cNvSpPr>
            <p:nvPr/>
          </p:nvSpPr>
          <p:spPr bwMode="auto">
            <a:xfrm>
              <a:off x="14930438" y="2817813"/>
              <a:ext cx="31750" cy="31750"/>
            </a:xfrm>
            <a:custGeom>
              <a:avLst/>
              <a:gdLst>
                <a:gd name="T0" fmla="*/ 29 w 29"/>
                <a:gd name="T1" fmla="*/ 28 h 28"/>
                <a:gd name="T2" fmla="*/ 0 w 29"/>
                <a:gd name="T3" fmla="*/ 28 h 28"/>
                <a:gd name="T4" fmla="*/ 0 w 29"/>
                <a:gd name="T5" fmla="*/ 0 h 28"/>
                <a:gd name="T6" fmla="*/ 29 w 29"/>
                <a:gd name="T7" fmla="*/ 0 h 28"/>
                <a:gd name="T8" fmla="*/ 29 w 29"/>
                <a:gd name="T9" fmla="*/ 28 h 28"/>
              </a:gdLst>
              <a:ahLst/>
              <a:cxnLst>
                <a:cxn ang="0">
                  <a:pos x="T0" y="T1"/>
                </a:cxn>
                <a:cxn ang="0">
                  <a:pos x="T2" y="T3"/>
                </a:cxn>
                <a:cxn ang="0">
                  <a:pos x="T4" y="T5"/>
                </a:cxn>
                <a:cxn ang="0">
                  <a:pos x="T6" y="T7"/>
                </a:cxn>
                <a:cxn ang="0">
                  <a:pos x="T8" y="T9"/>
                </a:cxn>
              </a:cxnLst>
              <a:rect l="0" t="0" r="r" b="b"/>
              <a:pathLst>
                <a:path w="29" h="28">
                  <a:moveTo>
                    <a:pt x="29" y="28"/>
                  </a:moveTo>
                  <a:cubicBezTo>
                    <a:pt x="19" y="28"/>
                    <a:pt x="10" y="28"/>
                    <a:pt x="0" y="28"/>
                  </a:cubicBezTo>
                  <a:cubicBezTo>
                    <a:pt x="0" y="19"/>
                    <a:pt x="0" y="10"/>
                    <a:pt x="0" y="0"/>
                  </a:cubicBezTo>
                  <a:cubicBezTo>
                    <a:pt x="10" y="0"/>
                    <a:pt x="19" y="0"/>
                    <a:pt x="29" y="0"/>
                  </a:cubicBezTo>
                  <a:cubicBezTo>
                    <a:pt x="29" y="9"/>
                    <a:pt x="29" y="18"/>
                    <a:pt x="2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2">
              <a:extLst>
                <a:ext uri="{FF2B5EF4-FFF2-40B4-BE49-F238E27FC236}">
                  <a16:creationId xmlns:a16="http://schemas.microsoft.com/office/drawing/2014/main" id="{47D3F442-B49D-4071-8AD1-011C462065FF}"/>
                </a:ext>
              </a:extLst>
            </p:cNvPr>
            <p:cNvSpPr>
              <a:spLocks/>
            </p:cNvSpPr>
            <p:nvPr/>
          </p:nvSpPr>
          <p:spPr bwMode="auto">
            <a:xfrm>
              <a:off x="14995525" y="2817813"/>
              <a:ext cx="28575" cy="31750"/>
            </a:xfrm>
            <a:custGeom>
              <a:avLst/>
              <a:gdLst>
                <a:gd name="T0" fmla="*/ 0 w 27"/>
                <a:gd name="T1" fmla="*/ 0 h 28"/>
                <a:gd name="T2" fmla="*/ 27 w 27"/>
                <a:gd name="T3" fmla="*/ 0 h 28"/>
                <a:gd name="T4" fmla="*/ 27 w 27"/>
                <a:gd name="T5" fmla="*/ 28 h 28"/>
                <a:gd name="T6" fmla="*/ 0 w 27"/>
                <a:gd name="T7" fmla="*/ 28 h 28"/>
                <a:gd name="T8" fmla="*/ 0 w 27"/>
                <a:gd name="T9" fmla="*/ 0 h 28"/>
              </a:gdLst>
              <a:ahLst/>
              <a:cxnLst>
                <a:cxn ang="0">
                  <a:pos x="T0" y="T1"/>
                </a:cxn>
                <a:cxn ang="0">
                  <a:pos x="T2" y="T3"/>
                </a:cxn>
                <a:cxn ang="0">
                  <a:pos x="T4" y="T5"/>
                </a:cxn>
                <a:cxn ang="0">
                  <a:pos x="T6" y="T7"/>
                </a:cxn>
                <a:cxn ang="0">
                  <a:pos x="T8" y="T9"/>
                </a:cxn>
              </a:cxnLst>
              <a:rect l="0" t="0" r="r" b="b"/>
              <a:pathLst>
                <a:path w="27" h="28">
                  <a:moveTo>
                    <a:pt x="0" y="0"/>
                  </a:moveTo>
                  <a:cubicBezTo>
                    <a:pt x="9" y="0"/>
                    <a:pt x="18" y="0"/>
                    <a:pt x="27" y="0"/>
                  </a:cubicBezTo>
                  <a:cubicBezTo>
                    <a:pt x="27" y="9"/>
                    <a:pt x="27" y="18"/>
                    <a:pt x="27" y="28"/>
                  </a:cubicBezTo>
                  <a:cubicBezTo>
                    <a:pt x="18" y="28"/>
                    <a:pt x="9" y="28"/>
                    <a:pt x="0" y="28"/>
                  </a:cubicBezTo>
                  <a:cubicBezTo>
                    <a:pt x="0" y="19"/>
                    <a:pt x="0" y="1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 name="Group 50">
            <a:extLst>
              <a:ext uri="{FF2B5EF4-FFF2-40B4-BE49-F238E27FC236}">
                <a16:creationId xmlns:a16="http://schemas.microsoft.com/office/drawing/2014/main" id="{B8518F11-B4C2-421F-90F3-D58C049081F6}"/>
              </a:ext>
            </a:extLst>
          </p:cNvPr>
          <p:cNvGrpSpPr/>
          <p:nvPr/>
        </p:nvGrpSpPr>
        <p:grpSpPr>
          <a:xfrm>
            <a:off x="8720541" y="3635830"/>
            <a:ext cx="627620" cy="575146"/>
            <a:chOff x="12976225" y="3363913"/>
            <a:chExt cx="1443038" cy="1322388"/>
          </a:xfrm>
          <a:solidFill>
            <a:schemeClr val="bg1"/>
          </a:solidFill>
        </p:grpSpPr>
        <p:sp>
          <p:nvSpPr>
            <p:cNvPr id="52" name="Freeform 33">
              <a:extLst>
                <a:ext uri="{FF2B5EF4-FFF2-40B4-BE49-F238E27FC236}">
                  <a16:creationId xmlns:a16="http://schemas.microsoft.com/office/drawing/2014/main" id="{940DC2F6-087F-44F4-B7BC-5D3AE19D4CFC}"/>
                </a:ext>
              </a:extLst>
            </p:cNvPr>
            <p:cNvSpPr>
              <a:spLocks noEditPoints="1"/>
            </p:cNvSpPr>
            <p:nvPr/>
          </p:nvSpPr>
          <p:spPr bwMode="auto">
            <a:xfrm>
              <a:off x="12976225" y="3363913"/>
              <a:ext cx="1443038" cy="1184275"/>
            </a:xfrm>
            <a:custGeom>
              <a:avLst/>
              <a:gdLst>
                <a:gd name="T0" fmla="*/ 246 w 1310"/>
                <a:gd name="T1" fmla="*/ 326 h 1075"/>
                <a:gd name="T2" fmla="*/ 431 w 1310"/>
                <a:gd name="T3" fmla="*/ 34 h 1075"/>
                <a:gd name="T4" fmla="*/ 743 w 1310"/>
                <a:gd name="T5" fmla="*/ 200 h 1075"/>
                <a:gd name="T6" fmla="*/ 1140 w 1310"/>
                <a:gd name="T7" fmla="*/ 461 h 1075"/>
                <a:gd name="T8" fmla="*/ 1185 w 1310"/>
                <a:gd name="T9" fmla="*/ 476 h 1075"/>
                <a:gd name="T10" fmla="*/ 1285 w 1310"/>
                <a:gd name="T11" fmla="*/ 583 h 1075"/>
                <a:gd name="T12" fmla="*/ 1121 w 1310"/>
                <a:gd name="T13" fmla="*/ 794 h 1075"/>
                <a:gd name="T14" fmla="*/ 917 w 1310"/>
                <a:gd name="T15" fmla="*/ 794 h 1075"/>
                <a:gd name="T16" fmla="*/ 900 w 1310"/>
                <a:gd name="T17" fmla="*/ 794 h 1075"/>
                <a:gd name="T18" fmla="*/ 895 w 1310"/>
                <a:gd name="T19" fmla="*/ 808 h 1075"/>
                <a:gd name="T20" fmla="*/ 748 w 1310"/>
                <a:gd name="T21" fmla="*/ 1002 h 1075"/>
                <a:gd name="T22" fmla="*/ 665 w 1310"/>
                <a:gd name="T23" fmla="*/ 1064 h 1075"/>
                <a:gd name="T24" fmla="*/ 631 w 1310"/>
                <a:gd name="T25" fmla="*/ 1064 h 1075"/>
                <a:gd name="T26" fmla="*/ 550 w 1310"/>
                <a:gd name="T27" fmla="*/ 1003 h 1075"/>
                <a:gd name="T28" fmla="*/ 400 w 1310"/>
                <a:gd name="T29" fmla="*/ 806 h 1075"/>
                <a:gd name="T30" fmla="*/ 396 w 1310"/>
                <a:gd name="T31" fmla="*/ 794 h 1075"/>
                <a:gd name="T32" fmla="*/ 199 w 1310"/>
                <a:gd name="T33" fmla="*/ 794 h 1075"/>
                <a:gd name="T34" fmla="*/ 16 w 1310"/>
                <a:gd name="T35" fmla="*/ 660 h 1075"/>
                <a:gd name="T36" fmla="*/ 21 w 1310"/>
                <a:gd name="T37" fmla="*/ 515 h 1075"/>
                <a:gd name="T38" fmla="*/ 235 w 1310"/>
                <a:gd name="T39" fmla="*/ 329 h 1075"/>
                <a:gd name="T40" fmla="*/ 246 w 1310"/>
                <a:gd name="T41" fmla="*/ 326 h 1075"/>
                <a:gd name="T42" fmla="*/ 380 w 1310"/>
                <a:gd name="T43" fmla="*/ 749 h 1075"/>
                <a:gd name="T44" fmla="*/ 370 w 1310"/>
                <a:gd name="T45" fmla="*/ 653 h 1075"/>
                <a:gd name="T46" fmla="*/ 391 w 1310"/>
                <a:gd name="T47" fmla="*/ 621 h 1075"/>
                <a:gd name="T48" fmla="*/ 630 w 1310"/>
                <a:gd name="T49" fmla="*/ 521 h 1075"/>
                <a:gd name="T50" fmla="*/ 666 w 1310"/>
                <a:gd name="T51" fmla="*/ 521 h 1075"/>
                <a:gd name="T52" fmla="*/ 891 w 1310"/>
                <a:gd name="T53" fmla="*/ 615 h 1075"/>
                <a:gd name="T54" fmla="*/ 925 w 1310"/>
                <a:gd name="T55" fmla="*/ 673 h 1075"/>
                <a:gd name="T56" fmla="*/ 915 w 1310"/>
                <a:gd name="T57" fmla="*/ 751 h 1075"/>
                <a:gd name="T58" fmla="*/ 1129 w 1310"/>
                <a:gd name="T59" fmla="*/ 750 h 1075"/>
                <a:gd name="T60" fmla="*/ 1237 w 1310"/>
                <a:gd name="T61" fmla="*/ 670 h 1075"/>
                <a:gd name="T62" fmla="*/ 1176 w 1310"/>
                <a:gd name="T63" fmla="*/ 519 h 1075"/>
                <a:gd name="T64" fmla="*/ 1120 w 1310"/>
                <a:gd name="T65" fmla="*/ 501 h 1075"/>
                <a:gd name="T66" fmla="*/ 1096 w 1310"/>
                <a:gd name="T67" fmla="*/ 469 h 1075"/>
                <a:gd name="T68" fmla="*/ 983 w 1310"/>
                <a:gd name="T69" fmla="*/ 252 h 1075"/>
                <a:gd name="T70" fmla="*/ 744 w 1310"/>
                <a:gd name="T71" fmla="*/ 249 h 1075"/>
                <a:gd name="T72" fmla="*/ 707 w 1310"/>
                <a:gd name="T73" fmla="*/ 232 h 1075"/>
                <a:gd name="T74" fmla="*/ 521 w 1310"/>
                <a:gd name="T75" fmla="*/ 68 h 1075"/>
                <a:gd name="T76" fmla="*/ 312 w 1310"/>
                <a:gd name="T77" fmla="*/ 179 h 1075"/>
                <a:gd name="T78" fmla="*/ 292 w 1310"/>
                <a:gd name="T79" fmla="*/ 333 h 1075"/>
                <a:gd name="T80" fmla="*/ 268 w 1310"/>
                <a:gd name="T81" fmla="*/ 367 h 1075"/>
                <a:gd name="T82" fmla="*/ 243 w 1310"/>
                <a:gd name="T83" fmla="*/ 371 h 1075"/>
                <a:gd name="T84" fmla="*/ 50 w 1310"/>
                <a:gd name="T85" fmla="*/ 581 h 1075"/>
                <a:gd name="T86" fmla="*/ 179 w 1310"/>
                <a:gd name="T87" fmla="*/ 748 h 1075"/>
                <a:gd name="T88" fmla="*/ 380 w 1310"/>
                <a:gd name="T89" fmla="*/ 749 h 1075"/>
                <a:gd name="T90" fmla="*/ 648 w 1310"/>
                <a:gd name="T91" fmla="*/ 1024 h 1075"/>
                <a:gd name="T92" fmla="*/ 710 w 1310"/>
                <a:gd name="T93" fmla="*/ 977 h 1075"/>
                <a:gd name="T94" fmla="*/ 882 w 1310"/>
                <a:gd name="T95" fmla="*/ 671 h 1075"/>
                <a:gd name="T96" fmla="*/ 872 w 1310"/>
                <a:gd name="T97" fmla="*/ 654 h 1075"/>
                <a:gd name="T98" fmla="*/ 657 w 1310"/>
                <a:gd name="T99" fmla="*/ 565 h 1075"/>
                <a:gd name="T100" fmla="*/ 639 w 1310"/>
                <a:gd name="T101" fmla="*/ 565 h 1075"/>
                <a:gd name="T102" fmla="*/ 423 w 1310"/>
                <a:gd name="T103" fmla="*/ 654 h 1075"/>
                <a:gd name="T104" fmla="*/ 413 w 1310"/>
                <a:gd name="T105" fmla="*/ 670 h 1075"/>
                <a:gd name="T106" fmla="*/ 501 w 1310"/>
                <a:gd name="T107" fmla="*/ 897 h 1075"/>
                <a:gd name="T108" fmla="*/ 648 w 1310"/>
                <a:gd name="T109" fmla="*/ 1024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10" h="1075">
                  <a:moveTo>
                    <a:pt x="246" y="326"/>
                  </a:moveTo>
                  <a:cubicBezTo>
                    <a:pt x="222" y="188"/>
                    <a:pt x="315" y="67"/>
                    <a:pt x="431" y="34"/>
                  </a:cubicBezTo>
                  <a:cubicBezTo>
                    <a:pt x="550" y="0"/>
                    <a:pt x="695" y="62"/>
                    <a:pt x="743" y="200"/>
                  </a:cubicBezTo>
                  <a:cubicBezTo>
                    <a:pt x="936" y="112"/>
                    <a:pt x="1143" y="256"/>
                    <a:pt x="1140" y="461"/>
                  </a:cubicBezTo>
                  <a:cubicBezTo>
                    <a:pt x="1155" y="466"/>
                    <a:pt x="1170" y="470"/>
                    <a:pt x="1185" y="476"/>
                  </a:cubicBezTo>
                  <a:cubicBezTo>
                    <a:pt x="1235" y="496"/>
                    <a:pt x="1272" y="528"/>
                    <a:pt x="1285" y="583"/>
                  </a:cubicBezTo>
                  <a:cubicBezTo>
                    <a:pt x="1310" y="689"/>
                    <a:pt x="1230" y="793"/>
                    <a:pt x="1121" y="794"/>
                  </a:cubicBezTo>
                  <a:cubicBezTo>
                    <a:pt x="1053" y="795"/>
                    <a:pt x="985" y="794"/>
                    <a:pt x="917" y="794"/>
                  </a:cubicBezTo>
                  <a:cubicBezTo>
                    <a:pt x="911" y="794"/>
                    <a:pt x="906" y="794"/>
                    <a:pt x="900" y="794"/>
                  </a:cubicBezTo>
                  <a:cubicBezTo>
                    <a:pt x="898" y="799"/>
                    <a:pt x="896" y="803"/>
                    <a:pt x="895" y="808"/>
                  </a:cubicBezTo>
                  <a:cubicBezTo>
                    <a:pt x="864" y="886"/>
                    <a:pt x="815" y="951"/>
                    <a:pt x="748" y="1002"/>
                  </a:cubicBezTo>
                  <a:cubicBezTo>
                    <a:pt x="720" y="1023"/>
                    <a:pt x="693" y="1044"/>
                    <a:pt x="665" y="1064"/>
                  </a:cubicBezTo>
                  <a:cubicBezTo>
                    <a:pt x="651" y="1075"/>
                    <a:pt x="645" y="1075"/>
                    <a:pt x="631" y="1064"/>
                  </a:cubicBezTo>
                  <a:cubicBezTo>
                    <a:pt x="604" y="1044"/>
                    <a:pt x="577" y="1024"/>
                    <a:pt x="550" y="1003"/>
                  </a:cubicBezTo>
                  <a:cubicBezTo>
                    <a:pt x="481" y="952"/>
                    <a:pt x="432" y="885"/>
                    <a:pt x="400" y="806"/>
                  </a:cubicBezTo>
                  <a:cubicBezTo>
                    <a:pt x="399" y="802"/>
                    <a:pt x="397" y="798"/>
                    <a:pt x="396" y="794"/>
                  </a:cubicBezTo>
                  <a:cubicBezTo>
                    <a:pt x="330" y="794"/>
                    <a:pt x="265" y="794"/>
                    <a:pt x="199" y="794"/>
                  </a:cubicBezTo>
                  <a:cubicBezTo>
                    <a:pt x="116" y="793"/>
                    <a:pt x="42" y="738"/>
                    <a:pt x="16" y="660"/>
                  </a:cubicBezTo>
                  <a:cubicBezTo>
                    <a:pt x="0" y="611"/>
                    <a:pt x="5" y="562"/>
                    <a:pt x="21" y="515"/>
                  </a:cubicBezTo>
                  <a:cubicBezTo>
                    <a:pt x="57" y="413"/>
                    <a:pt x="129" y="351"/>
                    <a:pt x="235" y="329"/>
                  </a:cubicBezTo>
                  <a:cubicBezTo>
                    <a:pt x="238" y="328"/>
                    <a:pt x="242" y="327"/>
                    <a:pt x="246" y="326"/>
                  </a:cubicBezTo>
                  <a:close/>
                  <a:moveTo>
                    <a:pt x="380" y="749"/>
                  </a:moveTo>
                  <a:cubicBezTo>
                    <a:pt x="377" y="718"/>
                    <a:pt x="373" y="685"/>
                    <a:pt x="370" y="653"/>
                  </a:cubicBezTo>
                  <a:cubicBezTo>
                    <a:pt x="369" y="633"/>
                    <a:pt x="372" y="629"/>
                    <a:pt x="391" y="621"/>
                  </a:cubicBezTo>
                  <a:cubicBezTo>
                    <a:pt x="471" y="588"/>
                    <a:pt x="551" y="555"/>
                    <a:pt x="630" y="521"/>
                  </a:cubicBezTo>
                  <a:cubicBezTo>
                    <a:pt x="643" y="516"/>
                    <a:pt x="653" y="516"/>
                    <a:pt x="666" y="521"/>
                  </a:cubicBezTo>
                  <a:cubicBezTo>
                    <a:pt x="741" y="553"/>
                    <a:pt x="816" y="584"/>
                    <a:pt x="891" y="615"/>
                  </a:cubicBezTo>
                  <a:cubicBezTo>
                    <a:pt x="928" y="631"/>
                    <a:pt x="929" y="632"/>
                    <a:pt x="925" y="673"/>
                  </a:cubicBezTo>
                  <a:cubicBezTo>
                    <a:pt x="922" y="699"/>
                    <a:pt x="918" y="725"/>
                    <a:pt x="915" y="751"/>
                  </a:cubicBezTo>
                  <a:cubicBezTo>
                    <a:pt x="986" y="751"/>
                    <a:pt x="1058" y="753"/>
                    <a:pt x="1129" y="750"/>
                  </a:cubicBezTo>
                  <a:cubicBezTo>
                    <a:pt x="1181" y="748"/>
                    <a:pt x="1217" y="718"/>
                    <a:pt x="1237" y="670"/>
                  </a:cubicBezTo>
                  <a:cubicBezTo>
                    <a:pt x="1264" y="606"/>
                    <a:pt x="1239" y="546"/>
                    <a:pt x="1176" y="519"/>
                  </a:cubicBezTo>
                  <a:cubicBezTo>
                    <a:pt x="1158" y="511"/>
                    <a:pt x="1139" y="506"/>
                    <a:pt x="1120" y="501"/>
                  </a:cubicBezTo>
                  <a:cubicBezTo>
                    <a:pt x="1099" y="495"/>
                    <a:pt x="1095" y="491"/>
                    <a:pt x="1096" y="469"/>
                  </a:cubicBezTo>
                  <a:cubicBezTo>
                    <a:pt x="1100" y="375"/>
                    <a:pt x="1063" y="301"/>
                    <a:pt x="983" y="252"/>
                  </a:cubicBezTo>
                  <a:cubicBezTo>
                    <a:pt x="905" y="204"/>
                    <a:pt x="824" y="205"/>
                    <a:pt x="744" y="249"/>
                  </a:cubicBezTo>
                  <a:cubicBezTo>
                    <a:pt x="724" y="260"/>
                    <a:pt x="712" y="254"/>
                    <a:pt x="707" y="232"/>
                  </a:cubicBezTo>
                  <a:cubicBezTo>
                    <a:pt x="685" y="143"/>
                    <a:pt x="615" y="82"/>
                    <a:pt x="521" y="68"/>
                  </a:cubicBezTo>
                  <a:cubicBezTo>
                    <a:pt x="441" y="57"/>
                    <a:pt x="355" y="103"/>
                    <a:pt x="312" y="179"/>
                  </a:cubicBezTo>
                  <a:cubicBezTo>
                    <a:pt x="285" y="227"/>
                    <a:pt x="277" y="279"/>
                    <a:pt x="292" y="333"/>
                  </a:cubicBezTo>
                  <a:cubicBezTo>
                    <a:pt x="298" y="356"/>
                    <a:pt x="291" y="365"/>
                    <a:pt x="268" y="367"/>
                  </a:cubicBezTo>
                  <a:cubicBezTo>
                    <a:pt x="260" y="368"/>
                    <a:pt x="251" y="369"/>
                    <a:pt x="243" y="371"/>
                  </a:cubicBezTo>
                  <a:cubicBezTo>
                    <a:pt x="136" y="391"/>
                    <a:pt x="62" y="473"/>
                    <a:pt x="50" y="581"/>
                  </a:cubicBezTo>
                  <a:cubicBezTo>
                    <a:pt x="41" y="664"/>
                    <a:pt x="96" y="740"/>
                    <a:pt x="179" y="748"/>
                  </a:cubicBezTo>
                  <a:cubicBezTo>
                    <a:pt x="246" y="754"/>
                    <a:pt x="314" y="749"/>
                    <a:pt x="380" y="749"/>
                  </a:cubicBezTo>
                  <a:close/>
                  <a:moveTo>
                    <a:pt x="648" y="1024"/>
                  </a:moveTo>
                  <a:cubicBezTo>
                    <a:pt x="669" y="1008"/>
                    <a:pt x="689" y="992"/>
                    <a:pt x="710" y="977"/>
                  </a:cubicBezTo>
                  <a:cubicBezTo>
                    <a:pt x="813" y="901"/>
                    <a:pt x="871" y="799"/>
                    <a:pt x="882" y="671"/>
                  </a:cubicBezTo>
                  <a:cubicBezTo>
                    <a:pt x="883" y="662"/>
                    <a:pt x="881" y="657"/>
                    <a:pt x="872" y="654"/>
                  </a:cubicBezTo>
                  <a:cubicBezTo>
                    <a:pt x="800" y="624"/>
                    <a:pt x="729" y="594"/>
                    <a:pt x="657" y="565"/>
                  </a:cubicBezTo>
                  <a:cubicBezTo>
                    <a:pt x="652" y="563"/>
                    <a:pt x="644" y="563"/>
                    <a:pt x="639" y="565"/>
                  </a:cubicBezTo>
                  <a:cubicBezTo>
                    <a:pt x="567" y="594"/>
                    <a:pt x="495" y="625"/>
                    <a:pt x="423" y="654"/>
                  </a:cubicBezTo>
                  <a:cubicBezTo>
                    <a:pt x="415" y="658"/>
                    <a:pt x="413" y="661"/>
                    <a:pt x="413" y="670"/>
                  </a:cubicBezTo>
                  <a:cubicBezTo>
                    <a:pt x="420" y="754"/>
                    <a:pt x="449" y="830"/>
                    <a:pt x="501" y="897"/>
                  </a:cubicBezTo>
                  <a:cubicBezTo>
                    <a:pt x="541" y="949"/>
                    <a:pt x="596" y="984"/>
                    <a:pt x="648" y="10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34">
              <a:extLst>
                <a:ext uri="{FF2B5EF4-FFF2-40B4-BE49-F238E27FC236}">
                  <a16:creationId xmlns:a16="http://schemas.microsoft.com/office/drawing/2014/main" id="{FF969CF6-67B7-46DE-80B9-FBA91E6AD7A0}"/>
                </a:ext>
              </a:extLst>
            </p:cNvPr>
            <p:cNvSpPr>
              <a:spLocks/>
            </p:cNvSpPr>
            <p:nvPr/>
          </p:nvSpPr>
          <p:spPr bwMode="auto">
            <a:xfrm>
              <a:off x="13955713" y="4514850"/>
              <a:ext cx="66675" cy="66675"/>
            </a:xfrm>
            <a:custGeom>
              <a:avLst/>
              <a:gdLst>
                <a:gd name="T0" fmla="*/ 60 w 60"/>
                <a:gd name="T1" fmla="*/ 31 h 60"/>
                <a:gd name="T2" fmla="*/ 27 w 60"/>
                <a:gd name="T3" fmla="*/ 60 h 60"/>
                <a:gd name="T4" fmla="*/ 0 w 60"/>
                <a:gd name="T5" fmla="*/ 27 h 60"/>
                <a:gd name="T6" fmla="*/ 30 w 60"/>
                <a:gd name="T7" fmla="*/ 0 h 60"/>
                <a:gd name="T8" fmla="*/ 60 w 60"/>
                <a:gd name="T9" fmla="*/ 31 h 60"/>
              </a:gdLst>
              <a:ahLst/>
              <a:cxnLst>
                <a:cxn ang="0">
                  <a:pos x="T0" y="T1"/>
                </a:cxn>
                <a:cxn ang="0">
                  <a:pos x="T2" y="T3"/>
                </a:cxn>
                <a:cxn ang="0">
                  <a:pos x="T4" y="T5"/>
                </a:cxn>
                <a:cxn ang="0">
                  <a:pos x="T6" y="T7"/>
                </a:cxn>
                <a:cxn ang="0">
                  <a:pos x="T8" y="T9"/>
                </a:cxn>
              </a:cxnLst>
              <a:rect l="0" t="0" r="r" b="b"/>
              <a:pathLst>
                <a:path w="60" h="60">
                  <a:moveTo>
                    <a:pt x="60" y="31"/>
                  </a:moveTo>
                  <a:cubicBezTo>
                    <a:pt x="49" y="41"/>
                    <a:pt x="39" y="50"/>
                    <a:pt x="27" y="60"/>
                  </a:cubicBezTo>
                  <a:cubicBezTo>
                    <a:pt x="18" y="49"/>
                    <a:pt x="10" y="38"/>
                    <a:pt x="0" y="27"/>
                  </a:cubicBezTo>
                  <a:cubicBezTo>
                    <a:pt x="10" y="18"/>
                    <a:pt x="20" y="9"/>
                    <a:pt x="30" y="0"/>
                  </a:cubicBezTo>
                  <a:cubicBezTo>
                    <a:pt x="40" y="10"/>
                    <a:pt x="49" y="20"/>
                    <a:pt x="60"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5">
              <a:extLst>
                <a:ext uri="{FF2B5EF4-FFF2-40B4-BE49-F238E27FC236}">
                  <a16:creationId xmlns:a16="http://schemas.microsoft.com/office/drawing/2014/main" id="{356A6867-B982-4F37-94BE-C4C8E8521EC4}"/>
                </a:ext>
              </a:extLst>
            </p:cNvPr>
            <p:cNvSpPr>
              <a:spLocks/>
            </p:cNvSpPr>
            <p:nvPr/>
          </p:nvSpPr>
          <p:spPr bwMode="auto">
            <a:xfrm>
              <a:off x="14066838" y="4367213"/>
              <a:ext cx="61913" cy="61913"/>
            </a:xfrm>
            <a:custGeom>
              <a:avLst/>
              <a:gdLst>
                <a:gd name="T0" fmla="*/ 17 w 56"/>
                <a:gd name="T1" fmla="*/ 0 h 56"/>
                <a:gd name="T2" fmla="*/ 56 w 56"/>
                <a:gd name="T3" fmla="*/ 15 h 56"/>
                <a:gd name="T4" fmla="*/ 38 w 56"/>
                <a:gd name="T5" fmla="*/ 56 h 56"/>
                <a:gd name="T6" fmla="*/ 0 w 56"/>
                <a:gd name="T7" fmla="*/ 37 h 56"/>
                <a:gd name="T8" fmla="*/ 17 w 56"/>
                <a:gd name="T9" fmla="*/ 0 h 56"/>
              </a:gdLst>
              <a:ahLst/>
              <a:cxnLst>
                <a:cxn ang="0">
                  <a:pos x="T0" y="T1"/>
                </a:cxn>
                <a:cxn ang="0">
                  <a:pos x="T2" y="T3"/>
                </a:cxn>
                <a:cxn ang="0">
                  <a:pos x="T4" y="T5"/>
                </a:cxn>
                <a:cxn ang="0">
                  <a:pos x="T6" y="T7"/>
                </a:cxn>
                <a:cxn ang="0">
                  <a:pos x="T8" y="T9"/>
                </a:cxn>
              </a:cxnLst>
              <a:rect l="0" t="0" r="r" b="b"/>
              <a:pathLst>
                <a:path w="56" h="56">
                  <a:moveTo>
                    <a:pt x="17" y="0"/>
                  </a:moveTo>
                  <a:cubicBezTo>
                    <a:pt x="30" y="5"/>
                    <a:pt x="43" y="10"/>
                    <a:pt x="56" y="15"/>
                  </a:cubicBezTo>
                  <a:cubicBezTo>
                    <a:pt x="50" y="29"/>
                    <a:pt x="45" y="41"/>
                    <a:pt x="38" y="56"/>
                  </a:cubicBezTo>
                  <a:cubicBezTo>
                    <a:pt x="25" y="49"/>
                    <a:pt x="13" y="43"/>
                    <a:pt x="0" y="37"/>
                  </a:cubicBezTo>
                  <a:cubicBezTo>
                    <a:pt x="6" y="24"/>
                    <a:pt x="11" y="13"/>
                    <a:pt x="1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6">
              <a:extLst>
                <a:ext uri="{FF2B5EF4-FFF2-40B4-BE49-F238E27FC236}">
                  <a16:creationId xmlns:a16="http://schemas.microsoft.com/office/drawing/2014/main" id="{72B5ECD8-7671-40B3-8387-FD4A4C078043}"/>
                </a:ext>
              </a:extLst>
            </p:cNvPr>
            <p:cNvSpPr>
              <a:spLocks/>
            </p:cNvSpPr>
            <p:nvPr/>
          </p:nvSpPr>
          <p:spPr bwMode="auto">
            <a:xfrm>
              <a:off x="13433425" y="4572000"/>
              <a:ext cx="63500" cy="63500"/>
            </a:xfrm>
            <a:custGeom>
              <a:avLst/>
              <a:gdLst>
                <a:gd name="T0" fmla="*/ 24 w 58"/>
                <a:gd name="T1" fmla="*/ 0 h 58"/>
                <a:gd name="T2" fmla="*/ 58 w 58"/>
                <a:gd name="T3" fmla="*/ 20 h 58"/>
                <a:gd name="T4" fmla="*/ 39 w 58"/>
                <a:gd name="T5" fmla="*/ 58 h 58"/>
                <a:gd name="T6" fmla="*/ 0 w 58"/>
                <a:gd name="T7" fmla="*/ 36 h 58"/>
                <a:gd name="T8" fmla="*/ 24 w 58"/>
                <a:gd name="T9" fmla="*/ 0 h 58"/>
              </a:gdLst>
              <a:ahLst/>
              <a:cxnLst>
                <a:cxn ang="0">
                  <a:pos x="T0" y="T1"/>
                </a:cxn>
                <a:cxn ang="0">
                  <a:pos x="T2" y="T3"/>
                </a:cxn>
                <a:cxn ang="0">
                  <a:pos x="T4" y="T5"/>
                </a:cxn>
                <a:cxn ang="0">
                  <a:pos x="T6" y="T7"/>
                </a:cxn>
                <a:cxn ang="0">
                  <a:pos x="T8" y="T9"/>
                </a:cxn>
              </a:cxnLst>
              <a:rect l="0" t="0" r="r" b="b"/>
              <a:pathLst>
                <a:path w="58" h="58">
                  <a:moveTo>
                    <a:pt x="24" y="0"/>
                  </a:moveTo>
                  <a:cubicBezTo>
                    <a:pt x="36" y="7"/>
                    <a:pt x="47" y="13"/>
                    <a:pt x="58" y="20"/>
                  </a:cubicBezTo>
                  <a:cubicBezTo>
                    <a:pt x="52" y="33"/>
                    <a:pt x="46" y="44"/>
                    <a:pt x="39" y="58"/>
                  </a:cubicBezTo>
                  <a:cubicBezTo>
                    <a:pt x="26" y="51"/>
                    <a:pt x="14" y="44"/>
                    <a:pt x="0" y="36"/>
                  </a:cubicBezTo>
                  <a:cubicBezTo>
                    <a:pt x="8" y="24"/>
                    <a:pt x="16" y="12"/>
                    <a:pt x="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37">
              <a:extLst>
                <a:ext uri="{FF2B5EF4-FFF2-40B4-BE49-F238E27FC236}">
                  <a16:creationId xmlns:a16="http://schemas.microsoft.com/office/drawing/2014/main" id="{5BA860C3-61C1-45E2-8D6A-0FE8455C0BB6}"/>
                </a:ext>
              </a:extLst>
            </p:cNvPr>
            <p:cNvSpPr>
              <a:spLocks/>
            </p:cNvSpPr>
            <p:nvPr/>
          </p:nvSpPr>
          <p:spPr bwMode="auto">
            <a:xfrm>
              <a:off x="13520738" y="4610100"/>
              <a:ext cx="60325" cy="60325"/>
            </a:xfrm>
            <a:custGeom>
              <a:avLst/>
              <a:gdLst>
                <a:gd name="T0" fmla="*/ 43 w 54"/>
                <a:gd name="T1" fmla="*/ 54 h 54"/>
                <a:gd name="T2" fmla="*/ 0 w 54"/>
                <a:gd name="T3" fmla="*/ 40 h 54"/>
                <a:gd name="T4" fmla="*/ 16 w 54"/>
                <a:gd name="T5" fmla="*/ 0 h 54"/>
                <a:gd name="T6" fmla="*/ 54 w 54"/>
                <a:gd name="T7" fmla="*/ 13 h 54"/>
                <a:gd name="T8" fmla="*/ 43 w 54"/>
                <a:gd name="T9" fmla="*/ 54 h 54"/>
              </a:gdLst>
              <a:ahLst/>
              <a:cxnLst>
                <a:cxn ang="0">
                  <a:pos x="T0" y="T1"/>
                </a:cxn>
                <a:cxn ang="0">
                  <a:pos x="T2" y="T3"/>
                </a:cxn>
                <a:cxn ang="0">
                  <a:pos x="T4" y="T5"/>
                </a:cxn>
                <a:cxn ang="0">
                  <a:pos x="T6" y="T7"/>
                </a:cxn>
                <a:cxn ang="0">
                  <a:pos x="T8" y="T9"/>
                </a:cxn>
              </a:cxnLst>
              <a:rect l="0" t="0" r="r" b="b"/>
              <a:pathLst>
                <a:path w="54" h="54">
                  <a:moveTo>
                    <a:pt x="43" y="54"/>
                  </a:moveTo>
                  <a:cubicBezTo>
                    <a:pt x="28" y="49"/>
                    <a:pt x="14" y="45"/>
                    <a:pt x="0" y="40"/>
                  </a:cubicBezTo>
                  <a:cubicBezTo>
                    <a:pt x="6" y="26"/>
                    <a:pt x="10" y="14"/>
                    <a:pt x="16" y="0"/>
                  </a:cubicBezTo>
                  <a:cubicBezTo>
                    <a:pt x="29" y="5"/>
                    <a:pt x="41" y="9"/>
                    <a:pt x="54" y="13"/>
                  </a:cubicBezTo>
                  <a:cubicBezTo>
                    <a:pt x="50" y="26"/>
                    <a:pt x="47" y="39"/>
                    <a:pt x="43"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38">
              <a:extLst>
                <a:ext uri="{FF2B5EF4-FFF2-40B4-BE49-F238E27FC236}">
                  <a16:creationId xmlns:a16="http://schemas.microsoft.com/office/drawing/2014/main" id="{42DB8AC4-6FDA-4007-93E5-9C2A5466FF51}"/>
                </a:ext>
              </a:extLst>
            </p:cNvPr>
            <p:cNvSpPr>
              <a:spLocks/>
            </p:cNvSpPr>
            <p:nvPr/>
          </p:nvSpPr>
          <p:spPr bwMode="auto">
            <a:xfrm>
              <a:off x="13714413" y="4633913"/>
              <a:ext cx="49213" cy="52388"/>
            </a:xfrm>
            <a:custGeom>
              <a:avLst/>
              <a:gdLst>
                <a:gd name="T0" fmla="*/ 0 w 44"/>
                <a:gd name="T1" fmla="*/ 47 h 47"/>
                <a:gd name="T2" fmla="*/ 0 w 44"/>
                <a:gd name="T3" fmla="*/ 4 h 47"/>
                <a:gd name="T4" fmla="*/ 37 w 44"/>
                <a:gd name="T5" fmla="*/ 0 h 47"/>
                <a:gd name="T6" fmla="*/ 44 w 44"/>
                <a:gd name="T7" fmla="*/ 42 h 47"/>
                <a:gd name="T8" fmla="*/ 0 w 44"/>
                <a:gd name="T9" fmla="*/ 47 h 47"/>
              </a:gdLst>
              <a:ahLst/>
              <a:cxnLst>
                <a:cxn ang="0">
                  <a:pos x="T0" y="T1"/>
                </a:cxn>
                <a:cxn ang="0">
                  <a:pos x="T2" y="T3"/>
                </a:cxn>
                <a:cxn ang="0">
                  <a:pos x="T4" y="T5"/>
                </a:cxn>
                <a:cxn ang="0">
                  <a:pos x="T6" y="T7"/>
                </a:cxn>
                <a:cxn ang="0">
                  <a:pos x="T8" y="T9"/>
                </a:cxn>
              </a:cxnLst>
              <a:rect l="0" t="0" r="r" b="b"/>
              <a:pathLst>
                <a:path w="44" h="47">
                  <a:moveTo>
                    <a:pt x="0" y="47"/>
                  </a:moveTo>
                  <a:cubicBezTo>
                    <a:pt x="0" y="32"/>
                    <a:pt x="0" y="19"/>
                    <a:pt x="0" y="4"/>
                  </a:cubicBezTo>
                  <a:cubicBezTo>
                    <a:pt x="11" y="3"/>
                    <a:pt x="24" y="2"/>
                    <a:pt x="37" y="0"/>
                  </a:cubicBezTo>
                  <a:cubicBezTo>
                    <a:pt x="40" y="14"/>
                    <a:pt x="42" y="27"/>
                    <a:pt x="44" y="42"/>
                  </a:cubicBezTo>
                  <a:cubicBezTo>
                    <a:pt x="30" y="43"/>
                    <a:pt x="16" y="45"/>
                    <a:pt x="0"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39">
              <a:extLst>
                <a:ext uri="{FF2B5EF4-FFF2-40B4-BE49-F238E27FC236}">
                  <a16:creationId xmlns:a16="http://schemas.microsoft.com/office/drawing/2014/main" id="{694431F9-6C28-4C5E-A224-618BA9AC6263}"/>
                </a:ext>
              </a:extLst>
            </p:cNvPr>
            <p:cNvSpPr>
              <a:spLocks/>
            </p:cNvSpPr>
            <p:nvPr/>
          </p:nvSpPr>
          <p:spPr bwMode="auto">
            <a:xfrm>
              <a:off x="13225463" y="4283075"/>
              <a:ext cx="53975" cy="53975"/>
            </a:xfrm>
            <a:custGeom>
              <a:avLst/>
              <a:gdLst>
                <a:gd name="T0" fmla="*/ 42 w 50"/>
                <a:gd name="T1" fmla="*/ 0 h 50"/>
                <a:gd name="T2" fmla="*/ 50 w 50"/>
                <a:gd name="T3" fmla="*/ 39 h 50"/>
                <a:gd name="T4" fmla="*/ 9 w 50"/>
                <a:gd name="T5" fmla="*/ 50 h 50"/>
                <a:gd name="T6" fmla="*/ 0 w 50"/>
                <a:gd name="T7" fmla="*/ 7 h 50"/>
                <a:gd name="T8" fmla="*/ 42 w 50"/>
                <a:gd name="T9" fmla="*/ 0 h 50"/>
              </a:gdLst>
              <a:ahLst/>
              <a:cxnLst>
                <a:cxn ang="0">
                  <a:pos x="T0" y="T1"/>
                </a:cxn>
                <a:cxn ang="0">
                  <a:pos x="T2" y="T3"/>
                </a:cxn>
                <a:cxn ang="0">
                  <a:pos x="T4" y="T5"/>
                </a:cxn>
                <a:cxn ang="0">
                  <a:pos x="T6" y="T7"/>
                </a:cxn>
                <a:cxn ang="0">
                  <a:pos x="T8" y="T9"/>
                </a:cxn>
              </a:cxnLst>
              <a:rect l="0" t="0" r="r" b="b"/>
              <a:pathLst>
                <a:path w="50" h="50">
                  <a:moveTo>
                    <a:pt x="42" y="0"/>
                  </a:moveTo>
                  <a:cubicBezTo>
                    <a:pt x="45" y="14"/>
                    <a:pt x="47" y="26"/>
                    <a:pt x="50" y="39"/>
                  </a:cubicBezTo>
                  <a:cubicBezTo>
                    <a:pt x="37" y="43"/>
                    <a:pt x="23" y="46"/>
                    <a:pt x="9" y="50"/>
                  </a:cubicBezTo>
                  <a:cubicBezTo>
                    <a:pt x="6" y="35"/>
                    <a:pt x="3" y="21"/>
                    <a:pt x="0" y="7"/>
                  </a:cubicBezTo>
                  <a:cubicBezTo>
                    <a:pt x="14" y="4"/>
                    <a:pt x="27" y="2"/>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0">
              <a:extLst>
                <a:ext uri="{FF2B5EF4-FFF2-40B4-BE49-F238E27FC236}">
                  <a16:creationId xmlns:a16="http://schemas.microsoft.com/office/drawing/2014/main" id="{99E43022-2BBE-4AB6-974E-93054148DC9B}"/>
                </a:ext>
              </a:extLst>
            </p:cNvPr>
            <p:cNvSpPr>
              <a:spLocks/>
            </p:cNvSpPr>
            <p:nvPr/>
          </p:nvSpPr>
          <p:spPr bwMode="auto">
            <a:xfrm>
              <a:off x="13293725" y="4446588"/>
              <a:ext cx="66675" cy="65088"/>
            </a:xfrm>
            <a:custGeom>
              <a:avLst/>
              <a:gdLst>
                <a:gd name="T0" fmla="*/ 36 w 60"/>
                <a:gd name="T1" fmla="*/ 0 h 59"/>
                <a:gd name="T2" fmla="*/ 60 w 60"/>
                <a:gd name="T3" fmla="*/ 32 h 59"/>
                <a:gd name="T4" fmla="*/ 27 w 60"/>
                <a:gd name="T5" fmla="*/ 59 h 59"/>
                <a:gd name="T6" fmla="*/ 0 w 60"/>
                <a:gd name="T7" fmla="*/ 23 h 59"/>
                <a:gd name="T8" fmla="*/ 36 w 60"/>
                <a:gd name="T9" fmla="*/ 0 h 59"/>
              </a:gdLst>
              <a:ahLst/>
              <a:cxnLst>
                <a:cxn ang="0">
                  <a:pos x="T0" y="T1"/>
                </a:cxn>
                <a:cxn ang="0">
                  <a:pos x="T2" y="T3"/>
                </a:cxn>
                <a:cxn ang="0">
                  <a:pos x="T4" y="T5"/>
                </a:cxn>
                <a:cxn ang="0">
                  <a:pos x="T6" y="T7"/>
                </a:cxn>
                <a:cxn ang="0">
                  <a:pos x="T8" y="T9"/>
                </a:cxn>
              </a:cxnLst>
              <a:rect l="0" t="0" r="r" b="b"/>
              <a:pathLst>
                <a:path w="60" h="59">
                  <a:moveTo>
                    <a:pt x="36" y="0"/>
                  </a:moveTo>
                  <a:cubicBezTo>
                    <a:pt x="44" y="11"/>
                    <a:pt x="52" y="21"/>
                    <a:pt x="60" y="32"/>
                  </a:cubicBezTo>
                  <a:cubicBezTo>
                    <a:pt x="50" y="41"/>
                    <a:pt x="39" y="49"/>
                    <a:pt x="27" y="59"/>
                  </a:cubicBezTo>
                  <a:cubicBezTo>
                    <a:pt x="18" y="47"/>
                    <a:pt x="10" y="36"/>
                    <a:pt x="0" y="23"/>
                  </a:cubicBezTo>
                  <a:cubicBezTo>
                    <a:pt x="13" y="15"/>
                    <a:pt x="24" y="8"/>
                    <a:pt x="3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1">
              <a:extLst>
                <a:ext uri="{FF2B5EF4-FFF2-40B4-BE49-F238E27FC236}">
                  <a16:creationId xmlns:a16="http://schemas.microsoft.com/office/drawing/2014/main" id="{049F79AA-35D6-4AD8-A666-F5A0FDD30800}"/>
                </a:ext>
              </a:extLst>
            </p:cNvPr>
            <p:cNvSpPr>
              <a:spLocks/>
            </p:cNvSpPr>
            <p:nvPr/>
          </p:nvSpPr>
          <p:spPr bwMode="auto">
            <a:xfrm>
              <a:off x="14019213" y="4446588"/>
              <a:ext cx="66675" cy="65088"/>
            </a:xfrm>
            <a:custGeom>
              <a:avLst/>
              <a:gdLst>
                <a:gd name="T0" fmla="*/ 60 w 60"/>
                <a:gd name="T1" fmla="*/ 23 h 59"/>
                <a:gd name="T2" fmla="*/ 33 w 60"/>
                <a:gd name="T3" fmla="*/ 59 h 59"/>
                <a:gd name="T4" fmla="*/ 0 w 60"/>
                <a:gd name="T5" fmla="*/ 32 h 59"/>
                <a:gd name="T6" fmla="*/ 24 w 60"/>
                <a:gd name="T7" fmla="*/ 0 h 59"/>
                <a:gd name="T8" fmla="*/ 60 w 60"/>
                <a:gd name="T9" fmla="*/ 23 h 59"/>
              </a:gdLst>
              <a:ahLst/>
              <a:cxnLst>
                <a:cxn ang="0">
                  <a:pos x="T0" y="T1"/>
                </a:cxn>
                <a:cxn ang="0">
                  <a:pos x="T2" y="T3"/>
                </a:cxn>
                <a:cxn ang="0">
                  <a:pos x="T4" y="T5"/>
                </a:cxn>
                <a:cxn ang="0">
                  <a:pos x="T6" y="T7"/>
                </a:cxn>
                <a:cxn ang="0">
                  <a:pos x="T8" y="T9"/>
                </a:cxn>
              </a:cxnLst>
              <a:rect l="0" t="0" r="r" b="b"/>
              <a:pathLst>
                <a:path w="60" h="59">
                  <a:moveTo>
                    <a:pt x="60" y="23"/>
                  </a:moveTo>
                  <a:cubicBezTo>
                    <a:pt x="51" y="35"/>
                    <a:pt x="43" y="46"/>
                    <a:pt x="33" y="59"/>
                  </a:cubicBezTo>
                  <a:cubicBezTo>
                    <a:pt x="22" y="49"/>
                    <a:pt x="11" y="41"/>
                    <a:pt x="0" y="32"/>
                  </a:cubicBezTo>
                  <a:cubicBezTo>
                    <a:pt x="8" y="21"/>
                    <a:pt x="16" y="11"/>
                    <a:pt x="24" y="0"/>
                  </a:cubicBezTo>
                  <a:cubicBezTo>
                    <a:pt x="36" y="7"/>
                    <a:pt x="47" y="15"/>
                    <a:pt x="60"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42">
              <a:extLst>
                <a:ext uri="{FF2B5EF4-FFF2-40B4-BE49-F238E27FC236}">
                  <a16:creationId xmlns:a16="http://schemas.microsoft.com/office/drawing/2014/main" id="{9731324F-C7CB-42F2-AE41-83CE4D253B13}"/>
                </a:ext>
              </a:extLst>
            </p:cNvPr>
            <p:cNvSpPr>
              <a:spLocks/>
            </p:cNvSpPr>
            <p:nvPr/>
          </p:nvSpPr>
          <p:spPr bwMode="auto">
            <a:xfrm>
              <a:off x="14100175" y="4281488"/>
              <a:ext cx="55563" cy="55563"/>
            </a:xfrm>
            <a:custGeom>
              <a:avLst/>
              <a:gdLst>
                <a:gd name="T0" fmla="*/ 41 w 51"/>
                <a:gd name="T1" fmla="*/ 50 h 50"/>
                <a:gd name="T2" fmla="*/ 0 w 51"/>
                <a:gd name="T3" fmla="*/ 39 h 50"/>
                <a:gd name="T4" fmla="*/ 8 w 51"/>
                <a:gd name="T5" fmla="*/ 0 h 50"/>
                <a:gd name="T6" fmla="*/ 51 w 51"/>
                <a:gd name="T7" fmla="*/ 7 h 50"/>
                <a:gd name="T8" fmla="*/ 41 w 51"/>
                <a:gd name="T9" fmla="*/ 50 h 50"/>
              </a:gdLst>
              <a:ahLst/>
              <a:cxnLst>
                <a:cxn ang="0">
                  <a:pos x="T0" y="T1"/>
                </a:cxn>
                <a:cxn ang="0">
                  <a:pos x="T2" y="T3"/>
                </a:cxn>
                <a:cxn ang="0">
                  <a:pos x="T4" y="T5"/>
                </a:cxn>
                <a:cxn ang="0">
                  <a:pos x="T6" y="T7"/>
                </a:cxn>
                <a:cxn ang="0">
                  <a:pos x="T8" y="T9"/>
                </a:cxn>
              </a:cxnLst>
              <a:rect l="0" t="0" r="r" b="b"/>
              <a:pathLst>
                <a:path w="51" h="50">
                  <a:moveTo>
                    <a:pt x="41" y="50"/>
                  </a:moveTo>
                  <a:cubicBezTo>
                    <a:pt x="27" y="46"/>
                    <a:pt x="14" y="43"/>
                    <a:pt x="0" y="39"/>
                  </a:cubicBezTo>
                  <a:cubicBezTo>
                    <a:pt x="3" y="26"/>
                    <a:pt x="6" y="14"/>
                    <a:pt x="8" y="0"/>
                  </a:cubicBezTo>
                  <a:cubicBezTo>
                    <a:pt x="22" y="2"/>
                    <a:pt x="36" y="4"/>
                    <a:pt x="51" y="7"/>
                  </a:cubicBezTo>
                  <a:cubicBezTo>
                    <a:pt x="47" y="21"/>
                    <a:pt x="45" y="35"/>
                    <a:pt x="41"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43">
              <a:extLst>
                <a:ext uri="{FF2B5EF4-FFF2-40B4-BE49-F238E27FC236}">
                  <a16:creationId xmlns:a16="http://schemas.microsoft.com/office/drawing/2014/main" id="{52239267-DDDE-4522-83E8-E6900912C84D}"/>
                </a:ext>
              </a:extLst>
            </p:cNvPr>
            <p:cNvSpPr>
              <a:spLocks/>
            </p:cNvSpPr>
            <p:nvPr/>
          </p:nvSpPr>
          <p:spPr bwMode="auto">
            <a:xfrm>
              <a:off x="13250863" y="4367213"/>
              <a:ext cx="60325" cy="63500"/>
            </a:xfrm>
            <a:custGeom>
              <a:avLst/>
              <a:gdLst>
                <a:gd name="T0" fmla="*/ 0 w 56"/>
                <a:gd name="T1" fmla="*/ 16 h 57"/>
                <a:gd name="T2" fmla="*/ 40 w 56"/>
                <a:gd name="T3" fmla="*/ 0 h 57"/>
                <a:gd name="T4" fmla="*/ 56 w 56"/>
                <a:gd name="T5" fmla="*/ 37 h 57"/>
                <a:gd name="T6" fmla="*/ 18 w 56"/>
                <a:gd name="T7" fmla="*/ 57 h 57"/>
                <a:gd name="T8" fmla="*/ 0 w 56"/>
                <a:gd name="T9" fmla="*/ 16 h 57"/>
              </a:gdLst>
              <a:ahLst/>
              <a:cxnLst>
                <a:cxn ang="0">
                  <a:pos x="T0" y="T1"/>
                </a:cxn>
                <a:cxn ang="0">
                  <a:pos x="T2" y="T3"/>
                </a:cxn>
                <a:cxn ang="0">
                  <a:pos x="T4" y="T5"/>
                </a:cxn>
                <a:cxn ang="0">
                  <a:pos x="T6" y="T7"/>
                </a:cxn>
                <a:cxn ang="0">
                  <a:pos x="T8" y="T9"/>
                </a:cxn>
              </a:cxnLst>
              <a:rect l="0" t="0" r="r" b="b"/>
              <a:pathLst>
                <a:path w="56" h="57">
                  <a:moveTo>
                    <a:pt x="0" y="16"/>
                  </a:moveTo>
                  <a:cubicBezTo>
                    <a:pt x="14" y="10"/>
                    <a:pt x="26" y="5"/>
                    <a:pt x="40" y="0"/>
                  </a:cubicBezTo>
                  <a:cubicBezTo>
                    <a:pt x="45" y="13"/>
                    <a:pt x="50" y="24"/>
                    <a:pt x="56" y="37"/>
                  </a:cubicBezTo>
                  <a:cubicBezTo>
                    <a:pt x="43" y="43"/>
                    <a:pt x="32" y="50"/>
                    <a:pt x="18" y="57"/>
                  </a:cubicBezTo>
                  <a:cubicBezTo>
                    <a:pt x="12" y="43"/>
                    <a:pt x="6" y="30"/>
                    <a:pt x="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44">
              <a:extLst>
                <a:ext uri="{FF2B5EF4-FFF2-40B4-BE49-F238E27FC236}">
                  <a16:creationId xmlns:a16="http://schemas.microsoft.com/office/drawing/2014/main" id="{DAC5365F-6129-47D6-A9E1-40B8A646CA66}"/>
                </a:ext>
              </a:extLst>
            </p:cNvPr>
            <p:cNvSpPr>
              <a:spLocks/>
            </p:cNvSpPr>
            <p:nvPr/>
          </p:nvSpPr>
          <p:spPr bwMode="auto">
            <a:xfrm>
              <a:off x="13357225" y="4518025"/>
              <a:ext cx="66675" cy="63500"/>
            </a:xfrm>
            <a:custGeom>
              <a:avLst/>
              <a:gdLst>
                <a:gd name="T0" fmla="*/ 33 w 60"/>
                <a:gd name="T1" fmla="*/ 58 h 58"/>
                <a:gd name="T2" fmla="*/ 0 w 60"/>
                <a:gd name="T3" fmla="*/ 29 h 58"/>
                <a:gd name="T4" fmla="*/ 32 w 60"/>
                <a:gd name="T5" fmla="*/ 0 h 58"/>
                <a:gd name="T6" fmla="*/ 60 w 60"/>
                <a:gd name="T7" fmla="*/ 25 h 58"/>
                <a:gd name="T8" fmla="*/ 33 w 60"/>
                <a:gd name="T9" fmla="*/ 58 h 58"/>
              </a:gdLst>
              <a:ahLst/>
              <a:cxnLst>
                <a:cxn ang="0">
                  <a:pos x="T0" y="T1"/>
                </a:cxn>
                <a:cxn ang="0">
                  <a:pos x="T2" y="T3"/>
                </a:cxn>
                <a:cxn ang="0">
                  <a:pos x="T4" y="T5"/>
                </a:cxn>
                <a:cxn ang="0">
                  <a:pos x="T6" y="T7"/>
                </a:cxn>
                <a:cxn ang="0">
                  <a:pos x="T8" y="T9"/>
                </a:cxn>
              </a:cxnLst>
              <a:rect l="0" t="0" r="r" b="b"/>
              <a:pathLst>
                <a:path w="60" h="58">
                  <a:moveTo>
                    <a:pt x="33" y="58"/>
                  </a:moveTo>
                  <a:cubicBezTo>
                    <a:pt x="22" y="48"/>
                    <a:pt x="11" y="39"/>
                    <a:pt x="0" y="29"/>
                  </a:cubicBezTo>
                  <a:cubicBezTo>
                    <a:pt x="11" y="19"/>
                    <a:pt x="21" y="10"/>
                    <a:pt x="32" y="0"/>
                  </a:cubicBezTo>
                  <a:cubicBezTo>
                    <a:pt x="40" y="7"/>
                    <a:pt x="49" y="16"/>
                    <a:pt x="60" y="25"/>
                  </a:cubicBezTo>
                  <a:cubicBezTo>
                    <a:pt x="51" y="36"/>
                    <a:pt x="43" y="47"/>
                    <a:pt x="33" y="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45">
              <a:extLst>
                <a:ext uri="{FF2B5EF4-FFF2-40B4-BE49-F238E27FC236}">
                  <a16:creationId xmlns:a16="http://schemas.microsoft.com/office/drawing/2014/main" id="{1C8270AF-DAD8-4C4E-9D49-1714E1FA430E}"/>
                </a:ext>
              </a:extLst>
            </p:cNvPr>
            <p:cNvSpPr>
              <a:spLocks/>
            </p:cNvSpPr>
            <p:nvPr/>
          </p:nvSpPr>
          <p:spPr bwMode="auto">
            <a:xfrm>
              <a:off x="13882688" y="4572000"/>
              <a:ext cx="63500" cy="63500"/>
            </a:xfrm>
            <a:custGeom>
              <a:avLst/>
              <a:gdLst>
                <a:gd name="T0" fmla="*/ 0 w 58"/>
                <a:gd name="T1" fmla="*/ 20 h 58"/>
                <a:gd name="T2" fmla="*/ 35 w 58"/>
                <a:gd name="T3" fmla="*/ 0 h 58"/>
                <a:gd name="T4" fmla="*/ 58 w 58"/>
                <a:gd name="T5" fmla="*/ 35 h 58"/>
                <a:gd name="T6" fmla="*/ 20 w 58"/>
                <a:gd name="T7" fmla="*/ 58 h 58"/>
                <a:gd name="T8" fmla="*/ 0 w 58"/>
                <a:gd name="T9" fmla="*/ 20 h 58"/>
              </a:gdLst>
              <a:ahLst/>
              <a:cxnLst>
                <a:cxn ang="0">
                  <a:pos x="T0" y="T1"/>
                </a:cxn>
                <a:cxn ang="0">
                  <a:pos x="T2" y="T3"/>
                </a:cxn>
                <a:cxn ang="0">
                  <a:pos x="T4" y="T5"/>
                </a:cxn>
                <a:cxn ang="0">
                  <a:pos x="T6" y="T7"/>
                </a:cxn>
                <a:cxn ang="0">
                  <a:pos x="T8" y="T9"/>
                </a:cxn>
              </a:cxnLst>
              <a:rect l="0" t="0" r="r" b="b"/>
              <a:pathLst>
                <a:path w="58" h="58">
                  <a:moveTo>
                    <a:pt x="0" y="20"/>
                  </a:moveTo>
                  <a:cubicBezTo>
                    <a:pt x="12" y="13"/>
                    <a:pt x="23" y="6"/>
                    <a:pt x="35" y="0"/>
                  </a:cubicBezTo>
                  <a:cubicBezTo>
                    <a:pt x="42" y="11"/>
                    <a:pt x="50" y="23"/>
                    <a:pt x="58" y="35"/>
                  </a:cubicBezTo>
                  <a:cubicBezTo>
                    <a:pt x="45" y="43"/>
                    <a:pt x="33" y="50"/>
                    <a:pt x="20" y="58"/>
                  </a:cubicBezTo>
                  <a:cubicBezTo>
                    <a:pt x="13" y="45"/>
                    <a:pt x="7" y="33"/>
                    <a:pt x="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46">
              <a:extLst>
                <a:ext uri="{FF2B5EF4-FFF2-40B4-BE49-F238E27FC236}">
                  <a16:creationId xmlns:a16="http://schemas.microsoft.com/office/drawing/2014/main" id="{55618049-9530-4ECA-A845-4EBB3D975FCD}"/>
                </a:ext>
              </a:extLst>
            </p:cNvPr>
            <p:cNvSpPr>
              <a:spLocks/>
            </p:cNvSpPr>
            <p:nvPr/>
          </p:nvSpPr>
          <p:spPr bwMode="auto">
            <a:xfrm>
              <a:off x="13800138" y="4610100"/>
              <a:ext cx="58738" cy="60325"/>
            </a:xfrm>
            <a:custGeom>
              <a:avLst/>
              <a:gdLst>
                <a:gd name="T0" fmla="*/ 54 w 54"/>
                <a:gd name="T1" fmla="*/ 40 h 54"/>
                <a:gd name="T2" fmla="*/ 11 w 54"/>
                <a:gd name="T3" fmla="*/ 54 h 54"/>
                <a:gd name="T4" fmla="*/ 0 w 54"/>
                <a:gd name="T5" fmla="*/ 13 h 54"/>
                <a:gd name="T6" fmla="*/ 38 w 54"/>
                <a:gd name="T7" fmla="*/ 0 h 54"/>
                <a:gd name="T8" fmla="*/ 54 w 54"/>
                <a:gd name="T9" fmla="*/ 40 h 54"/>
              </a:gdLst>
              <a:ahLst/>
              <a:cxnLst>
                <a:cxn ang="0">
                  <a:pos x="T0" y="T1"/>
                </a:cxn>
                <a:cxn ang="0">
                  <a:pos x="T2" y="T3"/>
                </a:cxn>
                <a:cxn ang="0">
                  <a:pos x="T4" y="T5"/>
                </a:cxn>
                <a:cxn ang="0">
                  <a:pos x="T6" y="T7"/>
                </a:cxn>
                <a:cxn ang="0">
                  <a:pos x="T8" y="T9"/>
                </a:cxn>
              </a:cxnLst>
              <a:rect l="0" t="0" r="r" b="b"/>
              <a:pathLst>
                <a:path w="54" h="54">
                  <a:moveTo>
                    <a:pt x="54" y="40"/>
                  </a:moveTo>
                  <a:cubicBezTo>
                    <a:pt x="39" y="45"/>
                    <a:pt x="26" y="49"/>
                    <a:pt x="11" y="54"/>
                  </a:cubicBezTo>
                  <a:cubicBezTo>
                    <a:pt x="7" y="40"/>
                    <a:pt x="4" y="27"/>
                    <a:pt x="0" y="13"/>
                  </a:cubicBezTo>
                  <a:cubicBezTo>
                    <a:pt x="13" y="9"/>
                    <a:pt x="25" y="5"/>
                    <a:pt x="38" y="0"/>
                  </a:cubicBezTo>
                  <a:cubicBezTo>
                    <a:pt x="43" y="13"/>
                    <a:pt x="48" y="26"/>
                    <a:pt x="54"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47">
              <a:extLst>
                <a:ext uri="{FF2B5EF4-FFF2-40B4-BE49-F238E27FC236}">
                  <a16:creationId xmlns:a16="http://schemas.microsoft.com/office/drawing/2014/main" id="{6E4E5FD3-B7EE-4460-8670-9E8C420318D3}"/>
                </a:ext>
              </a:extLst>
            </p:cNvPr>
            <p:cNvSpPr>
              <a:spLocks/>
            </p:cNvSpPr>
            <p:nvPr/>
          </p:nvSpPr>
          <p:spPr bwMode="auto">
            <a:xfrm>
              <a:off x="13617575" y="4633913"/>
              <a:ext cx="47625" cy="52388"/>
            </a:xfrm>
            <a:custGeom>
              <a:avLst/>
              <a:gdLst>
                <a:gd name="T0" fmla="*/ 44 w 44"/>
                <a:gd name="T1" fmla="*/ 47 h 47"/>
                <a:gd name="T2" fmla="*/ 0 w 44"/>
                <a:gd name="T3" fmla="*/ 42 h 47"/>
                <a:gd name="T4" fmla="*/ 6 w 44"/>
                <a:gd name="T5" fmla="*/ 0 h 47"/>
                <a:gd name="T6" fmla="*/ 44 w 44"/>
                <a:gd name="T7" fmla="*/ 4 h 47"/>
                <a:gd name="T8" fmla="*/ 44 w 44"/>
                <a:gd name="T9" fmla="*/ 47 h 47"/>
              </a:gdLst>
              <a:ahLst/>
              <a:cxnLst>
                <a:cxn ang="0">
                  <a:pos x="T0" y="T1"/>
                </a:cxn>
                <a:cxn ang="0">
                  <a:pos x="T2" y="T3"/>
                </a:cxn>
                <a:cxn ang="0">
                  <a:pos x="T4" y="T5"/>
                </a:cxn>
                <a:cxn ang="0">
                  <a:pos x="T6" y="T7"/>
                </a:cxn>
                <a:cxn ang="0">
                  <a:pos x="T8" y="T9"/>
                </a:cxn>
              </a:cxnLst>
              <a:rect l="0" t="0" r="r" b="b"/>
              <a:pathLst>
                <a:path w="44" h="47">
                  <a:moveTo>
                    <a:pt x="44" y="47"/>
                  </a:moveTo>
                  <a:cubicBezTo>
                    <a:pt x="28" y="45"/>
                    <a:pt x="14" y="44"/>
                    <a:pt x="0" y="42"/>
                  </a:cubicBezTo>
                  <a:cubicBezTo>
                    <a:pt x="2" y="27"/>
                    <a:pt x="4" y="14"/>
                    <a:pt x="6" y="0"/>
                  </a:cubicBezTo>
                  <a:cubicBezTo>
                    <a:pt x="20" y="2"/>
                    <a:pt x="32" y="3"/>
                    <a:pt x="44" y="4"/>
                  </a:cubicBezTo>
                  <a:cubicBezTo>
                    <a:pt x="44" y="18"/>
                    <a:pt x="44" y="32"/>
                    <a:pt x="44"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48">
              <a:extLst>
                <a:ext uri="{FF2B5EF4-FFF2-40B4-BE49-F238E27FC236}">
                  <a16:creationId xmlns:a16="http://schemas.microsoft.com/office/drawing/2014/main" id="{3D1632CC-2669-419B-B79D-54FF051B009A}"/>
                </a:ext>
              </a:extLst>
            </p:cNvPr>
            <p:cNvSpPr>
              <a:spLocks/>
            </p:cNvSpPr>
            <p:nvPr/>
          </p:nvSpPr>
          <p:spPr bwMode="auto">
            <a:xfrm>
              <a:off x="13100050" y="3979863"/>
              <a:ext cx="234950" cy="182563"/>
            </a:xfrm>
            <a:custGeom>
              <a:avLst/>
              <a:gdLst>
                <a:gd name="T0" fmla="*/ 1 w 213"/>
                <a:gd name="T1" fmla="*/ 0 h 166"/>
                <a:gd name="T2" fmla="*/ 42 w 213"/>
                <a:gd name="T3" fmla="*/ 0 h 166"/>
                <a:gd name="T4" fmla="*/ 49 w 213"/>
                <a:gd name="T5" fmla="*/ 32 h 166"/>
                <a:gd name="T6" fmla="*/ 148 w 213"/>
                <a:gd name="T7" fmla="*/ 107 h 166"/>
                <a:gd name="T8" fmla="*/ 213 w 213"/>
                <a:gd name="T9" fmla="*/ 107 h 166"/>
                <a:gd name="T10" fmla="*/ 213 w 213"/>
                <a:gd name="T11" fmla="*/ 148 h 166"/>
                <a:gd name="T12" fmla="*/ 21 w 213"/>
                <a:gd name="T13" fmla="*/ 75 h 166"/>
                <a:gd name="T14" fmla="*/ 1 w 213"/>
                <a:gd name="T15" fmla="*/ 0 h 1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3" h="166">
                  <a:moveTo>
                    <a:pt x="1" y="0"/>
                  </a:moveTo>
                  <a:cubicBezTo>
                    <a:pt x="16" y="0"/>
                    <a:pt x="29" y="0"/>
                    <a:pt x="42" y="0"/>
                  </a:cubicBezTo>
                  <a:cubicBezTo>
                    <a:pt x="44" y="11"/>
                    <a:pt x="45" y="22"/>
                    <a:pt x="49" y="32"/>
                  </a:cubicBezTo>
                  <a:cubicBezTo>
                    <a:pt x="62" y="76"/>
                    <a:pt x="102" y="106"/>
                    <a:pt x="148" y="107"/>
                  </a:cubicBezTo>
                  <a:cubicBezTo>
                    <a:pt x="170" y="107"/>
                    <a:pt x="191" y="107"/>
                    <a:pt x="213" y="107"/>
                  </a:cubicBezTo>
                  <a:cubicBezTo>
                    <a:pt x="213" y="121"/>
                    <a:pt x="213" y="134"/>
                    <a:pt x="213" y="148"/>
                  </a:cubicBezTo>
                  <a:cubicBezTo>
                    <a:pt x="136" y="166"/>
                    <a:pt x="58" y="137"/>
                    <a:pt x="21" y="75"/>
                  </a:cubicBezTo>
                  <a:cubicBezTo>
                    <a:pt x="8" y="53"/>
                    <a:pt x="0" y="25"/>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49">
              <a:extLst>
                <a:ext uri="{FF2B5EF4-FFF2-40B4-BE49-F238E27FC236}">
                  <a16:creationId xmlns:a16="http://schemas.microsoft.com/office/drawing/2014/main" id="{C50F5A4A-B096-46F2-8A9D-8BB0917327DB}"/>
                </a:ext>
              </a:extLst>
            </p:cNvPr>
            <p:cNvSpPr>
              <a:spLocks/>
            </p:cNvSpPr>
            <p:nvPr/>
          </p:nvSpPr>
          <p:spPr bwMode="auto">
            <a:xfrm>
              <a:off x="13949363" y="3643313"/>
              <a:ext cx="141288" cy="146050"/>
            </a:xfrm>
            <a:custGeom>
              <a:avLst/>
              <a:gdLst>
                <a:gd name="T0" fmla="*/ 127 w 128"/>
                <a:gd name="T1" fmla="*/ 133 h 133"/>
                <a:gd name="T2" fmla="*/ 85 w 128"/>
                <a:gd name="T3" fmla="*/ 133 h 133"/>
                <a:gd name="T4" fmla="*/ 60 w 128"/>
                <a:gd name="T5" fmla="*/ 74 h 133"/>
                <a:gd name="T6" fmla="*/ 0 w 128"/>
                <a:gd name="T7" fmla="*/ 48 h 133"/>
                <a:gd name="T8" fmla="*/ 0 w 128"/>
                <a:gd name="T9" fmla="*/ 8 h 133"/>
                <a:gd name="T10" fmla="*/ 127 w 128"/>
                <a:gd name="T11" fmla="*/ 133 h 133"/>
              </a:gdLst>
              <a:ahLst/>
              <a:cxnLst>
                <a:cxn ang="0">
                  <a:pos x="T0" y="T1"/>
                </a:cxn>
                <a:cxn ang="0">
                  <a:pos x="T2" y="T3"/>
                </a:cxn>
                <a:cxn ang="0">
                  <a:pos x="T4" y="T5"/>
                </a:cxn>
                <a:cxn ang="0">
                  <a:pos x="T6" y="T7"/>
                </a:cxn>
                <a:cxn ang="0">
                  <a:pos x="T8" y="T9"/>
                </a:cxn>
                <a:cxn ang="0">
                  <a:pos x="T10" y="T11"/>
                </a:cxn>
              </a:cxnLst>
              <a:rect l="0" t="0" r="r" b="b"/>
              <a:pathLst>
                <a:path w="128" h="133">
                  <a:moveTo>
                    <a:pt x="127" y="133"/>
                  </a:moveTo>
                  <a:cubicBezTo>
                    <a:pt x="112" y="133"/>
                    <a:pt x="99" y="133"/>
                    <a:pt x="85" y="133"/>
                  </a:cubicBezTo>
                  <a:cubicBezTo>
                    <a:pt x="84" y="110"/>
                    <a:pt x="76" y="90"/>
                    <a:pt x="60" y="74"/>
                  </a:cubicBezTo>
                  <a:cubicBezTo>
                    <a:pt x="43" y="57"/>
                    <a:pt x="23" y="49"/>
                    <a:pt x="0" y="48"/>
                  </a:cubicBezTo>
                  <a:cubicBezTo>
                    <a:pt x="0" y="34"/>
                    <a:pt x="0" y="21"/>
                    <a:pt x="0" y="8"/>
                  </a:cubicBezTo>
                  <a:cubicBezTo>
                    <a:pt x="50" y="0"/>
                    <a:pt x="128" y="51"/>
                    <a:pt x="127"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50">
              <a:extLst>
                <a:ext uri="{FF2B5EF4-FFF2-40B4-BE49-F238E27FC236}">
                  <a16:creationId xmlns:a16="http://schemas.microsoft.com/office/drawing/2014/main" id="{6B2C1295-6212-4B67-BACC-9D74427B1EF8}"/>
                </a:ext>
              </a:extLst>
            </p:cNvPr>
            <p:cNvSpPr>
              <a:spLocks noEditPoints="1"/>
            </p:cNvSpPr>
            <p:nvPr/>
          </p:nvSpPr>
          <p:spPr bwMode="auto">
            <a:xfrm>
              <a:off x="13477875" y="4027488"/>
              <a:ext cx="423863" cy="401638"/>
            </a:xfrm>
            <a:custGeom>
              <a:avLst/>
              <a:gdLst>
                <a:gd name="T0" fmla="*/ 1 w 386"/>
                <a:gd name="T1" fmla="*/ 103 h 365"/>
                <a:gd name="T2" fmla="*/ 22 w 386"/>
                <a:gd name="T3" fmla="*/ 62 h 365"/>
                <a:gd name="T4" fmla="*/ 177 w 386"/>
                <a:gd name="T5" fmla="*/ 4 h 365"/>
                <a:gd name="T6" fmla="*/ 209 w 386"/>
                <a:gd name="T7" fmla="*/ 4 h 365"/>
                <a:gd name="T8" fmla="*/ 365 w 386"/>
                <a:gd name="T9" fmla="*/ 63 h 365"/>
                <a:gd name="T10" fmla="*/ 385 w 386"/>
                <a:gd name="T11" fmla="*/ 92 h 365"/>
                <a:gd name="T12" fmla="*/ 281 w 386"/>
                <a:gd name="T13" fmla="*/ 302 h 365"/>
                <a:gd name="T14" fmla="*/ 209 w 386"/>
                <a:gd name="T15" fmla="*/ 357 h 365"/>
                <a:gd name="T16" fmla="*/ 177 w 386"/>
                <a:gd name="T17" fmla="*/ 356 h 365"/>
                <a:gd name="T18" fmla="*/ 105 w 386"/>
                <a:gd name="T19" fmla="*/ 302 h 365"/>
                <a:gd name="T20" fmla="*/ 1 w 386"/>
                <a:gd name="T21" fmla="*/ 103 h 365"/>
                <a:gd name="T22" fmla="*/ 193 w 386"/>
                <a:gd name="T23" fmla="*/ 315 h 365"/>
                <a:gd name="T24" fmla="*/ 247 w 386"/>
                <a:gd name="T25" fmla="*/ 274 h 365"/>
                <a:gd name="T26" fmla="*/ 341 w 386"/>
                <a:gd name="T27" fmla="*/ 110 h 365"/>
                <a:gd name="T28" fmla="*/ 333 w 386"/>
                <a:gd name="T29" fmla="*/ 96 h 365"/>
                <a:gd name="T30" fmla="*/ 201 w 386"/>
                <a:gd name="T31" fmla="*/ 47 h 365"/>
                <a:gd name="T32" fmla="*/ 186 w 386"/>
                <a:gd name="T33" fmla="*/ 47 h 365"/>
                <a:gd name="T34" fmla="*/ 52 w 386"/>
                <a:gd name="T35" fmla="*/ 97 h 365"/>
                <a:gd name="T36" fmla="*/ 45 w 386"/>
                <a:gd name="T37" fmla="*/ 108 h 365"/>
                <a:gd name="T38" fmla="*/ 125 w 386"/>
                <a:gd name="T39" fmla="*/ 263 h 365"/>
                <a:gd name="T40" fmla="*/ 193 w 386"/>
                <a:gd name="T41" fmla="*/ 31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6" h="365">
                  <a:moveTo>
                    <a:pt x="1" y="103"/>
                  </a:moveTo>
                  <a:cubicBezTo>
                    <a:pt x="0" y="73"/>
                    <a:pt x="3" y="69"/>
                    <a:pt x="22" y="62"/>
                  </a:cubicBezTo>
                  <a:cubicBezTo>
                    <a:pt x="74" y="43"/>
                    <a:pt x="126" y="24"/>
                    <a:pt x="177" y="4"/>
                  </a:cubicBezTo>
                  <a:cubicBezTo>
                    <a:pt x="188" y="0"/>
                    <a:pt x="198" y="0"/>
                    <a:pt x="209" y="4"/>
                  </a:cubicBezTo>
                  <a:cubicBezTo>
                    <a:pt x="261" y="24"/>
                    <a:pt x="313" y="43"/>
                    <a:pt x="365" y="63"/>
                  </a:cubicBezTo>
                  <a:cubicBezTo>
                    <a:pt x="383" y="69"/>
                    <a:pt x="386" y="74"/>
                    <a:pt x="385" y="92"/>
                  </a:cubicBezTo>
                  <a:cubicBezTo>
                    <a:pt x="382" y="178"/>
                    <a:pt x="347" y="248"/>
                    <a:pt x="281" y="302"/>
                  </a:cubicBezTo>
                  <a:cubicBezTo>
                    <a:pt x="258" y="321"/>
                    <a:pt x="233" y="338"/>
                    <a:pt x="209" y="357"/>
                  </a:cubicBezTo>
                  <a:cubicBezTo>
                    <a:pt x="198" y="365"/>
                    <a:pt x="188" y="365"/>
                    <a:pt x="177" y="356"/>
                  </a:cubicBezTo>
                  <a:cubicBezTo>
                    <a:pt x="153" y="338"/>
                    <a:pt x="128" y="321"/>
                    <a:pt x="105" y="302"/>
                  </a:cubicBezTo>
                  <a:cubicBezTo>
                    <a:pt x="39" y="248"/>
                    <a:pt x="6" y="179"/>
                    <a:pt x="1" y="103"/>
                  </a:cubicBezTo>
                  <a:close/>
                  <a:moveTo>
                    <a:pt x="193" y="315"/>
                  </a:moveTo>
                  <a:cubicBezTo>
                    <a:pt x="212" y="301"/>
                    <a:pt x="230" y="288"/>
                    <a:pt x="247" y="274"/>
                  </a:cubicBezTo>
                  <a:cubicBezTo>
                    <a:pt x="302" y="233"/>
                    <a:pt x="333" y="178"/>
                    <a:pt x="341" y="110"/>
                  </a:cubicBezTo>
                  <a:cubicBezTo>
                    <a:pt x="342" y="102"/>
                    <a:pt x="340" y="99"/>
                    <a:pt x="333" y="96"/>
                  </a:cubicBezTo>
                  <a:cubicBezTo>
                    <a:pt x="289" y="80"/>
                    <a:pt x="245" y="63"/>
                    <a:pt x="201" y="47"/>
                  </a:cubicBezTo>
                  <a:cubicBezTo>
                    <a:pt x="196" y="45"/>
                    <a:pt x="190" y="45"/>
                    <a:pt x="186" y="47"/>
                  </a:cubicBezTo>
                  <a:cubicBezTo>
                    <a:pt x="141" y="63"/>
                    <a:pt x="96" y="80"/>
                    <a:pt x="52" y="97"/>
                  </a:cubicBezTo>
                  <a:cubicBezTo>
                    <a:pt x="49" y="98"/>
                    <a:pt x="44" y="105"/>
                    <a:pt x="45" y="108"/>
                  </a:cubicBezTo>
                  <a:cubicBezTo>
                    <a:pt x="52" y="170"/>
                    <a:pt x="78" y="222"/>
                    <a:pt x="125" y="263"/>
                  </a:cubicBezTo>
                  <a:cubicBezTo>
                    <a:pt x="146" y="281"/>
                    <a:pt x="169" y="297"/>
                    <a:pt x="193" y="3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cxnSp>
        <p:nvCxnSpPr>
          <p:cNvPr id="70" name="Straight Connector 69">
            <a:extLst>
              <a:ext uri="{FF2B5EF4-FFF2-40B4-BE49-F238E27FC236}">
                <a16:creationId xmlns:a16="http://schemas.microsoft.com/office/drawing/2014/main" id="{6F09F1EF-6116-452D-AF90-FB6EF3F0DF5A}"/>
              </a:ext>
            </a:extLst>
          </p:cNvPr>
          <p:cNvCxnSpPr/>
          <p:nvPr/>
        </p:nvCxnSpPr>
        <p:spPr>
          <a:xfrm>
            <a:off x="469900" y="819498"/>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2349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Security Considerations</a:t>
            </a:r>
          </a:p>
        </p:txBody>
      </p:sp>
      <p:cxnSp>
        <p:nvCxnSpPr>
          <p:cNvPr id="6" name="Straight Connector 5">
            <a:extLst>
              <a:ext uri="{FF2B5EF4-FFF2-40B4-BE49-F238E27FC236}">
                <a16:creationId xmlns:a16="http://schemas.microsoft.com/office/drawing/2014/main" id="{633F68C4-95D1-4369-82CA-EC9B9167B830}"/>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E3E06AEA-8858-4E87-9CED-943F0561785A}"/>
              </a:ext>
            </a:extLst>
          </p:cNvPr>
          <p:cNvSpPr/>
          <p:nvPr/>
        </p:nvSpPr>
        <p:spPr>
          <a:xfrm>
            <a:off x="469899" y="1481800"/>
            <a:ext cx="5379943" cy="4715800"/>
          </a:xfrm>
          <a:prstGeom prst="rect">
            <a:avLst/>
          </a:prstGeom>
          <a:solidFill>
            <a:srgbClr val="FFCD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FC4C7CC-BB0C-4BB7-9E0E-5382F4AA76CA}"/>
              </a:ext>
            </a:extLst>
          </p:cNvPr>
          <p:cNvSpPr txBox="1"/>
          <p:nvPr/>
        </p:nvSpPr>
        <p:spPr>
          <a:xfrm>
            <a:off x="703644" y="1588601"/>
            <a:ext cx="4942243" cy="4453655"/>
          </a:xfrm>
          <a:prstGeom prst="rect">
            <a:avLst/>
          </a:prstGeom>
          <a:solidFill>
            <a:srgbClr val="FFCD00"/>
          </a:solidFill>
        </p:spPr>
        <p:txBody>
          <a:bodyPr wrap="square" lIns="0" tIns="0" rIns="0" bIns="0" rtlCol="0">
            <a:spAutoFit/>
          </a:bodyPr>
          <a:lstStyle/>
          <a:p>
            <a:pPr>
              <a:lnSpc>
                <a:spcPct val="150000"/>
              </a:lnSpc>
              <a:spcAft>
                <a:spcPts val="1333"/>
              </a:spcAft>
              <a:buSzPct val="100000"/>
            </a:pPr>
            <a:r>
              <a:rPr lang="en-US" sz="1200" b="1">
                <a:ea typeface="Verdana" panose="020B0604030504040204" pitchFamily="34" charset="0"/>
                <a:cs typeface="Verdana" panose="020B0604030504040204" pitchFamily="34" charset="0"/>
              </a:rPr>
              <a:t>Data Masking</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PII/CI data will be masked in development and test instances during refreshes.</a:t>
            </a:r>
            <a:endParaRPr lang="en-US" sz="1200"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b="1">
                <a:ea typeface="Verdana" panose="020B0604030504040204" pitchFamily="34" charset="0"/>
                <a:cs typeface="Verdana" panose="020B0604030504040204" pitchFamily="34" charset="0"/>
              </a:rPr>
              <a:t>File Security</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Data files would be stored in a secured location only accessible to authorized resources from Deloitte and XXXX.</a:t>
            </a:r>
            <a:endParaRPr lang="en-US" sz="1200"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b="1">
                <a:ea typeface="Verdana" panose="020B0604030504040204" pitchFamily="34" charset="0"/>
                <a:cs typeface="Verdana" panose="020B0604030504040204" pitchFamily="34" charset="0"/>
              </a:rPr>
              <a:t>Encryption</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Wherever applicable PGP encryption can be used to encrypt the data files</a:t>
            </a:r>
            <a:endParaRPr lang="en-US" sz="1200"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b="1">
                <a:ea typeface="Verdana" panose="020B0604030504040204" pitchFamily="34" charset="0"/>
                <a:cs typeface="Verdana" panose="020B0604030504040204" pitchFamily="34" charset="0"/>
              </a:rPr>
              <a:t>Cloud Universal Content Management Security</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Oracle UCM for XXXX is secured through user roles and privileges which will restrict access to unauthorized users.</a:t>
            </a:r>
            <a:endParaRPr lang="en-US" sz="1200" dirty="0">
              <a:ea typeface="Verdana" panose="020B0604030504040204" pitchFamily="34" charset="0"/>
              <a:cs typeface="Verdana" panose="020B0604030504040204" pitchFamily="34" charset="0"/>
            </a:endParaRPr>
          </a:p>
        </p:txBody>
      </p:sp>
      <p:sp>
        <p:nvSpPr>
          <p:cNvPr id="11" name="TextBox 10">
            <a:extLst>
              <a:ext uri="{FF2B5EF4-FFF2-40B4-BE49-F238E27FC236}">
                <a16:creationId xmlns:a16="http://schemas.microsoft.com/office/drawing/2014/main" id="{A9E77828-754A-42A3-9AB1-3D6B06490265}"/>
              </a:ext>
            </a:extLst>
          </p:cNvPr>
          <p:cNvSpPr txBox="1"/>
          <p:nvPr/>
        </p:nvSpPr>
        <p:spPr>
          <a:xfrm>
            <a:off x="2066219" y="1070154"/>
            <a:ext cx="2232455" cy="215444"/>
          </a:xfrm>
          <a:prstGeom prst="rect">
            <a:avLst/>
          </a:prstGeom>
          <a:noFill/>
        </p:spPr>
        <p:txBody>
          <a:bodyPr wrap="square" lIns="0" tIns="0" rIns="0" bIns="0" rtlCol="0">
            <a:spAutoFit/>
          </a:bodyPr>
          <a:lstStyle/>
          <a:p>
            <a:pPr algn="ctr">
              <a:spcAft>
                <a:spcPts val="1333"/>
              </a:spcAft>
              <a:buSzPct val="100000"/>
            </a:pPr>
            <a:r>
              <a:rPr lang="en-US" sz="1400" b="1">
                <a:ea typeface="Verdana" panose="020B0604030504040204" pitchFamily="34" charset="0"/>
                <a:cs typeface="Verdana" panose="020B0604030504040204" pitchFamily="34" charset="0"/>
              </a:rPr>
              <a:t>Data Security</a:t>
            </a:r>
          </a:p>
        </p:txBody>
      </p:sp>
      <p:sp>
        <p:nvSpPr>
          <p:cNvPr id="12" name="TextBox 11">
            <a:extLst>
              <a:ext uri="{FF2B5EF4-FFF2-40B4-BE49-F238E27FC236}">
                <a16:creationId xmlns:a16="http://schemas.microsoft.com/office/drawing/2014/main" id="{E2DD72D5-FA69-448C-9FA5-7459D7EB9C56}"/>
              </a:ext>
            </a:extLst>
          </p:cNvPr>
          <p:cNvSpPr txBox="1"/>
          <p:nvPr/>
        </p:nvSpPr>
        <p:spPr>
          <a:xfrm>
            <a:off x="8454150" y="1070154"/>
            <a:ext cx="2232455" cy="215444"/>
          </a:xfrm>
          <a:prstGeom prst="rect">
            <a:avLst/>
          </a:prstGeom>
          <a:noFill/>
        </p:spPr>
        <p:txBody>
          <a:bodyPr wrap="square" lIns="0" tIns="0" rIns="0" bIns="0" rtlCol="0">
            <a:spAutoFit/>
          </a:bodyPr>
          <a:lstStyle/>
          <a:p>
            <a:pPr algn="ctr">
              <a:spcAft>
                <a:spcPts val="1333"/>
              </a:spcAft>
              <a:buSzPct val="100000"/>
            </a:pPr>
            <a:r>
              <a:rPr lang="en-US" sz="1400" b="1">
                <a:ea typeface="Verdana" panose="020B0604030504040204" pitchFamily="34" charset="0"/>
                <a:cs typeface="Verdana" panose="020B0604030504040204" pitchFamily="34" charset="0"/>
              </a:rPr>
              <a:t>Program Security</a:t>
            </a:r>
          </a:p>
        </p:txBody>
      </p:sp>
      <p:sp>
        <p:nvSpPr>
          <p:cNvPr id="13" name="Rectangle 12">
            <a:extLst>
              <a:ext uri="{FF2B5EF4-FFF2-40B4-BE49-F238E27FC236}">
                <a16:creationId xmlns:a16="http://schemas.microsoft.com/office/drawing/2014/main" id="{4E4F5924-7192-491C-87F6-FAC09DBD3F96}"/>
              </a:ext>
            </a:extLst>
          </p:cNvPr>
          <p:cNvSpPr/>
          <p:nvPr/>
        </p:nvSpPr>
        <p:spPr>
          <a:xfrm>
            <a:off x="6474237" y="1490944"/>
            <a:ext cx="5379943" cy="4706656"/>
          </a:xfrm>
          <a:prstGeom prst="rect">
            <a:avLst/>
          </a:prstGeom>
          <a:solidFill>
            <a:srgbClr val="B4B4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80E50A4-F700-4439-82BB-34202B8EB924}"/>
              </a:ext>
            </a:extLst>
          </p:cNvPr>
          <p:cNvSpPr txBox="1"/>
          <p:nvPr/>
        </p:nvSpPr>
        <p:spPr>
          <a:xfrm>
            <a:off x="6655982" y="1635925"/>
            <a:ext cx="4976038" cy="4120230"/>
          </a:xfrm>
          <a:prstGeom prst="rect">
            <a:avLst/>
          </a:prstGeom>
          <a:noFill/>
        </p:spPr>
        <p:txBody>
          <a:bodyPr wrap="square" lIns="0" tIns="0" rIns="0" bIns="0" rtlCol="0">
            <a:spAutoFit/>
          </a:bodyPr>
          <a:lstStyle/>
          <a:p>
            <a:pPr>
              <a:lnSpc>
                <a:spcPct val="150000"/>
              </a:lnSpc>
              <a:spcAft>
                <a:spcPts val="1333"/>
              </a:spcAft>
              <a:buSzPct val="100000"/>
            </a:pPr>
            <a:r>
              <a:rPr lang="en-US" sz="1200" b="1">
                <a:ea typeface="Verdana" panose="020B0604030504040204" pitchFamily="34" charset="0"/>
                <a:cs typeface="Verdana" panose="020B0604030504040204" pitchFamily="34" charset="0"/>
              </a:rPr>
              <a:t>Secured Web Service</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XXXX PaaS instance will have connections which are secured with credentials. Web Services exposed from </a:t>
            </a:r>
            <a:r>
              <a:rPr lang="en-US" sz="1200" dirty="0">
                <a:ea typeface="Verdana" panose="020B0604030504040204" pitchFamily="34" charset="0"/>
                <a:cs typeface="Verdana" panose="020B0604030504040204" pitchFamily="34" charset="0"/>
              </a:rPr>
              <a:t>XXXX </a:t>
            </a:r>
            <a:r>
              <a:rPr lang="en-US" sz="1200">
                <a:ea typeface="Verdana" panose="020B0604030504040204" pitchFamily="34" charset="0"/>
                <a:cs typeface="Verdana" panose="020B0604030504040204" pitchFamily="34" charset="0"/>
              </a:rPr>
              <a:t>network will have security policies attached to them.</a:t>
            </a:r>
            <a:endParaRPr lang="en-US" sz="1200"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b="1">
                <a:ea typeface="Verdana" panose="020B0604030504040204" pitchFamily="34" charset="0"/>
                <a:cs typeface="Verdana" panose="020B0604030504040204" pitchFamily="34" charset="0"/>
              </a:rPr>
              <a:t>Secured Integrations</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Web services exposed by Oracle Cloud Applications are secured by roles and privileges resulting in secured integrations with XXXX and </a:t>
            </a:r>
            <a:r>
              <a:rPr lang="en-US" sz="1200" dirty="0">
                <a:ea typeface="Verdana" panose="020B0604030504040204" pitchFamily="34" charset="0"/>
                <a:cs typeface="Verdana" panose="020B0604030504040204" pitchFamily="34" charset="0"/>
              </a:rPr>
              <a:t>third-party </a:t>
            </a:r>
            <a:r>
              <a:rPr lang="en-US" sz="1200">
                <a:ea typeface="Verdana" panose="020B0604030504040204" pitchFamily="34" charset="0"/>
                <a:cs typeface="Verdana" panose="020B0604030504040204" pitchFamily="34" charset="0"/>
              </a:rPr>
              <a:t>systems. </a:t>
            </a:r>
            <a:endParaRPr lang="en-US" sz="1200"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b="1">
                <a:ea typeface="Verdana" panose="020B0604030504040204" pitchFamily="34" charset="0"/>
                <a:cs typeface="Verdana" panose="020B0604030504040204" pitchFamily="34" charset="0"/>
              </a:rPr>
              <a:t>Security during Transmission</a:t>
            </a:r>
            <a:endParaRPr lang="en-US" sz="1200" b="1" dirty="0">
              <a:ea typeface="Verdana" panose="020B0604030504040204" pitchFamily="34" charset="0"/>
              <a:cs typeface="Verdana" panose="020B0604030504040204" pitchFamily="34" charset="0"/>
            </a:endParaRPr>
          </a:p>
          <a:p>
            <a:pPr>
              <a:lnSpc>
                <a:spcPct val="150000"/>
              </a:lnSpc>
              <a:spcAft>
                <a:spcPts val="1333"/>
              </a:spcAft>
              <a:buSzPct val="100000"/>
            </a:pPr>
            <a:r>
              <a:rPr lang="en-US" sz="1200">
                <a:ea typeface="Verdana" panose="020B0604030504040204" pitchFamily="34" charset="0"/>
                <a:cs typeface="Verdana" panose="020B0604030504040204" pitchFamily="34" charset="0"/>
              </a:rPr>
              <a:t>All Oracle Cloud Web Services are secured by a global </a:t>
            </a:r>
            <a:r>
              <a:rPr lang="en-US" sz="1200" dirty="0">
                <a:ea typeface="Verdana" panose="020B0604030504040204" pitchFamily="34" charset="0"/>
                <a:cs typeface="Verdana" panose="020B0604030504040204" pitchFamily="34" charset="0"/>
              </a:rPr>
              <a:t>server-side</a:t>
            </a:r>
            <a:r>
              <a:rPr lang="en-US" sz="1200">
                <a:ea typeface="Verdana" panose="020B0604030504040204" pitchFamily="34" charset="0"/>
                <a:cs typeface="Verdana" panose="020B0604030504040204" pitchFamily="34" charset="0"/>
              </a:rPr>
              <a:t> security policy in addition to X509 certificate for encryption of transmitted data.</a:t>
            </a:r>
            <a:endParaRPr lang="en-US" sz="1200" dirty="0">
              <a:ea typeface="Verdana" panose="020B0604030504040204" pitchFamily="34" charset="0"/>
              <a:cs typeface="Verdana" panose="020B0604030504040204" pitchFamily="34" charset="0"/>
            </a:endParaRPr>
          </a:p>
        </p:txBody>
      </p:sp>
      <p:sp>
        <p:nvSpPr>
          <p:cNvPr id="15" name="Freeform 350">
            <a:extLst>
              <a:ext uri="{FF2B5EF4-FFF2-40B4-BE49-F238E27FC236}">
                <a16:creationId xmlns:a16="http://schemas.microsoft.com/office/drawing/2014/main" id="{68012DDB-A413-4601-865A-36660C50AC79}"/>
              </a:ext>
            </a:extLst>
          </p:cNvPr>
          <p:cNvSpPr>
            <a:spLocks noEditPoints="1"/>
          </p:cNvSpPr>
          <p:nvPr/>
        </p:nvSpPr>
        <p:spPr bwMode="auto">
          <a:xfrm>
            <a:off x="1846169" y="997507"/>
            <a:ext cx="340300" cy="391515"/>
          </a:xfrm>
          <a:custGeom>
            <a:avLst/>
            <a:gdLst>
              <a:gd name="T0" fmla="*/ 160 w 256"/>
              <a:gd name="T1" fmla="*/ 85 h 320"/>
              <a:gd name="T2" fmla="*/ 10 w 256"/>
              <a:gd name="T3" fmla="*/ 85 h 320"/>
              <a:gd name="T4" fmla="*/ 0 w 256"/>
              <a:gd name="T5" fmla="*/ 96 h 320"/>
              <a:gd name="T6" fmla="*/ 0 w 256"/>
              <a:gd name="T7" fmla="*/ 309 h 320"/>
              <a:gd name="T8" fmla="*/ 10 w 256"/>
              <a:gd name="T9" fmla="*/ 320 h 320"/>
              <a:gd name="T10" fmla="*/ 160 w 256"/>
              <a:gd name="T11" fmla="*/ 320 h 320"/>
              <a:gd name="T12" fmla="*/ 170 w 256"/>
              <a:gd name="T13" fmla="*/ 309 h 320"/>
              <a:gd name="T14" fmla="*/ 170 w 256"/>
              <a:gd name="T15" fmla="*/ 96 h 320"/>
              <a:gd name="T16" fmla="*/ 160 w 256"/>
              <a:gd name="T17" fmla="*/ 85 h 320"/>
              <a:gd name="T18" fmla="*/ 149 w 256"/>
              <a:gd name="T19" fmla="*/ 298 h 320"/>
              <a:gd name="T20" fmla="*/ 21 w 256"/>
              <a:gd name="T21" fmla="*/ 298 h 320"/>
              <a:gd name="T22" fmla="*/ 21 w 256"/>
              <a:gd name="T23" fmla="*/ 106 h 320"/>
              <a:gd name="T24" fmla="*/ 149 w 256"/>
              <a:gd name="T25" fmla="*/ 106 h 320"/>
              <a:gd name="T26" fmla="*/ 149 w 256"/>
              <a:gd name="T27" fmla="*/ 298 h 320"/>
              <a:gd name="T28" fmla="*/ 213 w 256"/>
              <a:gd name="T29" fmla="*/ 53 h 320"/>
              <a:gd name="T30" fmla="*/ 213 w 256"/>
              <a:gd name="T31" fmla="*/ 266 h 320"/>
              <a:gd name="T32" fmla="*/ 202 w 256"/>
              <a:gd name="T33" fmla="*/ 277 h 320"/>
              <a:gd name="T34" fmla="*/ 192 w 256"/>
              <a:gd name="T35" fmla="*/ 266 h 320"/>
              <a:gd name="T36" fmla="*/ 192 w 256"/>
              <a:gd name="T37" fmla="*/ 64 h 320"/>
              <a:gd name="T38" fmla="*/ 53 w 256"/>
              <a:gd name="T39" fmla="*/ 64 h 320"/>
              <a:gd name="T40" fmla="*/ 42 w 256"/>
              <a:gd name="T41" fmla="*/ 53 h 320"/>
              <a:gd name="T42" fmla="*/ 53 w 256"/>
              <a:gd name="T43" fmla="*/ 42 h 320"/>
              <a:gd name="T44" fmla="*/ 202 w 256"/>
              <a:gd name="T45" fmla="*/ 42 h 320"/>
              <a:gd name="T46" fmla="*/ 213 w 256"/>
              <a:gd name="T47" fmla="*/ 53 h 320"/>
              <a:gd name="T48" fmla="*/ 256 w 256"/>
              <a:gd name="T49" fmla="*/ 10 h 320"/>
              <a:gd name="T50" fmla="*/ 256 w 256"/>
              <a:gd name="T51" fmla="*/ 224 h 320"/>
              <a:gd name="T52" fmla="*/ 245 w 256"/>
              <a:gd name="T53" fmla="*/ 234 h 320"/>
              <a:gd name="T54" fmla="*/ 234 w 256"/>
              <a:gd name="T55" fmla="*/ 224 h 320"/>
              <a:gd name="T56" fmla="*/ 234 w 256"/>
              <a:gd name="T57" fmla="*/ 21 h 320"/>
              <a:gd name="T58" fmla="*/ 96 w 256"/>
              <a:gd name="T59" fmla="*/ 21 h 320"/>
              <a:gd name="T60" fmla="*/ 85 w 256"/>
              <a:gd name="T61" fmla="*/ 10 h 320"/>
              <a:gd name="T62" fmla="*/ 96 w 256"/>
              <a:gd name="T63" fmla="*/ 0 h 320"/>
              <a:gd name="T64" fmla="*/ 245 w 256"/>
              <a:gd name="T65" fmla="*/ 0 h 320"/>
              <a:gd name="T66" fmla="*/ 256 w 256"/>
              <a:gd name="T67" fmla="*/ 10 h 320"/>
              <a:gd name="T68" fmla="*/ 32 w 256"/>
              <a:gd name="T69" fmla="*/ 266 h 320"/>
              <a:gd name="T70" fmla="*/ 42 w 256"/>
              <a:gd name="T71" fmla="*/ 256 h 320"/>
              <a:gd name="T72" fmla="*/ 128 w 256"/>
              <a:gd name="T73" fmla="*/ 256 h 320"/>
              <a:gd name="T74" fmla="*/ 138 w 256"/>
              <a:gd name="T75" fmla="*/ 266 h 320"/>
              <a:gd name="T76" fmla="*/ 128 w 256"/>
              <a:gd name="T77" fmla="*/ 277 h 320"/>
              <a:gd name="T78" fmla="*/ 42 w 256"/>
              <a:gd name="T79" fmla="*/ 277 h 320"/>
              <a:gd name="T80" fmla="*/ 32 w 256"/>
              <a:gd name="T81" fmla="*/ 266 h 320"/>
              <a:gd name="T82" fmla="*/ 32 w 256"/>
              <a:gd name="T83" fmla="*/ 224 h 320"/>
              <a:gd name="T84" fmla="*/ 42 w 256"/>
              <a:gd name="T85" fmla="*/ 213 h 320"/>
              <a:gd name="T86" fmla="*/ 128 w 256"/>
              <a:gd name="T87" fmla="*/ 213 h 320"/>
              <a:gd name="T88" fmla="*/ 138 w 256"/>
              <a:gd name="T89" fmla="*/ 224 h 320"/>
              <a:gd name="T90" fmla="*/ 128 w 256"/>
              <a:gd name="T91" fmla="*/ 234 h 320"/>
              <a:gd name="T92" fmla="*/ 42 w 256"/>
              <a:gd name="T93" fmla="*/ 234 h 320"/>
              <a:gd name="T94" fmla="*/ 32 w 256"/>
              <a:gd name="T95" fmla="*/ 224 h 320"/>
              <a:gd name="T96" fmla="*/ 32 w 256"/>
              <a:gd name="T97" fmla="*/ 181 h 320"/>
              <a:gd name="T98" fmla="*/ 42 w 256"/>
              <a:gd name="T99" fmla="*/ 170 h 320"/>
              <a:gd name="T100" fmla="*/ 128 w 256"/>
              <a:gd name="T101" fmla="*/ 170 h 320"/>
              <a:gd name="T102" fmla="*/ 138 w 256"/>
              <a:gd name="T103" fmla="*/ 181 h 320"/>
              <a:gd name="T104" fmla="*/ 128 w 256"/>
              <a:gd name="T105" fmla="*/ 192 h 320"/>
              <a:gd name="T106" fmla="*/ 42 w 256"/>
              <a:gd name="T107" fmla="*/ 192 h 320"/>
              <a:gd name="T108" fmla="*/ 32 w 256"/>
              <a:gd name="T109" fmla="*/ 181 h 320"/>
              <a:gd name="T110" fmla="*/ 32 w 256"/>
              <a:gd name="T111" fmla="*/ 138 h 320"/>
              <a:gd name="T112" fmla="*/ 42 w 256"/>
              <a:gd name="T113" fmla="*/ 128 h 320"/>
              <a:gd name="T114" fmla="*/ 128 w 256"/>
              <a:gd name="T115" fmla="*/ 128 h 320"/>
              <a:gd name="T116" fmla="*/ 138 w 256"/>
              <a:gd name="T117" fmla="*/ 138 h 320"/>
              <a:gd name="T118" fmla="*/ 128 w 256"/>
              <a:gd name="T119" fmla="*/ 149 h 320"/>
              <a:gd name="T120" fmla="*/ 42 w 256"/>
              <a:gd name="T121" fmla="*/ 149 h 320"/>
              <a:gd name="T122" fmla="*/ 32 w 256"/>
              <a:gd name="T123" fmla="*/ 138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20">
                <a:moveTo>
                  <a:pt x="160" y="85"/>
                </a:moveTo>
                <a:cubicBezTo>
                  <a:pt x="10" y="85"/>
                  <a:pt x="10" y="85"/>
                  <a:pt x="10" y="85"/>
                </a:cubicBezTo>
                <a:cubicBezTo>
                  <a:pt x="4" y="85"/>
                  <a:pt x="0" y="90"/>
                  <a:pt x="0" y="96"/>
                </a:cubicBezTo>
                <a:cubicBezTo>
                  <a:pt x="0" y="309"/>
                  <a:pt x="0" y="309"/>
                  <a:pt x="0" y="309"/>
                </a:cubicBezTo>
                <a:cubicBezTo>
                  <a:pt x="0" y="315"/>
                  <a:pt x="4" y="320"/>
                  <a:pt x="10" y="320"/>
                </a:cubicBezTo>
                <a:cubicBezTo>
                  <a:pt x="160" y="320"/>
                  <a:pt x="160" y="320"/>
                  <a:pt x="160" y="320"/>
                </a:cubicBezTo>
                <a:cubicBezTo>
                  <a:pt x="166" y="320"/>
                  <a:pt x="170" y="315"/>
                  <a:pt x="170" y="309"/>
                </a:cubicBezTo>
                <a:cubicBezTo>
                  <a:pt x="170" y="96"/>
                  <a:pt x="170" y="96"/>
                  <a:pt x="170" y="96"/>
                </a:cubicBezTo>
                <a:cubicBezTo>
                  <a:pt x="170" y="90"/>
                  <a:pt x="166" y="85"/>
                  <a:pt x="160" y="85"/>
                </a:cubicBezTo>
                <a:close/>
                <a:moveTo>
                  <a:pt x="149" y="298"/>
                </a:moveTo>
                <a:cubicBezTo>
                  <a:pt x="21" y="298"/>
                  <a:pt x="21" y="298"/>
                  <a:pt x="21" y="298"/>
                </a:cubicBezTo>
                <a:cubicBezTo>
                  <a:pt x="21" y="106"/>
                  <a:pt x="21" y="106"/>
                  <a:pt x="21" y="106"/>
                </a:cubicBezTo>
                <a:cubicBezTo>
                  <a:pt x="149" y="106"/>
                  <a:pt x="149" y="106"/>
                  <a:pt x="149" y="106"/>
                </a:cubicBezTo>
                <a:lnTo>
                  <a:pt x="149" y="298"/>
                </a:lnTo>
                <a:close/>
                <a:moveTo>
                  <a:pt x="213" y="53"/>
                </a:moveTo>
                <a:cubicBezTo>
                  <a:pt x="213" y="266"/>
                  <a:pt x="213" y="266"/>
                  <a:pt x="213" y="266"/>
                </a:cubicBezTo>
                <a:cubicBezTo>
                  <a:pt x="213" y="272"/>
                  <a:pt x="208" y="277"/>
                  <a:pt x="202" y="277"/>
                </a:cubicBezTo>
                <a:cubicBezTo>
                  <a:pt x="196" y="277"/>
                  <a:pt x="192" y="272"/>
                  <a:pt x="192" y="266"/>
                </a:cubicBezTo>
                <a:cubicBezTo>
                  <a:pt x="192" y="64"/>
                  <a:pt x="192" y="64"/>
                  <a:pt x="192" y="64"/>
                </a:cubicBezTo>
                <a:cubicBezTo>
                  <a:pt x="53" y="64"/>
                  <a:pt x="53" y="64"/>
                  <a:pt x="53" y="64"/>
                </a:cubicBezTo>
                <a:cubicBezTo>
                  <a:pt x="47" y="64"/>
                  <a:pt x="42" y="59"/>
                  <a:pt x="42" y="53"/>
                </a:cubicBezTo>
                <a:cubicBezTo>
                  <a:pt x="42" y="47"/>
                  <a:pt x="47" y="42"/>
                  <a:pt x="53" y="42"/>
                </a:cubicBezTo>
                <a:cubicBezTo>
                  <a:pt x="202" y="42"/>
                  <a:pt x="202" y="42"/>
                  <a:pt x="202" y="42"/>
                </a:cubicBezTo>
                <a:cubicBezTo>
                  <a:pt x="208" y="42"/>
                  <a:pt x="213" y="47"/>
                  <a:pt x="213" y="53"/>
                </a:cubicBezTo>
                <a:close/>
                <a:moveTo>
                  <a:pt x="256" y="10"/>
                </a:moveTo>
                <a:cubicBezTo>
                  <a:pt x="256" y="224"/>
                  <a:pt x="256" y="224"/>
                  <a:pt x="256" y="224"/>
                </a:cubicBezTo>
                <a:cubicBezTo>
                  <a:pt x="256" y="230"/>
                  <a:pt x="251" y="234"/>
                  <a:pt x="245" y="234"/>
                </a:cubicBezTo>
                <a:cubicBezTo>
                  <a:pt x="239" y="234"/>
                  <a:pt x="234" y="230"/>
                  <a:pt x="234" y="224"/>
                </a:cubicBezTo>
                <a:cubicBezTo>
                  <a:pt x="234" y="21"/>
                  <a:pt x="234" y="21"/>
                  <a:pt x="234" y="21"/>
                </a:cubicBezTo>
                <a:cubicBezTo>
                  <a:pt x="96" y="21"/>
                  <a:pt x="96" y="21"/>
                  <a:pt x="96" y="21"/>
                </a:cubicBezTo>
                <a:cubicBezTo>
                  <a:pt x="90" y="21"/>
                  <a:pt x="85" y="16"/>
                  <a:pt x="85" y="10"/>
                </a:cubicBezTo>
                <a:cubicBezTo>
                  <a:pt x="85" y="4"/>
                  <a:pt x="90" y="0"/>
                  <a:pt x="96" y="0"/>
                </a:cubicBezTo>
                <a:cubicBezTo>
                  <a:pt x="245" y="0"/>
                  <a:pt x="245" y="0"/>
                  <a:pt x="245" y="0"/>
                </a:cubicBezTo>
                <a:cubicBezTo>
                  <a:pt x="251" y="0"/>
                  <a:pt x="256" y="4"/>
                  <a:pt x="256" y="10"/>
                </a:cubicBezTo>
                <a:close/>
                <a:moveTo>
                  <a:pt x="32" y="266"/>
                </a:moveTo>
                <a:cubicBezTo>
                  <a:pt x="32" y="260"/>
                  <a:pt x="36" y="256"/>
                  <a:pt x="42" y="256"/>
                </a:cubicBezTo>
                <a:cubicBezTo>
                  <a:pt x="128" y="256"/>
                  <a:pt x="128" y="256"/>
                  <a:pt x="128" y="256"/>
                </a:cubicBezTo>
                <a:cubicBezTo>
                  <a:pt x="134" y="256"/>
                  <a:pt x="138" y="260"/>
                  <a:pt x="138" y="266"/>
                </a:cubicBezTo>
                <a:cubicBezTo>
                  <a:pt x="138" y="272"/>
                  <a:pt x="134" y="277"/>
                  <a:pt x="128" y="277"/>
                </a:cubicBezTo>
                <a:cubicBezTo>
                  <a:pt x="42" y="277"/>
                  <a:pt x="42" y="277"/>
                  <a:pt x="42" y="277"/>
                </a:cubicBezTo>
                <a:cubicBezTo>
                  <a:pt x="36" y="277"/>
                  <a:pt x="32" y="272"/>
                  <a:pt x="32" y="266"/>
                </a:cubicBezTo>
                <a:close/>
                <a:moveTo>
                  <a:pt x="32" y="224"/>
                </a:moveTo>
                <a:cubicBezTo>
                  <a:pt x="32" y="218"/>
                  <a:pt x="36" y="213"/>
                  <a:pt x="42" y="213"/>
                </a:cubicBezTo>
                <a:cubicBezTo>
                  <a:pt x="128" y="213"/>
                  <a:pt x="128" y="213"/>
                  <a:pt x="128" y="213"/>
                </a:cubicBezTo>
                <a:cubicBezTo>
                  <a:pt x="134" y="213"/>
                  <a:pt x="138" y="218"/>
                  <a:pt x="138" y="224"/>
                </a:cubicBezTo>
                <a:cubicBezTo>
                  <a:pt x="138" y="230"/>
                  <a:pt x="134" y="234"/>
                  <a:pt x="128" y="234"/>
                </a:cubicBezTo>
                <a:cubicBezTo>
                  <a:pt x="42" y="234"/>
                  <a:pt x="42" y="234"/>
                  <a:pt x="42" y="234"/>
                </a:cubicBezTo>
                <a:cubicBezTo>
                  <a:pt x="36" y="234"/>
                  <a:pt x="32" y="230"/>
                  <a:pt x="32" y="224"/>
                </a:cubicBezTo>
                <a:close/>
                <a:moveTo>
                  <a:pt x="32" y="181"/>
                </a:moveTo>
                <a:cubicBezTo>
                  <a:pt x="32" y="175"/>
                  <a:pt x="36" y="170"/>
                  <a:pt x="42" y="170"/>
                </a:cubicBezTo>
                <a:cubicBezTo>
                  <a:pt x="128" y="170"/>
                  <a:pt x="128" y="170"/>
                  <a:pt x="128" y="170"/>
                </a:cubicBezTo>
                <a:cubicBezTo>
                  <a:pt x="134" y="170"/>
                  <a:pt x="138" y="175"/>
                  <a:pt x="138" y="181"/>
                </a:cubicBezTo>
                <a:cubicBezTo>
                  <a:pt x="138" y="187"/>
                  <a:pt x="134" y="192"/>
                  <a:pt x="128" y="192"/>
                </a:cubicBezTo>
                <a:cubicBezTo>
                  <a:pt x="42" y="192"/>
                  <a:pt x="42" y="192"/>
                  <a:pt x="42" y="192"/>
                </a:cubicBezTo>
                <a:cubicBezTo>
                  <a:pt x="36" y="192"/>
                  <a:pt x="32" y="187"/>
                  <a:pt x="32" y="181"/>
                </a:cubicBezTo>
                <a:close/>
                <a:moveTo>
                  <a:pt x="32" y="138"/>
                </a:moveTo>
                <a:cubicBezTo>
                  <a:pt x="32" y="132"/>
                  <a:pt x="36" y="128"/>
                  <a:pt x="42" y="128"/>
                </a:cubicBezTo>
                <a:cubicBezTo>
                  <a:pt x="128" y="128"/>
                  <a:pt x="128" y="128"/>
                  <a:pt x="128" y="128"/>
                </a:cubicBezTo>
                <a:cubicBezTo>
                  <a:pt x="134" y="128"/>
                  <a:pt x="138" y="132"/>
                  <a:pt x="138" y="138"/>
                </a:cubicBezTo>
                <a:cubicBezTo>
                  <a:pt x="138" y="144"/>
                  <a:pt x="134" y="149"/>
                  <a:pt x="128" y="149"/>
                </a:cubicBezTo>
                <a:cubicBezTo>
                  <a:pt x="42" y="149"/>
                  <a:pt x="42" y="149"/>
                  <a:pt x="42" y="149"/>
                </a:cubicBezTo>
                <a:cubicBezTo>
                  <a:pt x="36" y="149"/>
                  <a:pt x="32" y="144"/>
                  <a:pt x="32" y="138"/>
                </a:cubicBezTo>
                <a:close/>
              </a:path>
            </a:pathLst>
          </a:custGeom>
          <a:solidFill>
            <a:srgbClr val="FFCD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
        <p:nvSpPr>
          <p:cNvPr id="16" name="Freeform 41">
            <a:extLst>
              <a:ext uri="{FF2B5EF4-FFF2-40B4-BE49-F238E27FC236}">
                <a16:creationId xmlns:a16="http://schemas.microsoft.com/office/drawing/2014/main" id="{48910DAB-DD65-4D43-9A29-1326C31A7CE5}"/>
              </a:ext>
            </a:extLst>
          </p:cNvPr>
          <p:cNvSpPr>
            <a:spLocks noEditPoints="1"/>
          </p:cNvSpPr>
          <p:nvPr/>
        </p:nvSpPr>
        <p:spPr bwMode="auto">
          <a:xfrm>
            <a:off x="7925344" y="956786"/>
            <a:ext cx="479433" cy="442179"/>
          </a:xfrm>
          <a:custGeom>
            <a:avLst/>
            <a:gdLst>
              <a:gd name="T0" fmla="*/ 168 w 324"/>
              <a:gd name="T1" fmla="*/ 177 h 322"/>
              <a:gd name="T2" fmla="*/ 123 w 324"/>
              <a:gd name="T3" fmla="*/ 143 h 322"/>
              <a:gd name="T4" fmla="*/ 65 w 324"/>
              <a:gd name="T5" fmla="*/ 142 h 322"/>
              <a:gd name="T6" fmla="*/ 18 w 324"/>
              <a:gd name="T7" fmla="*/ 175 h 322"/>
              <a:gd name="T8" fmla="*/ 0 w 324"/>
              <a:gd name="T9" fmla="*/ 229 h 322"/>
              <a:gd name="T10" fmla="*/ 17 w 324"/>
              <a:gd name="T11" fmla="*/ 284 h 322"/>
              <a:gd name="T12" fmla="*/ 63 w 324"/>
              <a:gd name="T13" fmla="*/ 319 h 322"/>
              <a:gd name="T14" fmla="*/ 115 w 324"/>
              <a:gd name="T15" fmla="*/ 320 h 322"/>
              <a:gd name="T16" fmla="*/ 145 w 324"/>
              <a:gd name="T17" fmla="*/ 294 h 322"/>
              <a:gd name="T18" fmla="*/ 172 w 324"/>
              <a:gd name="T19" fmla="*/ 252 h 322"/>
              <a:gd name="T20" fmla="*/ 146 w 324"/>
              <a:gd name="T21" fmla="*/ 249 h 322"/>
              <a:gd name="T22" fmla="*/ 125 w 324"/>
              <a:gd name="T23" fmla="*/ 277 h 322"/>
              <a:gd name="T24" fmla="*/ 92 w 324"/>
              <a:gd name="T25" fmla="*/ 284 h 322"/>
              <a:gd name="T26" fmla="*/ 69 w 324"/>
              <a:gd name="T27" fmla="*/ 293 h 322"/>
              <a:gd name="T28" fmla="*/ 37 w 324"/>
              <a:gd name="T29" fmla="*/ 267 h 322"/>
              <a:gd name="T30" fmla="*/ 26 w 324"/>
              <a:gd name="T31" fmla="*/ 227 h 322"/>
              <a:gd name="T32" fmla="*/ 41 w 324"/>
              <a:gd name="T33" fmla="*/ 189 h 322"/>
              <a:gd name="T34" fmla="*/ 76 w 324"/>
              <a:gd name="T35" fmla="*/ 168 h 322"/>
              <a:gd name="T36" fmla="*/ 115 w 324"/>
              <a:gd name="T37" fmla="*/ 164 h 322"/>
              <a:gd name="T38" fmla="*/ 150 w 324"/>
              <a:gd name="T39" fmla="*/ 190 h 322"/>
              <a:gd name="T40" fmla="*/ 163 w 324"/>
              <a:gd name="T41" fmla="*/ 232 h 322"/>
              <a:gd name="T42" fmla="*/ 61 w 324"/>
              <a:gd name="T43" fmla="*/ 214 h 322"/>
              <a:gd name="T44" fmla="*/ 103 w 324"/>
              <a:gd name="T45" fmla="*/ 265 h 322"/>
              <a:gd name="T46" fmla="*/ 105 w 324"/>
              <a:gd name="T47" fmla="*/ 237 h 322"/>
              <a:gd name="T48" fmla="*/ 80 w 324"/>
              <a:gd name="T49" fmla="*/ 224 h 322"/>
              <a:gd name="T50" fmla="*/ 106 w 324"/>
              <a:gd name="T51" fmla="*/ 226 h 322"/>
              <a:gd name="T52" fmla="*/ 308 w 324"/>
              <a:gd name="T53" fmla="*/ 62 h 322"/>
              <a:gd name="T54" fmla="*/ 276 w 324"/>
              <a:gd name="T55" fmla="*/ 23 h 322"/>
              <a:gd name="T56" fmla="*/ 227 w 324"/>
              <a:gd name="T57" fmla="*/ 10 h 322"/>
              <a:gd name="T58" fmla="*/ 180 w 324"/>
              <a:gd name="T59" fmla="*/ 29 h 322"/>
              <a:gd name="T60" fmla="*/ 152 w 324"/>
              <a:gd name="T61" fmla="*/ 71 h 322"/>
              <a:gd name="T62" fmla="*/ 155 w 324"/>
              <a:gd name="T63" fmla="*/ 122 h 322"/>
              <a:gd name="T64" fmla="*/ 187 w 324"/>
              <a:gd name="T65" fmla="*/ 161 h 322"/>
              <a:gd name="T66" fmla="*/ 236 w 324"/>
              <a:gd name="T67" fmla="*/ 174 h 322"/>
              <a:gd name="T68" fmla="*/ 276 w 324"/>
              <a:gd name="T69" fmla="*/ 156 h 322"/>
              <a:gd name="T70" fmla="*/ 305 w 324"/>
              <a:gd name="T71" fmla="*/ 117 h 322"/>
              <a:gd name="T72" fmla="*/ 298 w 324"/>
              <a:gd name="T73" fmla="*/ 96 h 322"/>
              <a:gd name="T74" fmla="*/ 283 w 324"/>
              <a:gd name="T75" fmla="*/ 134 h 322"/>
              <a:gd name="T76" fmla="*/ 248 w 324"/>
              <a:gd name="T77" fmla="*/ 155 h 322"/>
              <a:gd name="T78" fmla="*/ 209 w 324"/>
              <a:gd name="T79" fmla="*/ 158 h 322"/>
              <a:gd name="T80" fmla="*/ 174 w 324"/>
              <a:gd name="T81" fmla="*/ 132 h 322"/>
              <a:gd name="T82" fmla="*/ 161 w 324"/>
              <a:gd name="T83" fmla="*/ 91 h 322"/>
              <a:gd name="T84" fmla="*/ 175 w 324"/>
              <a:gd name="T85" fmla="*/ 50 h 322"/>
              <a:gd name="T86" fmla="*/ 211 w 324"/>
              <a:gd name="T87" fmla="*/ 26 h 322"/>
              <a:gd name="T88" fmla="*/ 250 w 324"/>
              <a:gd name="T89" fmla="*/ 30 h 322"/>
              <a:gd name="T90" fmla="*/ 284 w 324"/>
              <a:gd name="T91" fmla="*/ 51 h 322"/>
              <a:gd name="T92" fmla="*/ 298 w 324"/>
              <a:gd name="T93" fmla="*/ 90 h 322"/>
              <a:gd name="T94" fmla="*/ 221 w 324"/>
              <a:gd name="T95" fmla="*/ 58 h 322"/>
              <a:gd name="T96" fmla="*/ 231 w 324"/>
              <a:gd name="T97" fmla="*/ 128 h 322"/>
              <a:gd name="T98" fmla="*/ 248 w 324"/>
              <a:gd name="T99" fmla="*/ 61 h 322"/>
              <a:gd name="T100" fmla="*/ 218 w 324"/>
              <a:gd name="T101" fmla="*/ 96 h 322"/>
              <a:gd name="T102" fmla="*/ 238 w 324"/>
              <a:gd name="T103" fmla="*/ 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24" h="322">
                <a:moveTo>
                  <a:pt x="172" y="212"/>
                </a:moveTo>
                <a:cubicBezTo>
                  <a:pt x="171" y="211"/>
                  <a:pt x="168" y="209"/>
                  <a:pt x="167" y="208"/>
                </a:cubicBezTo>
                <a:cubicBezTo>
                  <a:pt x="167" y="206"/>
                  <a:pt x="168" y="203"/>
                  <a:pt x="169" y="201"/>
                </a:cubicBezTo>
                <a:cubicBezTo>
                  <a:pt x="171" y="194"/>
                  <a:pt x="174" y="185"/>
                  <a:pt x="168" y="177"/>
                </a:cubicBezTo>
                <a:cubicBezTo>
                  <a:pt x="163" y="169"/>
                  <a:pt x="153" y="169"/>
                  <a:pt x="146" y="169"/>
                </a:cubicBezTo>
                <a:cubicBezTo>
                  <a:pt x="144" y="169"/>
                  <a:pt x="141" y="168"/>
                  <a:pt x="139" y="168"/>
                </a:cubicBezTo>
                <a:cubicBezTo>
                  <a:pt x="139" y="167"/>
                  <a:pt x="138" y="164"/>
                  <a:pt x="137" y="162"/>
                </a:cubicBezTo>
                <a:cubicBezTo>
                  <a:pt x="135" y="155"/>
                  <a:pt x="132" y="146"/>
                  <a:pt x="123" y="143"/>
                </a:cubicBezTo>
                <a:cubicBezTo>
                  <a:pt x="114" y="140"/>
                  <a:pt x="105" y="145"/>
                  <a:pt x="100" y="149"/>
                </a:cubicBezTo>
                <a:cubicBezTo>
                  <a:pt x="98" y="150"/>
                  <a:pt x="95" y="152"/>
                  <a:pt x="94" y="153"/>
                </a:cubicBezTo>
                <a:cubicBezTo>
                  <a:pt x="92" y="152"/>
                  <a:pt x="90" y="150"/>
                  <a:pt x="88" y="149"/>
                </a:cubicBezTo>
                <a:cubicBezTo>
                  <a:pt x="83" y="145"/>
                  <a:pt x="74" y="139"/>
                  <a:pt x="65" y="142"/>
                </a:cubicBezTo>
                <a:cubicBezTo>
                  <a:pt x="56" y="145"/>
                  <a:pt x="53" y="154"/>
                  <a:pt x="50" y="161"/>
                </a:cubicBezTo>
                <a:cubicBezTo>
                  <a:pt x="49" y="163"/>
                  <a:pt x="48" y="166"/>
                  <a:pt x="48" y="167"/>
                </a:cubicBezTo>
                <a:cubicBezTo>
                  <a:pt x="46" y="167"/>
                  <a:pt x="43" y="167"/>
                  <a:pt x="41" y="167"/>
                </a:cubicBezTo>
                <a:cubicBezTo>
                  <a:pt x="34" y="167"/>
                  <a:pt x="24" y="168"/>
                  <a:pt x="18" y="175"/>
                </a:cubicBezTo>
                <a:cubicBezTo>
                  <a:pt x="13" y="183"/>
                  <a:pt x="15" y="192"/>
                  <a:pt x="17" y="199"/>
                </a:cubicBezTo>
                <a:cubicBezTo>
                  <a:pt x="18" y="201"/>
                  <a:pt x="19" y="204"/>
                  <a:pt x="19" y="206"/>
                </a:cubicBezTo>
                <a:cubicBezTo>
                  <a:pt x="18" y="207"/>
                  <a:pt x="15" y="209"/>
                  <a:pt x="14" y="210"/>
                </a:cubicBezTo>
                <a:cubicBezTo>
                  <a:pt x="8" y="214"/>
                  <a:pt x="0" y="220"/>
                  <a:pt x="0" y="229"/>
                </a:cubicBezTo>
                <a:cubicBezTo>
                  <a:pt x="0" y="239"/>
                  <a:pt x="7" y="245"/>
                  <a:pt x="13" y="249"/>
                </a:cubicBezTo>
                <a:cubicBezTo>
                  <a:pt x="15" y="251"/>
                  <a:pt x="18" y="253"/>
                  <a:pt x="18" y="253"/>
                </a:cubicBezTo>
                <a:cubicBezTo>
                  <a:pt x="18" y="255"/>
                  <a:pt x="17" y="258"/>
                  <a:pt x="16" y="261"/>
                </a:cubicBezTo>
                <a:cubicBezTo>
                  <a:pt x="14" y="268"/>
                  <a:pt x="11" y="277"/>
                  <a:pt x="17" y="284"/>
                </a:cubicBezTo>
                <a:cubicBezTo>
                  <a:pt x="22" y="292"/>
                  <a:pt x="32" y="292"/>
                  <a:pt x="39" y="293"/>
                </a:cubicBezTo>
                <a:cubicBezTo>
                  <a:pt x="41" y="293"/>
                  <a:pt x="44" y="293"/>
                  <a:pt x="46" y="293"/>
                </a:cubicBezTo>
                <a:cubicBezTo>
                  <a:pt x="47" y="295"/>
                  <a:pt x="48" y="298"/>
                  <a:pt x="48" y="299"/>
                </a:cubicBezTo>
                <a:cubicBezTo>
                  <a:pt x="51" y="306"/>
                  <a:pt x="54" y="315"/>
                  <a:pt x="63" y="319"/>
                </a:cubicBezTo>
                <a:cubicBezTo>
                  <a:pt x="72" y="322"/>
                  <a:pt x="80" y="316"/>
                  <a:pt x="86" y="312"/>
                </a:cubicBezTo>
                <a:cubicBezTo>
                  <a:pt x="87" y="311"/>
                  <a:pt x="90" y="309"/>
                  <a:pt x="92" y="309"/>
                </a:cubicBezTo>
                <a:cubicBezTo>
                  <a:pt x="93" y="309"/>
                  <a:pt x="95" y="311"/>
                  <a:pt x="97" y="312"/>
                </a:cubicBezTo>
                <a:cubicBezTo>
                  <a:pt x="102" y="316"/>
                  <a:pt x="108" y="320"/>
                  <a:pt x="115" y="320"/>
                </a:cubicBezTo>
                <a:cubicBezTo>
                  <a:pt x="117" y="320"/>
                  <a:pt x="118" y="320"/>
                  <a:pt x="120" y="319"/>
                </a:cubicBezTo>
                <a:cubicBezTo>
                  <a:pt x="129" y="316"/>
                  <a:pt x="133" y="307"/>
                  <a:pt x="135" y="300"/>
                </a:cubicBezTo>
                <a:cubicBezTo>
                  <a:pt x="136" y="298"/>
                  <a:pt x="137" y="296"/>
                  <a:pt x="138" y="294"/>
                </a:cubicBezTo>
                <a:cubicBezTo>
                  <a:pt x="139" y="294"/>
                  <a:pt x="142" y="294"/>
                  <a:pt x="145" y="294"/>
                </a:cubicBezTo>
                <a:cubicBezTo>
                  <a:pt x="152" y="294"/>
                  <a:pt x="161" y="294"/>
                  <a:pt x="167" y="286"/>
                </a:cubicBezTo>
                <a:cubicBezTo>
                  <a:pt x="173" y="279"/>
                  <a:pt x="170" y="269"/>
                  <a:pt x="168" y="262"/>
                </a:cubicBezTo>
                <a:cubicBezTo>
                  <a:pt x="168" y="260"/>
                  <a:pt x="167" y="257"/>
                  <a:pt x="167" y="256"/>
                </a:cubicBezTo>
                <a:cubicBezTo>
                  <a:pt x="168" y="255"/>
                  <a:pt x="170" y="253"/>
                  <a:pt x="172" y="252"/>
                </a:cubicBezTo>
                <a:cubicBezTo>
                  <a:pt x="177" y="247"/>
                  <a:pt x="185" y="242"/>
                  <a:pt x="185" y="232"/>
                </a:cubicBezTo>
                <a:cubicBezTo>
                  <a:pt x="186" y="223"/>
                  <a:pt x="178" y="217"/>
                  <a:pt x="172" y="212"/>
                </a:cubicBezTo>
                <a:close/>
                <a:moveTo>
                  <a:pt x="159" y="235"/>
                </a:moveTo>
                <a:cubicBezTo>
                  <a:pt x="154" y="238"/>
                  <a:pt x="148" y="242"/>
                  <a:pt x="146" y="249"/>
                </a:cubicBezTo>
                <a:cubicBezTo>
                  <a:pt x="144" y="255"/>
                  <a:pt x="146" y="262"/>
                  <a:pt x="148" y="268"/>
                </a:cubicBezTo>
                <a:cubicBezTo>
                  <a:pt x="148" y="269"/>
                  <a:pt x="148" y="271"/>
                  <a:pt x="149" y="272"/>
                </a:cubicBezTo>
                <a:cubicBezTo>
                  <a:pt x="147" y="273"/>
                  <a:pt x="145" y="273"/>
                  <a:pt x="144" y="273"/>
                </a:cubicBezTo>
                <a:cubicBezTo>
                  <a:pt x="138" y="273"/>
                  <a:pt x="131" y="273"/>
                  <a:pt x="125" y="277"/>
                </a:cubicBezTo>
                <a:cubicBezTo>
                  <a:pt x="120" y="281"/>
                  <a:pt x="117" y="287"/>
                  <a:pt x="115" y="293"/>
                </a:cubicBezTo>
                <a:cubicBezTo>
                  <a:pt x="115" y="294"/>
                  <a:pt x="114" y="295"/>
                  <a:pt x="113" y="297"/>
                </a:cubicBezTo>
                <a:cubicBezTo>
                  <a:pt x="112" y="296"/>
                  <a:pt x="110" y="294"/>
                  <a:pt x="109" y="293"/>
                </a:cubicBezTo>
                <a:cubicBezTo>
                  <a:pt x="104" y="290"/>
                  <a:pt x="99" y="284"/>
                  <a:pt x="92" y="284"/>
                </a:cubicBezTo>
                <a:cubicBezTo>
                  <a:pt x="92" y="284"/>
                  <a:pt x="92" y="284"/>
                  <a:pt x="92" y="284"/>
                </a:cubicBezTo>
                <a:cubicBezTo>
                  <a:pt x="85" y="284"/>
                  <a:pt x="79" y="289"/>
                  <a:pt x="74" y="293"/>
                </a:cubicBezTo>
                <a:cubicBezTo>
                  <a:pt x="73" y="294"/>
                  <a:pt x="71" y="296"/>
                  <a:pt x="70" y="297"/>
                </a:cubicBezTo>
                <a:cubicBezTo>
                  <a:pt x="70" y="296"/>
                  <a:pt x="69" y="294"/>
                  <a:pt x="69" y="293"/>
                </a:cubicBezTo>
                <a:cubicBezTo>
                  <a:pt x="67" y="287"/>
                  <a:pt x="64" y="280"/>
                  <a:pt x="59" y="276"/>
                </a:cubicBezTo>
                <a:cubicBezTo>
                  <a:pt x="53" y="272"/>
                  <a:pt x="46" y="272"/>
                  <a:pt x="40" y="271"/>
                </a:cubicBezTo>
                <a:cubicBezTo>
                  <a:pt x="39" y="271"/>
                  <a:pt x="37" y="271"/>
                  <a:pt x="36" y="271"/>
                </a:cubicBezTo>
                <a:cubicBezTo>
                  <a:pt x="36" y="270"/>
                  <a:pt x="36" y="268"/>
                  <a:pt x="37" y="267"/>
                </a:cubicBezTo>
                <a:cubicBezTo>
                  <a:pt x="39" y="261"/>
                  <a:pt x="41" y="254"/>
                  <a:pt x="39" y="247"/>
                </a:cubicBezTo>
                <a:cubicBezTo>
                  <a:pt x="37" y="241"/>
                  <a:pt x="31" y="236"/>
                  <a:pt x="26" y="232"/>
                </a:cubicBezTo>
                <a:cubicBezTo>
                  <a:pt x="25" y="232"/>
                  <a:pt x="24" y="231"/>
                  <a:pt x="23" y="230"/>
                </a:cubicBezTo>
                <a:cubicBezTo>
                  <a:pt x="24" y="229"/>
                  <a:pt x="25" y="228"/>
                  <a:pt x="26" y="227"/>
                </a:cubicBezTo>
                <a:cubicBezTo>
                  <a:pt x="31" y="223"/>
                  <a:pt x="37" y="219"/>
                  <a:pt x="39" y="213"/>
                </a:cubicBezTo>
                <a:cubicBezTo>
                  <a:pt x="41" y="206"/>
                  <a:pt x="39" y="199"/>
                  <a:pt x="38" y="193"/>
                </a:cubicBezTo>
                <a:cubicBezTo>
                  <a:pt x="37" y="192"/>
                  <a:pt x="37" y="190"/>
                  <a:pt x="37" y="189"/>
                </a:cubicBezTo>
                <a:cubicBezTo>
                  <a:pt x="38" y="189"/>
                  <a:pt x="40" y="189"/>
                  <a:pt x="41" y="189"/>
                </a:cubicBezTo>
                <a:cubicBezTo>
                  <a:pt x="47" y="189"/>
                  <a:pt x="54" y="189"/>
                  <a:pt x="60" y="185"/>
                </a:cubicBezTo>
                <a:cubicBezTo>
                  <a:pt x="66" y="181"/>
                  <a:pt x="68" y="174"/>
                  <a:pt x="70" y="169"/>
                </a:cubicBezTo>
                <a:cubicBezTo>
                  <a:pt x="71" y="167"/>
                  <a:pt x="71" y="166"/>
                  <a:pt x="72" y="164"/>
                </a:cubicBezTo>
                <a:cubicBezTo>
                  <a:pt x="73" y="165"/>
                  <a:pt x="75" y="167"/>
                  <a:pt x="76" y="168"/>
                </a:cubicBezTo>
                <a:cubicBezTo>
                  <a:pt x="81" y="172"/>
                  <a:pt x="87" y="177"/>
                  <a:pt x="93" y="177"/>
                </a:cubicBezTo>
                <a:cubicBezTo>
                  <a:pt x="94" y="177"/>
                  <a:pt x="94" y="177"/>
                  <a:pt x="94" y="177"/>
                </a:cubicBezTo>
                <a:cubicBezTo>
                  <a:pt x="101" y="177"/>
                  <a:pt x="106" y="172"/>
                  <a:pt x="111" y="168"/>
                </a:cubicBezTo>
                <a:cubicBezTo>
                  <a:pt x="112" y="168"/>
                  <a:pt x="114" y="165"/>
                  <a:pt x="115" y="164"/>
                </a:cubicBezTo>
                <a:cubicBezTo>
                  <a:pt x="116" y="166"/>
                  <a:pt x="116" y="168"/>
                  <a:pt x="117" y="169"/>
                </a:cubicBezTo>
                <a:cubicBezTo>
                  <a:pt x="119" y="175"/>
                  <a:pt x="121" y="181"/>
                  <a:pt x="127" y="185"/>
                </a:cubicBezTo>
                <a:cubicBezTo>
                  <a:pt x="132" y="189"/>
                  <a:pt x="139" y="190"/>
                  <a:pt x="145" y="190"/>
                </a:cubicBezTo>
                <a:cubicBezTo>
                  <a:pt x="146" y="190"/>
                  <a:pt x="148" y="190"/>
                  <a:pt x="150" y="190"/>
                </a:cubicBezTo>
                <a:cubicBezTo>
                  <a:pt x="149" y="192"/>
                  <a:pt x="149" y="193"/>
                  <a:pt x="149" y="194"/>
                </a:cubicBezTo>
                <a:cubicBezTo>
                  <a:pt x="147" y="200"/>
                  <a:pt x="145" y="207"/>
                  <a:pt x="147" y="214"/>
                </a:cubicBezTo>
                <a:cubicBezTo>
                  <a:pt x="149" y="221"/>
                  <a:pt x="154" y="225"/>
                  <a:pt x="159" y="229"/>
                </a:cubicBezTo>
                <a:cubicBezTo>
                  <a:pt x="160" y="230"/>
                  <a:pt x="162" y="231"/>
                  <a:pt x="163" y="232"/>
                </a:cubicBezTo>
                <a:cubicBezTo>
                  <a:pt x="161" y="233"/>
                  <a:pt x="160" y="234"/>
                  <a:pt x="159" y="235"/>
                </a:cubicBezTo>
                <a:close/>
                <a:moveTo>
                  <a:pt x="109" y="199"/>
                </a:moveTo>
                <a:cubicBezTo>
                  <a:pt x="101" y="195"/>
                  <a:pt x="91" y="194"/>
                  <a:pt x="82" y="197"/>
                </a:cubicBezTo>
                <a:cubicBezTo>
                  <a:pt x="73" y="200"/>
                  <a:pt x="66" y="206"/>
                  <a:pt x="61" y="214"/>
                </a:cubicBezTo>
                <a:cubicBezTo>
                  <a:pt x="57" y="223"/>
                  <a:pt x="56" y="232"/>
                  <a:pt x="59" y="241"/>
                </a:cubicBezTo>
                <a:cubicBezTo>
                  <a:pt x="62" y="250"/>
                  <a:pt x="68" y="258"/>
                  <a:pt x="76" y="262"/>
                </a:cubicBezTo>
                <a:cubicBezTo>
                  <a:pt x="81" y="265"/>
                  <a:pt x="87" y="266"/>
                  <a:pt x="93" y="266"/>
                </a:cubicBezTo>
                <a:cubicBezTo>
                  <a:pt x="96" y="266"/>
                  <a:pt x="100" y="266"/>
                  <a:pt x="103" y="265"/>
                </a:cubicBezTo>
                <a:cubicBezTo>
                  <a:pt x="112" y="262"/>
                  <a:pt x="120" y="256"/>
                  <a:pt x="124" y="247"/>
                </a:cubicBezTo>
                <a:cubicBezTo>
                  <a:pt x="129" y="239"/>
                  <a:pt x="129" y="229"/>
                  <a:pt x="127" y="220"/>
                </a:cubicBezTo>
                <a:cubicBezTo>
                  <a:pt x="124" y="211"/>
                  <a:pt x="118" y="204"/>
                  <a:pt x="109" y="199"/>
                </a:cubicBezTo>
                <a:close/>
                <a:moveTo>
                  <a:pt x="105" y="237"/>
                </a:moveTo>
                <a:cubicBezTo>
                  <a:pt x="103" y="241"/>
                  <a:pt x="101" y="243"/>
                  <a:pt x="97" y="244"/>
                </a:cubicBezTo>
                <a:cubicBezTo>
                  <a:pt x="93" y="245"/>
                  <a:pt x="89" y="245"/>
                  <a:pt x="86" y="243"/>
                </a:cubicBezTo>
                <a:cubicBezTo>
                  <a:pt x="83" y="241"/>
                  <a:pt x="80" y="239"/>
                  <a:pt x="79" y="235"/>
                </a:cubicBezTo>
                <a:cubicBezTo>
                  <a:pt x="78" y="231"/>
                  <a:pt x="78" y="227"/>
                  <a:pt x="80" y="224"/>
                </a:cubicBezTo>
                <a:cubicBezTo>
                  <a:pt x="82" y="221"/>
                  <a:pt x="85" y="218"/>
                  <a:pt x="88" y="217"/>
                </a:cubicBezTo>
                <a:cubicBezTo>
                  <a:pt x="90" y="217"/>
                  <a:pt x="91" y="216"/>
                  <a:pt x="93" y="216"/>
                </a:cubicBezTo>
                <a:cubicBezTo>
                  <a:pt x="95" y="216"/>
                  <a:pt x="97" y="217"/>
                  <a:pt x="99" y="218"/>
                </a:cubicBezTo>
                <a:cubicBezTo>
                  <a:pt x="103" y="220"/>
                  <a:pt x="105" y="223"/>
                  <a:pt x="106" y="226"/>
                </a:cubicBezTo>
                <a:cubicBezTo>
                  <a:pt x="107" y="230"/>
                  <a:pt x="107" y="234"/>
                  <a:pt x="105" y="237"/>
                </a:cubicBezTo>
                <a:close/>
                <a:moveTo>
                  <a:pt x="311" y="74"/>
                </a:moveTo>
                <a:cubicBezTo>
                  <a:pt x="309" y="72"/>
                  <a:pt x="307" y="70"/>
                  <a:pt x="306" y="69"/>
                </a:cubicBezTo>
                <a:cubicBezTo>
                  <a:pt x="306" y="67"/>
                  <a:pt x="307" y="64"/>
                  <a:pt x="308" y="62"/>
                </a:cubicBezTo>
                <a:cubicBezTo>
                  <a:pt x="310" y="55"/>
                  <a:pt x="313" y="46"/>
                  <a:pt x="307" y="38"/>
                </a:cubicBezTo>
                <a:cubicBezTo>
                  <a:pt x="302" y="31"/>
                  <a:pt x="292" y="30"/>
                  <a:pt x="285" y="30"/>
                </a:cubicBezTo>
                <a:cubicBezTo>
                  <a:pt x="283" y="30"/>
                  <a:pt x="280" y="30"/>
                  <a:pt x="278" y="29"/>
                </a:cubicBezTo>
                <a:cubicBezTo>
                  <a:pt x="277" y="28"/>
                  <a:pt x="276" y="25"/>
                  <a:pt x="276" y="23"/>
                </a:cubicBezTo>
                <a:cubicBezTo>
                  <a:pt x="273" y="16"/>
                  <a:pt x="270" y="7"/>
                  <a:pt x="261" y="4"/>
                </a:cubicBezTo>
                <a:cubicBezTo>
                  <a:pt x="252" y="1"/>
                  <a:pt x="244" y="6"/>
                  <a:pt x="238" y="10"/>
                </a:cubicBezTo>
                <a:cubicBezTo>
                  <a:pt x="237" y="12"/>
                  <a:pt x="234" y="13"/>
                  <a:pt x="232" y="14"/>
                </a:cubicBezTo>
                <a:cubicBezTo>
                  <a:pt x="231" y="13"/>
                  <a:pt x="229" y="12"/>
                  <a:pt x="227" y="10"/>
                </a:cubicBezTo>
                <a:cubicBezTo>
                  <a:pt x="221" y="6"/>
                  <a:pt x="213" y="0"/>
                  <a:pt x="204" y="3"/>
                </a:cubicBezTo>
                <a:cubicBezTo>
                  <a:pt x="195" y="6"/>
                  <a:pt x="191" y="16"/>
                  <a:pt x="189" y="22"/>
                </a:cubicBezTo>
                <a:cubicBezTo>
                  <a:pt x="188" y="24"/>
                  <a:pt x="187" y="27"/>
                  <a:pt x="186" y="28"/>
                </a:cubicBezTo>
                <a:cubicBezTo>
                  <a:pt x="185" y="29"/>
                  <a:pt x="182" y="29"/>
                  <a:pt x="180" y="29"/>
                </a:cubicBezTo>
                <a:cubicBezTo>
                  <a:pt x="172" y="29"/>
                  <a:pt x="163" y="29"/>
                  <a:pt x="157" y="36"/>
                </a:cubicBezTo>
                <a:cubicBezTo>
                  <a:pt x="151" y="44"/>
                  <a:pt x="154" y="53"/>
                  <a:pt x="156" y="60"/>
                </a:cubicBezTo>
                <a:cubicBezTo>
                  <a:pt x="156" y="62"/>
                  <a:pt x="157" y="65"/>
                  <a:pt x="157" y="67"/>
                </a:cubicBezTo>
                <a:cubicBezTo>
                  <a:pt x="156" y="68"/>
                  <a:pt x="154" y="70"/>
                  <a:pt x="152" y="71"/>
                </a:cubicBezTo>
                <a:cubicBezTo>
                  <a:pt x="147" y="75"/>
                  <a:pt x="139" y="81"/>
                  <a:pt x="139" y="91"/>
                </a:cubicBezTo>
                <a:cubicBezTo>
                  <a:pt x="138" y="100"/>
                  <a:pt x="146" y="106"/>
                  <a:pt x="152" y="110"/>
                </a:cubicBezTo>
                <a:cubicBezTo>
                  <a:pt x="153" y="112"/>
                  <a:pt x="156" y="114"/>
                  <a:pt x="157" y="115"/>
                </a:cubicBezTo>
                <a:cubicBezTo>
                  <a:pt x="157" y="116"/>
                  <a:pt x="156" y="120"/>
                  <a:pt x="155" y="122"/>
                </a:cubicBezTo>
                <a:cubicBezTo>
                  <a:pt x="153" y="129"/>
                  <a:pt x="150" y="138"/>
                  <a:pt x="156" y="146"/>
                </a:cubicBezTo>
                <a:cubicBezTo>
                  <a:pt x="161" y="153"/>
                  <a:pt x="171" y="154"/>
                  <a:pt x="178" y="154"/>
                </a:cubicBezTo>
                <a:cubicBezTo>
                  <a:pt x="180" y="154"/>
                  <a:pt x="183" y="154"/>
                  <a:pt x="185" y="155"/>
                </a:cubicBezTo>
                <a:cubicBezTo>
                  <a:pt x="185" y="156"/>
                  <a:pt x="186" y="159"/>
                  <a:pt x="187" y="161"/>
                </a:cubicBezTo>
                <a:cubicBezTo>
                  <a:pt x="189" y="168"/>
                  <a:pt x="192" y="177"/>
                  <a:pt x="201" y="180"/>
                </a:cubicBezTo>
                <a:cubicBezTo>
                  <a:pt x="210" y="183"/>
                  <a:pt x="218" y="178"/>
                  <a:pt x="224" y="174"/>
                </a:cubicBezTo>
                <a:cubicBezTo>
                  <a:pt x="226" y="172"/>
                  <a:pt x="229" y="171"/>
                  <a:pt x="230" y="170"/>
                </a:cubicBezTo>
                <a:cubicBezTo>
                  <a:pt x="232" y="171"/>
                  <a:pt x="234" y="172"/>
                  <a:pt x="236" y="174"/>
                </a:cubicBezTo>
                <a:cubicBezTo>
                  <a:pt x="240" y="177"/>
                  <a:pt x="247" y="181"/>
                  <a:pt x="254" y="181"/>
                </a:cubicBezTo>
                <a:cubicBezTo>
                  <a:pt x="255" y="181"/>
                  <a:pt x="257" y="181"/>
                  <a:pt x="259" y="181"/>
                </a:cubicBezTo>
                <a:cubicBezTo>
                  <a:pt x="268" y="178"/>
                  <a:pt x="271" y="168"/>
                  <a:pt x="274" y="162"/>
                </a:cubicBezTo>
                <a:cubicBezTo>
                  <a:pt x="275" y="160"/>
                  <a:pt x="276" y="157"/>
                  <a:pt x="276" y="156"/>
                </a:cubicBezTo>
                <a:cubicBezTo>
                  <a:pt x="278" y="155"/>
                  <a:pt x="281" y="155"/>
                  <a:pt x="283" y="155"/>
                </a:cubicBezTo>
                <a:cubicBezTo>
                  <a:pt x="290" y="155"/>
                  <a:pt x="300" y="155"/>
                  <a:pt x="306" y="148"/>
                </a:cubicBezTo>
                <a:cubicBezTo>
                  <a:pt x="311" y="140"/>
                  <a:pt x="309" y="131"/>
                  <a:pt x="307" y="124"/>
                </a:cubicBezTo>
                <a:cubicBezTo>
                  <a:pt x="306" y="122"/>
                  <a:pt x="305" y="119"/>
                  <a:pt x="305" y="117"/>
                </a:cubicBezTo>
                <a:cubicBezTo>
                  <a:pt x="306" y="116"/>
                  <a:pt x="309" y="114"/>
                  <a:pt x="310" y="113"/>
                </a:cubicBezTo>
                <a:cubicBezTo>
                  <a:pt x="316" y="109"/>
                  <a:pt x="324" y="103"/>
                  <a:pt x="324" y="93"/>
                </a:cubicBezTo>
                <a:cubicBezTo>
                  <a:pt x="324" y="84"/>
                  <a:pt x="317" y="78"/>
                  <a:pt x="311" y="74"/>
                </a:cubicBezTo>
                <a:close/>
                <a:moveTo>
                  <a:pt x="298" y="96"/>
                </a:moveTo>
                <a:cubicBezTo>
                  <a:pt x="293" y="100"/>
                  <a:pt x="287" y="104"/>
                  <a:pt x="285" y="110"/>
                </a:cubicBezTo>
                <a:cubicBezTo>
                  <a:pt x="283" y="117"/>
                  <a:pt x="285" y="123"/>
                  <a:pt x="286" y="129"/>
                </a:cubicBezTo>
                <a:cubicBezTo>
                  <a:pt x="287" y="131"/>
                  <a:pt x="287" y="132"/>
                  <a:pt x="287" y="134"/>
                </a:cubicBezTo>
                <a:cubicBezTo>
                  <a:pt x="286" y="134"/>
                  <a:pt x="284" y="134"/>
                  <a:pt x="283" y="134"/>
                </a:cubicBezTo>
                <a:cubicBezTo>
                  <a:pt x="277" y="134"/>
                  <a:pt x="270" y="134"/>
                  <a:pt x="264" y="138"/>
                </a:cubicBezTo>
                <a:cubicBezTo>
                  <a:pt x="258" y="142"/>
                  <a:pt x="256" y="148"/>
                  <a:pt x="254" y="154"/>
                </a:cubicBezTo>
                <a:cubicBezTo>
                  <a:pt x="253" y="155"/>
                  <a:pt x="253" y="157"/>
                  <a:pt x="252" y="158"/>
                </a:cubicBezTo>
                <a:cubicBezTo>
                  <a:pt x="251" y="157"/>
                  <a:pt x="249" y="155"/>
                  <a:pt x="248" y="155"/>
                </a:cubicBezTo>
                <a:cubicBezTo>
                  <a:pt x="243" y="151"/>
                  <a:pt x="237" y="145"/>
                  <a:pt x="231" y="145"/>
                </a:cubicBezTo>
                <a:cubicBezTo>
                  <a:pt x="230" y="145"/>
                  <a:pt x="230" y="145"/>
                  <a:pt x="230" y="145"/>
                </a:cubicBezTo>
                <a:cubicBezTo>
                  <a:pt x="223" y="145"/>
                  <a:pt x="218" y="151"/>
                  <a:pt x="213" y="154"/>
                </a:cubicBezTo>
                <a:cubicBezTo>
                  <a:pt x="212" y="155"/>
                  <a:pt x="210" y="157"/>
                  <a:pt x="209" y="158"/>
                </a:cubicBezTo>
                <a:cubicBezTo>
                  <a:pt x="208" y="157"/>
                  <a:pt x="208" y="155"/>
                  <a:pt x="207" y="154"/>
                </a:cubicBezTo>
                <a:cubicBezTo>
                  <a:pt x="205" y="148"/>
                  <a:pt x="203" y="141"/>
                  <a:pt x="197" y="137"/>
                </a:cubicBezTo>
                <a:cubicBezTo>
                  <a:pt x="192" y="133"/>
                  <a:pt x="185" y="133"/>
                  <a:pt x="179" y="133"/>
                </a:cubicBezTo>
                <a:cubicBezTo>
                  <a:pt x="178" y="133"/>
                  <a:pt x="176" y="133"/>
                  <a:pt x="174" y="132"/>
                </a:cubicBezTo>
                <a:cubicBezTo>
                  <a:pt x="175" y="131"/>
                  <a:pt x="175" y="129"/>
                  <a:pt x="175" y="128"/>
                </a:cubicBezTo>
                <a:cubicBezTo>
                  <a:pt x="177" y="122"/>
                  <a:pt x="179" y="115"/>
                  <a:pt x="177" y="109"/>
                </a:cubicBezTo>
                <a:cubicBezTo>
                  <a:pt x="175" y="102"/>
                  <a:pt x="170" y="98"/>
                  <a:pt x="165" y="94"/>
                </a:cubicBezTo>
                <a:cubicBezTo>
                  <a:pt x="164" y="93"/>
                  <a:pt x="162" y="92"/>
                  <a:pt x="161" y="91"/>
                </a:cubicBezTo>
                <a:cubicBezTo>
                  <a:pt x="163" y="90"/>
                  <a:pt x="164" y="89"/>
                  <a:pt x="165" y="88"/>
                </a:cubicBezTo>
                <a:cubicBezTo>
                  <a:pt x="170" y="84"/>
                  <a:pt x="176" y="80"/>
                  <a:pt x="178" y="74"/>
                </a:cubicBezTo>
                <a:cubicBezTo>
                  <a:pt x="180" y="67"/>
                  <a:pt x="178" y="61"/>
                  <a:pt x="176" y="55"/>
                </a:cubicBezTo>
                <a:cubicBezTo>
                  <a:pt x="176" y="53"/>
                  <a:pt x="176" y="52"/>
                  <a:pt x="175" y="50"/>
                </a:cubicBezTo>
                <a:cubicBezTo>
                  <a:pt x="177" y="50"/>
                  <a:pt x="179" y="50"/>
                  <a:pt x="180" y="50"/>
                </a:cubicBezTo>
                <a:cubicBezTo>
                  <a:pt x="186" y="50"/>
                  <a:pt x="193" y="50"/>
                  <a:pt x="199" y="46"/>
                </a:cubicBezTo>
                <a:cubicBezTo>
                  <a:pt x="204" y="42"/>
                  <a:pt x="207" y="36"/>
                  <a:pt x="209" y="30"/>
                </a:cubicBezTo>
                <a:cubicBezTo>
                  <a:pt x="209" y="29"/>
                  <a:pt x="210" y="27"/>
                  <a:pt x="211" y="26"/>
                </a:cubicBezTo>
                <a:cubicBezTo>
                  <a:pt x="212" y="27"/>
                  <a:pt x="214" y="29"/>
                  <a:pt x="215" y="29"/>
                </a:cubicBezTo>
                <a:cubicBezTo>
                  <a:pt x="220" y="33"/>
                  <a:pt x="225" y="39"/>
                  <a:pt x="232" y="39"/>
                </a:cubicBezTo>
                <a:cubicBezTo>
                  <a:pt x="232" y="39"/>
                  <a:pt x="232" y="39"/>
                  <a:pt x="232" y="39"/>
                </a:cubicBezTo>
                <a:cubicBezTo>
                  <a:pt x="239" y="39"/>
                  <a:pt x="245" y="33"/>
                  <a:pt x="250" y="30"/>
                </a:cubicBezTo>
                <a:cubicBezTo>
                  <a:pt x="251" y="29"/>
                  <a:pt x="253" y="27"/>
                  <a:pt x="254" y="26"/>
                </a:cubicBezTo>
                <a:cubicBezTo>
                  <a:pt x="254" y="27"/>
                  <a:pt x="255" y="29"/>
                  <a:pt x="255" y="30"/>
                </a:cubicBezTo>
                <a:cubicBezTo>
                  <a:pt x="257" y="36"/>
                  <a:pt x="260" y="43"/>
                  <a:pt x="265" y="47"/>
                </a:cubicBezTo>
                <a:cubicBezTo>
                  <a:pt x="271" y="51"/>
                  <a:pt x="278" y="51"/>
                  <a:pt x="284" y="51"/>
                </a:cubicBezTo>
                <a:cubicBezTo>
                  <a:pt x="285" y="51"/>
                  <a:pt x="287" y="51"/>
                  <a:pt x="288" y="52"/>
                </a:cubicBezTo>
                <a:cubicBezTo>
                  <a:pt x="288" y="53"/>
                  <a:pt x="288" y="55"/>
                  <a:pt x="287" y="56"/>
                </a:cubicBezTo>
                <a:cubicBezTo>
                  <a:pt x="285" y="62"/>
                  <a:pt x="283" y="69"/>
                  <a:pt x="285" y="75"/>
                </a:cubicBezTo>
                <a:cubicBezTo>
                  <a:pt x="287" y="82"/>
                  <a:pt x="293" y="86"/>
                  <a:pt x="298" y="90"/>
                </a:cubicBezTo>
                <a:cubicBezTo>
                  <a:pt x="299" y="91"/>
                  <a:pt x="300" y="92"/>
                  <a:pt x="301" y="93"/>
                </a:cubicBezTo>
                <a:cubicBezTo>
                  <a:pt x="300" y="94"/>
                  <a:pt x="299" y="95"/>
                  <a:pt x="298" y="96"/>
                </a:cubicBezTo>
                <a:close/>
                <a:moveTo>
                  <a:pt x="248" y="61"/>
                </a:moveTo>
                <a:cubicBezTo>
                  <a:pt x="239" y="56"/>
                  <a:pt x="230" y="55"/>
                  <a:pt x="221" y="58"/>
                </a:cubicBezTo>
                <a:cubicBezTo>
                  <a:pt x="212" y="61"/>
                  <a:pt x="204" y="67"/>
                  <a:pt x="200" y="75"/>
                </a:cubicBezTo>
                <a:cubicBezTo>
                  <a:pt x="195" y="84"/>
                  <a:pt x="195" y="93"/>
                  <a:pt x="197" y="103"/>
                </a:cubicBezTo>
                <a:cubicBezTo>
                  <a:pt x="200" y="112"/>
                  <a:pt x="206" y="119"/>
                  <a:pt x="215" y="123"/>
                </a:cubicBezTo>
                <a:cubicBezTo>
                  <a:pt x="220" y="126"/>
                  <a:pt x="226" y="128"/>
                  <a:pt x="231" y="128"/>
                </a:cubicBezTo>
                <a:cubicBezTo>
                  <a:pt x="235" y="128"/>
                  <a:pt x="238" y="127"/>
                  <a:pt x="242" y="126"/>
                </a:cubicBezTo>
                <a:cubicBezTo>
                  <a:pt x="251" y="123"/>
                  <a:pt x="258" y="117"/>
                  <a:pt x="263" y="109"/>
                </a:cubicBezTo>
                <a:cubicBezTo>
                  <a:pt x="267" y="100"/>
                  <a:pt x="268" y="91"/>
                  <a:pt x="265" y="81"/>
                </a:cubicBezTo>
                <a:cubicBezTo>
                  <a:pt x="262" y="72"/>
                  <a:pt x="256" y="65"/>
                  <a:pt x="248" y="61"/>
                </a:cubicBezTo>
                <a:close/>
                <a:moveTo>
                  <a:pt x="244" y="99"/>
                </a:moveTo>
                <a:cubicBezTo>
                  <a:pt x="242" y="102"/>
                  <a:pt x="239" y="104"/>
                  <a:pt x="236" y="106"/>
                </a:cubicBezTo>
                <a:cubicBezTo>
                  <a:pt x="232" y="107"/>
                  <a:pt x="228" y="106"/>
                  <a:pt x="225" y="105"/>
                </a:cubicBezTo>
                <a:cubicBezTo>
                  <a:pt x="221" y="103"/>
                  <a:pt x="219" y="100"/>
                  <a:pt x="218" y="96"/>
                </a:cubicBezTo>
                <a:cubicBezTo>
                  <a:pt x="217" y="93"/>
                  <a:pt x="217" y="89"/>
                  <a:pt x="219" y="85"/>
                </a:cubicBezTo>
                <a:cubicBezTo>
                  <a:pt x="221" y="82"/>
                  <a:pt x="223" y="80"/>
                  <a:pt x="227" y="78"/>
                </a:cubicBezTo>
                <a:cubicBezTo>
                  <a:pt x="229" y="78"/>
                  <a:pt x="230" y="78"/>
                  <a:pt x="231" y="78"/>
                </a:cubicBezTo>
                <a:cubicBezTo>
                  <a:pt x="234" y="78"/>
                  <a:pt x="236" y="78"/>
                  <a:pt x="238" y="79"/>
                </a:cubicBezTo>
                <a:cubicBezTo>
                  <a:pt x="241" y="81"/>
                  <a:pt x="244" y="84"/>
                  <a:pt x="245" y="88"/>
                </a:cubicBezTo>
                <a:cubicBezTo>
                  <a:pt x="246" y="91"/>
                  <a:pt x="246" y="95"/>
                  <a:pt x="244" y="99"/>
                </a:cubicBezTo>
                <a:close/>
              </a:path>
            </a:pathLst>
          </a:custGeom>
          <a:solidFill>
            <a:srgbClr val="B4B4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p>
        </p:txBody>
      </p:sp>
    </p:spTree>
    <p:extLst>
      <p:ext uri="{BB962C8B-B14F-4D97-AF65-F5344CB8AC3E}">
        <p14:creationId xmlns:p14="http://schemas.microsoft.com/office/powerpoint/2010/main" val="2156199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Roles and Responsibilities</a:t>
            </a:r>
          </a:p>
        </p:txBody>
      </p:sp>
      <p:cxnSp>
        <p:nvCxnSpPr>
          <p:cNvPr id="5" name="Straight Connector 4">
            <a:extLst>
              <a:ext uri="{FF2B5EF4-FFF2-40B4-BE49-F238E27FC236}">
                <a16:creationId xmlns:a16="http://schemas.microsoft.com/office/drawing/2014/main" id="{82D339CD-6FA9-4677-A028-11019105CCFD}"/>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 name="Table 1">
            <a:extLst>
              <a:ext uri="{FF2B5EF4-FFF2-40B4-BE49-F238E27FC236}">
                <a16:creationId xmlns:a16="http://schemas.microsoft.com/office/drawing/2014/main" id="{CBFA7889-EE1E-44B5-9ADE-1BAF0DD53691}"/>
              </a:ext>
            </a:extLst>
          </p:cNvPr>
          <p:cNvGraphicFramePr>
            <a:graphicFrameLocks noGrp="1"/>
          </p:cNvGraphicFramePr>
          <p:nvPr>
            <p:extLst>
              <p:ext uri="{D42A27DB-BD31-4B8C-83A1-F6EECF244321}">
                <p14:modId xmlns:p14="http://schemas.microsoft.com/office/powerpoint/2010/main" val="1391090187"/>
              </p:ext>
            </p:extLst>
          </p:nvPr>
        </p:nvGraphicFramePr>
        <p:xfrm>
          <a:off x="438727" y="1031438"/>
          <a:ext cx="11180439" cy="4420422"/>
        </p:xfrm>
        <a:graphic>
          <a:graphicData uri="http://schemas.openxmlformats.org/drawingml/2006/table">
            <a:tbl>
              <a:tblPr firstRow="1" firstCol="1" bandRow="1">
                <a:tableStyleId>{5C22544A-7EE6-4342-B048-85BDC9FD1C3A}</a:tableStyleId>
              </a:tblPr>
              <a:tblGrid>
                <a:gridCol w="6270417">
                  <a:extLst>
                    <a:ext uri="{9D8B030D-6E8A-4147-A177-3AD203B41FA5}">
                      <a16:colId xmlns:a16="http://schemas.microsoft.com/office/drawing/2014/main" val="2201964144"/>
                    </a:ext>
                  </a:extLst>
                </a:gridCol>
                <a:gridCol w="1711842">
                  <a:extLst>
                    <a:ext uri="{9D8B030D-6E8A-4147-A177-3AD203B41FA5}">
                      <a16:colId xmlns:a16="http://schemas.microsoft.com/office/drawing/2014/main" val="3074992965"/>
                    </a:ext>
                  </a:extLst>
                </a:gridCol>
                <a:gridCol w="1637414">
                  <a:extLst>
                    <a:ext uri="{9D8B030D-6E8A-4147-A177-3AD203B41FA5}">
                      <a16:colId xmlns:a16="http://schemas.microsoft.com/office/drawing/2014/main" val="3433792570"/>
                    </a:ext>
                  </a:extLst>
                </a:gridCol>
                <a:gridCol w="1560766">
                  <a:extLst>
                    <a:ext uri="{9D8B030D-6E8A-4147-A177-3AD203B41FA5}">
                      <a16:colId xmlns:a16="http://schemas.microsoft.com/office/drawing/2014/main" val="798028893"/>
                    </a:ext>
                  </a:extLst>
                </a:gridCol>
              </a:tblGrid>
              <a:tr h="346913">
                <a:tc>
                  <a:txBody>
                    <a:bodyPr/>
                    <a:lstStyle/>
                    <a:p>
                      <a:pPr marL="0" marR="0" algn="ctr">
                        <a:spcBef>
                          <a:spcPts val="0"/>
                        </a:spcBef>
                        <a:spcAft>
                          <a:spcPts val="0"/>
                        </a:spcAft>
                      </a:pPr>
                      <a:r>
                        <a:rPr lang="en-US" sz="1200" b="1">
                          <a:solidFill>
                            <a:schemeClr val="tx1"/>
                          </a:solidFill>
                          <a:effectLst/>
                          <a:latin typeface="+mn-lt"/>
                          <a:ea typeface="Times New Roman" panose="02020603050405020304" pitchFamily="18" charset="0"/>
                          <a:cs typeface="Times New Roman" panose="02020603050405020304" pitchFamily="18" charset="0"/>
                        </a:rPr>
                        <a:t>Activity</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D00"/>
                    </a:solidFill>
                  </a:tcPr>
                </a:tc>
                <a:tc>
                  <a:txBody>
                    <a:bodyPr/>
                    <a:lstStyle/>
                    <a:p>
                      <a:pPr marL="0" marR="0" algn="ctr">
                        <a:spcBef>
                          <a:spcPts val="0"/>
                        </a:spcBef>
                        <a:spcAft>
                          <a:spcPts val="0"/>
                        </a:spcAft>
                      </a:pPr>
                      <a:r>
                        <a:rPr lang="en-US" sz="1200" b="1" kern="1200">
                          <a:solidFill>
                            <a:schemeClr val="tx1"/>
                          </a:solidFill>
                          <a:effectLst/>
                          <a:latin typeface="+mn-lt"/>
                        </a:rPr>
                        <a:t>XXXX Business</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D00"/>
                    </a:solidFill>
                  </a:tcPr>
                </a:tc>
                <a:tc>
                  <a:txBody>
                    <a:bodyPr/>
                    <a:lstStyle/>
                    <a:p>
                      <a:pPr marL="0" marR="0" algn="ctr">
                        <a:spcBef>
                          <a:spcPts val="0"/>
                        </a:spcBef>
                        <a:spcAft>
                          <a:spcPts val="0"/>
                        </a:spcAft>
                      </a:pPr>
                      <a:r>
                        <a:rPr lang="en-US" sz="1200" b="1">
                          <a:solidFill>
                            <a:schemeClr val="tx1"/>
                          </a:solidFill>
                          <a:effectLst/>
                          <a:latin typeface="+mn-lt"/>
                          <a:ea typeface="Times New Roman" panose="02020603050405020304" pitchFamily="18" charset="0"/>
                          <a:cs typeface="Times New Roman" panose="02020603050405020304" pitchFamily="18" charset="0"/>
                        </a:rPr>
                        <a:t>XXXX FinOps</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D00"/>
                    </a:solidFill>
                  </a:tcPr>
                </a:tc>
                <a:tc>
                  <a:txBody>
                    <a:bodyPr/>
                    <a:lstStyle/>
                    <a:p>
                      <a:pPr marL="0" marR="0" algn="ctr">
                        <a:spcBef>
                          <a:spcPts val="0"/>
                        </a:spcBef>
                        <a:spcAft>
                          <a:spcPts val="0"/>
                        </a:spcAft>
                      </a:pPr>
                      <a:r>
                        <a:rPr lang="en-US" sz="1200" b="1">
                          <a:solidFill>
                            <a:schemeClr val="tx1"/>
                          </a:solidFill>
                          <a:effectLst/>
                          <a:latin typeface="+mn-lt"/>
                          <a:ea typeface="Times New Roman" panose="02020603050405020304" pitchFamily="18" charset="0"/>
                          <a:cs typeface="Times New Roman" panose="02020603050405020304" pitchFamily="18" charset="0"/>
                        </a:rPr>
                        <a:t>Deloitte</a:t>
                      </a:r>
                      <a:endParaRPr lang="en-US" sz="1200" b="1" dirty="0">
                        <a:solidFill>
                          <a:schemeClr val="tx1"/>
                        </a:solidFill>
                        <a:effectLst/>
                        <a:latin typeface="+mn-lt"/>
                        <a:ea typeface="Times New Roman" panose="02020603050405020304" pitchFamily="18" charset="0"/>
                        <a:cs typeface="Times New Roman" panose="02020603050405020304" pitchFamily="18"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CD00"/>
                    </a:solidFill>
                  </a:tcPr>
                </a:tc>
                <a:extLst>
                  <a:ext uri="{0D108BD9-81ED-4DB2-BD59-A6C34878D82A}">
                    <a16:rowId xmlns:a16="http://schemas.microsoft.com/office/drawing/2014/main" val="3403956297"/>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Interface business requirements</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NA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 Support </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33124296"/>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Interface technical design</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 NA</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Support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71349773"/>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Interface development for ERP Cloud</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 NA</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Support</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3825768"/>
                  </a:ext>
                </a:extLst>
              </a:tr>
              <a:tr h="3703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Calibri" panose="020F0502020204030204" pitchFamily="34" charset="0"/>
                        </a:rPr>
                        <a:t>Engaging external Boundary Applications (Banks)</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457200" rtl="0" eaLnBrk="1" latinLnBrk="0" hangingPunct="1">
                        <a:spcBef>
                          <a:spcPts val="0"/>
                        </a:spcBef>
                        <a:spcAft>
                          <a:spcPts val="0"/>
                        </a:spcAft>
                      </a:pPr>
                      <a:r>
                        <a:rPr lang="en-US" sz="1100" b="0" kern="1200">
                          <a:solidFill>
                            <a:schemeClr val="tx1"/>
                          </a:solidFill>
                          <a:effectLst/>
                          <a:latin typeface="+mn-lt"/>
                          <a:ea typeface="+mn-ea"/>
                          <a:cs typeface="Calibri" panose="020F0502020204030204" pitchFamily="34" charset="0"/>
                        </a:rPr>
                        <a:t>Primary</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457200" rtl="0" eaLnBrk="1" latinLnBrk="0" hangingPunct="1">
                        <a:spcBef>
                          <a:spcPts val="0"/>
                        </a:spcBef>
                        <a:spcAft>
                          <a:spcPts val="0"/>
                        </a:spcAft>
                      </a:pPr>
                      <a:r>
                        <a:rPr lang="en-US" sz="1100" b="0">
                          <a:solidFill>
                            <a:schemeClr val="tx1"/>
                          </a:solidFill>
                          <a:effectLst/>
                          <a:latin typeface="+mn-lt"/>
                          <a:cs typeface="Calibri" panose="020F0502020204030204" pitchFamily="34" charset="0"/>
                        </a:rPr>
                        <a:t>Support</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NA</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06375436"/>
                  </a:ext>
                </a:extLst>
              </a:tr>
              <a:tr h="3703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Calibri" panose="020F0502020204030204" pitchFamily="34" charset="0"/>
                        </a:rPr>
                        <a:t>Modification to boundary systems to accept data from ERP Cloud</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defTabSz="457200" rtl="0" eaLnBrk="1" latinLnBrk="0" hangingPunct="1">
                        <a:spcBef>
                          <a:spcPts val="0"/>
                        </a:spcBef>
                        <a:spcAft>
                          <a:spcPts val="0"/>
                        </a:spcAft>
                      </a:pPr>
                      <a:r>
                        <a:rPr lang="en-US" sz="1100" b="0" kern="1200">
                          <a:solidFill>
                            <a:schemeClr val="tx1"/>
                          </a:solidFill>
                          <a:effectLst/>
                          <a:latin typeface="+mn-lt"/>
                          <a:ea typeface="+mn-ea"/>
                          <a:cs typeface="Calibri" panose="020F0502020204030204" pitchFamily="34" charset="0"/>
                        </a:rPr>
                        <a:t>NA</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Calibri" panose="020F0502020204030204" pitchFamily="34" charset="0"/>
                        </a:rPr>
                        <a:t>Primary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NA</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77710391"/>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Code migration</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NA</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100" b="0">
                          <a:solidFill>
                            <a:schemeClr val="tx1"/>
                          </a:solidFill>
                          <a:effectLst/>
                          <a:latin typeface="+mn-lt"/>
                          <a:cs typeface="Calibri" panose="020F0502020204030204" pitchFamily="34" charset="0"/>
                        </a:rPr>
                        <a:t>Support</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214756916"/>
                  </a:ext>
                </a:extLst>
              </a:tr>
              <a:tr h="370319">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100" b="0">
                          <a:solidFill>
                            <a:schemeClr val="tx1"/>
                          </a:solidFill>
                          <a:effectLst/>
                          <a:latin typeface="+mn-lt"/>
                          <a:cs typeface="Calibri" panose="020F0502020204030204" pitchFamily="34" charset="0"/>
                        </a:rPr>
                        <a:t>Unit testing—Technical</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kern="1200">
                          <a:solidFill>
                            <a:schemeClr val="tx1"/>
                          </a:solidFill>
                          <a:effectLst/>
                          <a:latin typeface="+mn-lt"/>
                          <a:ea typeface="+mn-ea"/>
                          <a:cs typeface="Calibri" panose="020F0502020204030204" pitchFamily="34" charset="0"/>
                        </a:rPr>
                        <a:t>NA</a:t>
                      </a:r>
                      <a:endParaRPr lang="en-US" sz="1100" b="0" kern="1200" dirty="0">
                        <a:solidFill>
                          <a:schemeClr val="tx1"/>
                        </a:solidFill>
                        <a:effectLst/>
                        <a:latin typeface="+mn-lt"/>
                        <a:ea typeface="+mn-ea"/>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lang="en-US" sz="1100" b="0" kern="1200">
                          <a:solidFill>
                            <a:schemeClr val="tx1"/>
                          </a:solidFill>
                          <a:effectLst/>
                          <a:latin typeface="+mn-lt"/>
                          <a:ea typeface="+mn-ea"/>
                          <a:cs typeface="Calibri" panose="020F0502020204030204" pitchFamily="34" charset="0"/>
                        </a:rPr>
                        <a:t>Support</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kern="1200">
                          <a:solidFill>
                            <a:schemeClr val="tx1"/>
                          </a:solidFill>
                          <a:effectLst/>
                          <a:latin typeface="+mn-lt"/>
                          <a:ea typeface="+mn-ea"/>
                          <a:cs typeface="Calibri" panose="020F0502020204030204" pitchFamily="34" charset="0"/>
                        </a:rPr>
                        <a:t>Primary</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20000910"/>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Unit testing—functional</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 NA</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Support</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16087215"/>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Integration testing</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Support</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gridSpan="2">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dirty="0">
                        <a:solidFill>
                          <a:schemeClr val="tx1"/>
                        </a:solidFill>
                        <a:effectLst/>
                        <a:latin typeface="+mn-lt"/>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81425675"/>
                  </a:ext>
                </a:extLst>
              </a:tr>
              <a:tr h="370319">
                <a:tc>
                  <a:txBody>
                    <a:bodyPr/>
                    <a:lstStyle/>
                    <a:p>
                      <a:pPr marL="0" marR="0">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Integration Testing – Bug fixes</a:t>
                      </a: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NA</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Support</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ea typeface="Times" panose="02020603050405020304" pitchFamily="18" charset="0"/>
                          <a:cs typeface="Calibri" panose="020F0502020204030204" pitchFamily="34" charset="0"/>
                        </a:rPr>
                        <a:t>Primary</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74535026"/>
                  </a:ext>
                </a:extLst>
              </a:tr>
              <a:tr h="370319">
                <a:tc>
                  <a:txBody>
                    <a:bodyPr/>
                    <a:lstStyle/>
                    <a:p>
                      <a:pPr marL="0" marR="0">
                        <a:spcBef>
                          <a:spcPts val="0"/>
                        </a:spcBef>
                        <a:spcAft>
                          <a:spcPts val="0"/>
                        </a:spcAft>
                      </a:pPr>
                      <a:r>
                        <a:rPr lang="en-US" sz="1100" b="0">
                          <a:solidFill>
                            <a:schemeClr val="tx1"/>
                          </a:solidFill>
                          <a:effectLst/>
                          <a:latin typeface="+mn-lt"/>
                          <a:cs typeface="Calibri" panose="020F0502020204030204" pitchFamily="34" charset="0"/>
                        </a:rPr>
                        <a:t>User acceptance testing</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Primary</a:t>
                      </a:r>
                      <a:endParaRPr lang="en-US" sz="1100" b="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Support</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ctr">
                        <a:spcBef>
                          <a:spcPts val="0"/>
                        </a:spcBef>
                        <a:spcAft>
                          <a:spcPts val="0"/>
                        </a:spcAft>
                      </a:pPr>
                      <a:r>
                        <a:rPr lang="en-US" sz="1100" b="0">
                          <a:solidFill>
                            <a:schemeClr val="tx1"/>
                          </a:solidFill>
                          <a:effectLst/>
                          <a:latin typeface="+mn-lt"/>
                          <a:cs typeface="Calibri" panose="020F0502020204030204" pitchFamily="34" charset="0"/>
                        </a:rPr>
                        <a:t> Support</a:t>
                      </a:r>
                      <a:endParaRPr lang="en-US" sz="1100" b="0" dirty="0">
                        <a:solidFill>
                          <a:schemeClr val="tx1"/>
                        </a:solidFill>
                        <a:effectLst/>
                        <a:latin typeface="+mn-lt"/>
                        <a:ea typeface="Times" panose="02020603050405020304" pitchFamily="18" charset="0"/>
                        <a:cs typeface="Calibri" panose="020F0502020204030204" pitchFamily="34" charset="0"/>
                      </a:endParaRPr>
                    </a:p>
                  </a:txBody>
                  <a:tcPr marL="68580" marR="6858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38122419"/>
                  </a:ext>
                </a:extLst>
              </a:tr>
            </a:tbl>
          </a:graphicData>
        </a:graphic>
      </p:graphicFrame>
    </p:spTree>
    <p:extLst>
      <p:ext uri="{BB962C8B-B14F-4D97-AF65-F5344CB8AC3E}">
        <p14:creationId xmlns:p14="http://schemas.microsoft.com/office/powerpoint/2010/main" val="19611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Integrated Future State Architecture</a:t>
            </a:r>
          </a:p>
        </p:txBody>
      </p:sp>
      <p:cxnSp>
        <p:nvCxnSpPr>
          <p:cNvPr id="7" name="Straight Connector 6">
            <a:extLst>
              <a:ext uri="{FF2B5EF4-FFF2-40B4-BE49-F238E27FC236}">
                <a16:creationId xmlns:a16="http://schemas.microsoft.com/office/drawing/2014/main" id="{B3C80D1E-655C-48B6-8885-DEFFEB2CD8E3}"/>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6CD86532-0BD4-44CD-BDB3-F3C1E99EDB8F}"/>
              </a:ext>
            </a:extLst>
          </p:cNvPr>
          <p:cNvSpPr/>
          <p:nvPr/>
        </p:nvSpPr>
        <p:spPr bwMode="gray">
          <a:xfrm>
            <a:off x="473300" y="1675195"/>
            <a:ext cx="2550914" cy="4627641"/>
          </a:xfrm>
          <a:prstGeom prst="roundRect">
            <a:avLst>
              <a:gd name="adj" fmla="val 0"/>
            </a:avLst>
          </a:prstGeom>
          <a:solidFill>
            <a:schemeClr val="bg1">
              <a:lumMod val="95000"/>
            </a:schemeClr>
          </a:solidFill>
          <a:ln w="31750" algn="ctr">
            <a:solidFill>
              <a:srgbClr val="FFD100"/>
            </a:solidFill>
            <a:miter lim="800000"/>
            <a:headEnd/>
            <a:tailEnd/>
          </a:ln>
        </p:spPr>
        <p:txBody>
          <a:bodyPr wrap="square" lIns="88900" tIns="88900" rIns="88900" bIns="88900" rtlCol="0" anchor="t"/>
          <a:lstStyle/>
          <a:p>
            <a:pPr marL="0" marR="0" lvl="0" indent="0" algn="ctr" defTabSz="91321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ea typeface="+mn-ea"/>
                <a:cs typeface="Arial" panose="020B0604020202020204" pitchFamily="34" charset="0"/>
              </a:rPr>
              <a:t>Non-Fleet</a:t>
            </a:r>
            <a:endParaRPr lang="en-US" sz="700" kern="0">
              <a:solidFill>
                <a:srgbClr val="FFFFFF"/>
              </a:solidFill>
              <a:cs typeface="Arial" panose="020B0604020202020204" pitchFamily="34" charset="0"/>
            </a:endParaRPr>
          </a:p>
        </p:txBody>
      </p:sp>
      <p:sp>
        <p:nvSpPr>
          <p:cNvPr id="11" name="Rounded Rectangle 127">
            <a:extLst>
              <a:ext uri="{FF2B5EF4-FFF2-40B4-BE49-F238E27FC236}">
                <a16:creationId xmlns:a16="http://schemas.microsoft.com/office/drawing/2014/main" id="{733B0B2C-265E-4353-9739-78C7CA77E2E9}"/>
              </a:ext>
            </a:extLst>
          </p:cNvPr>
          <p:cNvSpPr/>
          <p:nvPr/>
        </p:nvSpPr>
        <p:spPr bwMode="gray">
          <a:xfrm>
            <a:off x="469900" y="1026146"/>
            <a:ext cx="11252200" cy="377529"/>
          </a:xfrm>
          <a:prstGeom prst="rect">
            <a:avLst/>
          </a:prstGeom>
          <a:solidFill>
            <a:srgbClr val="000000"/>
          </a:solidFill>
          <a:ln w="3175">
            <a:noFill/>
            <a:headEnd/>
            <a:tailEnd/>
          </a:ln>
        </p:spPr>
        <p:style>
          <a:lnRef idx="2">
            <a:schemeClr val="accent5"/>
          </a:lnRef>
          <a:fillRef idx="1">
            <a:schemeClr val="lt1"/>
          </a:fillRef>
          <a:effectRef idx="0">
            <a:schemeClr val="accent5"/>
          </a:effectRef>
          <a:fontRef idx="minor">
            <a:schemeClr val="dk1"/>
          </a:fontRef>
        </p:style>
        <p:txBody>
          <a:bodyPr wrap="square" lIns="91440" tIns="91440" rIns="91440" bIns="91440" rtlCol="0" anchor="ctr" anchorCtr="0"/>
          <a:lstStyle/>
          <a:p>
            <a:pPr lvl="0" algn="ctr">
              <a:spcAft>
                <a:spcPts val="600"/>
              </a:spcAft>
              <a:defRPr/>
            </a:pPr>
            <a:r>
              <a:rPr lang="en-GB" sz="1400" b="1">
                <a:solidFill>
                  <a:srgbClr val="FFD100"/>
                </a:solidFill>
              </a:rPr>
              <a:t>XXXX Cloud</a:t>
            </a:r>
          </a:p>
        </p:txBody>
      </p:sp>
      <p:grpSp>
        <p:nvGrpSpPr>
          <p:cNvPr id="12" name="Group 11">
            <a:extLst>
              <a:ext uri="{FF2B5EF4-FFF2-40B4-BE49-F238E27FC236}">
                <a16:creationId xmlns:a16="http://schemas.microsoft.com/office/drawing/2014/main" id="{5690C3D0-C4BD-4D22-BA52-68F4B5AE8E2B}"/>
              </a:ext>
            </a:extLst>
          </p:cNvPr>
          <p:cNvGrpSpPr/>
          <p:nvPr/>
        </p:nvGrpSpPr>
        <p:grpSpPr>
          <a:xfrm>
            <a:off x="3143852" y="1665288"/>
            <a:ext cx="1343170" cy="4637546"/>
            <a:chOff x="3428857" y="1665288"/>
            <a:chExt cx="1343170" cy="4637546"/>
          </a:xfrm>
        </p:grpSpPr>
        <p:grpSp>
          <p:nvGrpSpPr>
            <p:cNvPr id="13" name="Group 12">
              <a:extLst>
                <a:ext uri="{FF2B5EF4-FFF2-40B4-BE49-F238E27FC236}">
                  <a16:creationId xmlns:a16="http://schemas.microsoft.com/office/drawing/2014/main" id="{598CD992-9D1E-4FE3-98C2-9250BBEBBAC4}"/>
                </a:ext>
              </a:extLst>
            </p:cNvPr>
            <p:cNvGrpSpPr/>
            <p:nvPr/>
          </p:nvGrpSpPr>
          <p:grpSpPr>
            <a:xfrm>
              <a:off x="3428857" y="3365611"/>
              <a:ext cx="102081" cy="293224"/>
              <a:chOff x="3604698" y="3192211"/>
              <a:chExt cx="109612" cy="390967"/>
            </a:xfrm>
          </p:grpSpPr>
          <p:pic>
            <p:nvPicPr>
              <p:cNvPr id="21" name="Graphic 20">
                <a:extLst>
                  <a:ext uri="{FF2B5EF4-FFF2-40B4-BE49-F238E27FC236}">
                    <a16:creationId xmlns:a16="http://schemas.microsoft.com/office/drawing/2014/main" id="{42A3438D-43BF-494D-ACB0-65AF360B00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4699" y="3192211"/>
                <a:ext cx="78046" cy="135082"/>
              </a:xfrm>
              <a:prstGeom prst="rect">
                <a:avLst/>
              </a:prstGeom>
            </p:spPr>
          </p:pic>
          <p:pic>
            <p:nvPicPr>
              <p:cNvPr id="22" name="Graphic 21">
                <a:extLst>
                  <a:ext uri="{FF2B5EF4-FFF2-40B4-BE49-F238E27FC236}">
                    <a16:creationId xmlns:a16="http://schemas.microsoft.com/office/drawing/2014/main" id="{7BE8539C-9416-46E1-88FE-523E98A0CE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604698" y="3393463"/>
                <a:ext cx="109612" cy="189715"/>
              </a:xfrm>
              <a:prstGeom prst="rect">
                <a:avLst/>
              </a:prstGeom>
            </p:spPr>
          </p:pic>
        </p:grpSp>
        <p:grpSp>
          <p:nvGrpSpPr>
            <p:cNvPr id="14" name="Group 13">
              <a:extLst>
                <a:ext uri="{FF2B5EF4-FFF2-40B4-BE49-F238E27FC236}">
                  <a16:creationId xmlns:a16="http://schemas.microsoft.com/office/drawing/2014/main" id="{79C9B50E-AC4B-4194-B281-51EB56AA9E01}"/>
                </a:ext>
              </a:extLst>
            </p:cNvPr>
            <p:cNvGrpSpPr/>
            <p:nvPr/>
          </p:nvGrpSpPr>
          <p:grpSpPr>
            <a:xfrm>
              <a:off x="4669945" y="3387130"/>
              <a:ext cx="102082" cy="283245"/>
              <a:chOff x="3604670" y="2586205"/>
              <a:chExt cx="109613" cy="377661"/>
            </a:xfrm>
            <a:solidFill>
              <a:srgbClr val="000000"/>
            </a:solidFill>
          </p:grpSpPr>
          <p:pic>
            <p:nvPicPr>
              <p:cNvPr id="19" name="Graphic 18">
                <a:extLst>
                  <a:ext uri="{FF2B5EF4-FFF2-40B4-BE49-F238E27FC236}">
                    <a16:creationId xmlns:a16="http://schemas.microsoft.com/office/drawing/2014/main" id="{A9EA045E-C05F-4C3F-B626-7930B04D85A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4671" y="2586205"/>
                <a:ext cx="109612" cy="189715"/>
              </a:xfrm>
              <a:prstGeom prst="rect">
                <a:avLst/>
              </a:prstGeom>
            </p:spPr>
          </p:pic>
          <p:pic>
            <p:nvPicPr>
              <p:cNvPr id="20" name="Graphic 19">
                <a:extLst>
                  <a:ext uri="{FF2B5EF4-FFF2-40B4-BE49-F238E27FC236}">
                    <a16:creationId xmlns:a16="http://schemas.microsoft.com/office/drawing/2014/main" id="{7659F2F0-1965-4E8C-935D-AFA4553926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3604670" y="2816146"/>
                <a:ext cx="85349" cy="147720"/>
              </a:xfrm>
              <a:prstGeom prst="rect">
                <a:avLst/>
              </a:prstGeom>
            </p:spPr>
          </p:pic>
        </p:grpSp>
        <p:sp>
          <p:nvSpPr>
            <p:cNvPr id="15" name="Rectangle: Rounded Corners 14">
              <a:extLst>
                <a:ext uri="{FF2B5EF4-FFF2-40B4-BE49-F238E27FC236}">
                  <a16:creationId xmlns:a16="http://schemas.microsoft.com/office/drawing/2014/main" id="{376F0115-966E-449B-B0CF-85A6B986EE0C}"/>
                </a:ext>
              </a:extLst>
            </p:cNvPr>
            <p:cNvSpPr/>
            <p:nvPr/>
          </p:nvSpPr>
          <p:spPr bwMode="gray">
            <a:xfrm>
              <a:off x="3627109" y="1665288"/>
              <a:ext cx="988391" cy="4637546"/>
            </a:xfrm>
            <a:prstGeom prst="roundRect">
              <a:avLst>
                <a:gd name="adj" fmla="val 0"/>
              </a:avLst>
            </a:prstGeom>
            <a:solidFill>
              <a:schemeClr val="bg1">
                <a:lumMod val="75000"/>
              </a:schemeClr>
            </a:solidFill>
            <a:ln w="19050" algn="ctr">
              <a:noFill/>
              <a:miter lim="800000"/>
              <a:headEnd/>
              <a:tailEnd/>
            </a:ln>
          </p:spPr>
          <p:txBody>
            <a:bodyPr wrap="square" lIns="0" tIns="34290" rIns="0" bIns="34290" rtlCol="0" anchor="ctr"/>
            <a:lstStyle/>
            <a:p>
              <a:pPr algn="ctr" defTabSz="913210" eaLnBrk="0" fontAlgn="base" hangingPunct="0">
                <a:spcBef>
                  <a:spcPct val="0"/>
                </a:spcBef>
                <a:spcAft>
                  <a:spcPct val="0"/>
                </a:spcAft>
              </a:pPr>
              <a:r>
                <a:rPr lang="en-US" sz="900">
                  <a:solidFill>
                    <a:srgbClr val="000000"/>
                  </a:solidFill>
                  <a:cs typeface="Arial" panose="020B0604020202020204" pitchFamily="34" charset="0"/>
                </a:rPr>
                <a:t>Sterling File Gateway</a:t>
              </a:r>
            </a:p>
          </p:txBody>
        </p:sp>
      </p:grpSp>
      <p:pic>
        <p:nvPicPr>
          <p:cNvPr id="23" name="Picture 22" descr="Logo, company name&#10;&#10;Description automatically generated">
            <a:extLst>
              <a:ext uri="{FF2B5EF4-FFF2-40B4-BE49-F238E27FC236}">
                <a16:creationId xmlns:a16="http://schemas.microsoft.com/office/drawing/2014/main" id="{A47CE25C-706B-4027-8A64-C98BE1474D80}"/>
              </a:ext>
            </a:extLst>
          </p:cNvPr>
          <p:cNvPicPr>
            <a:picLocks noChangeAspect="1"/>
          </p:cNvPicPr>
          <p:nvPr/>
        </p:nvPicPr>
        <p:blipFill rotWithShape="1">
          <a:blip r:embed="rId5">
            <a:biLevel thresh="25000"/>
            <a:extLst>
              <a:ext uri="{BEBA8EAE-BF5A-486C-A8C5-ECC9F3942E4B}">
                <a14:imgProps xmlns:a14="http://schemas.microsoft.com/office/drawing/2010/main">
                  <a14:imgLayer r:embed="rId6">
                    <a14:imgEffect>
                      <a14:saturation sat="0"/>
                    </a14:imgEffect>
                  </a14:imgLayer>
                </a14:imgProps>
              </a:ext>
            </a:extLst>
          </a:blip>
          <a:srcRect t="39268" r="69808" b="18036"/>
          <a:stretch/>
        </p:blipFill>
        <p:spPr>
          <a:xfrm>
            <a:off x="7687409" y="3111980"/>
            <a:ext cx="303412" cy="321802"/>
          </a:xfrm>
          <a:prstGeom prst="rect">
            <a:avLst/>
          </a:prstGeom>
        </p:spPr>
      </p:pic>
      <p:grpSp>
        <p:nvGrpSpPr>
          <p:cNvPr id="24" name="Group 23">
            <a:extLst>
              <a:ext uri="{FF2B5EF4-FFF2-40B4-BE49-F238E27FC236}">
                <a16:creationId xmlns:a16="http://schemas.microsoft.com/office/drawing/2014/main" id="{0295BAE7-6598-4FD4-AC5D-0BA60F0D3B3C}"/>
              </a:ext>
            </a:extLst>
          </p:cNvPr>
          <p:cNvGrpSpPr/>
          <p:nvPr/>
        </p:nvGrpSpPr>
        <p:grpSpPr>
          <a:xfrm>
            <a:off x="581629" y="2134789"/>
            <a:ext cx="2343650" cy="3418978"/>
            <a:chOff x="581629" y="1923037"/>
            <a:chExt cx="2343650" cy="3045779"/>
          </a:xfrm>
        </p:grpSpPr>
        <p:sp>
          <p:nvSpPr>
            <p:cNvPr id="25" name="Rectangle: Rounded Corners 60">
              <a:extLst>
                <a:ext uri="{FF2B5EF4-FFF2-40B4-BE49-F238E27FC236}">
                  <a16:creationId xmlns:a16="http://schemas.microsoft.com/office/drawing/2014/main" id="{65A82B3D-C6A4-48D6-8DF4-05985403A13A}"/>
                </a:ext>
              </a:extLst>
            </p:cNvPr>
            <p:cNvSpPr/>
            <p:nvPr/>
          </p:nvSpPr>
          <p:spPr bwMode="gray">
            <a:xfrm>
              <a:off x="1867398" y="1923037"/>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TACO</a:t>
              </a:r>
            </a:p>
          </p:txBody>
        </p:sp>
        <p:sp>
          <p:nvSpPr>
            <p:cNvPr id="26" name="Rectangle: Rounded Corners 61">
              <a:extLst>
                <a:ext uri="{FF2B5EF4-FFF2-40B4-BE49-F238E27FC236}">
                  <a16:creationId xmlns:a16="http://schemas.microsoft.com/office/drawing/2014/main" id="{C4686200-71BC-4C47-8FB7-C2ED96E1E893}"/>
                </a:ext>
              </a:extLst>
            </p:cNvPr>
            <p:cNvSpPr/>
            <p:nvPr/>
          </p:nvSpPr>
          <p:spPr bwMode="gray">
            <a:xfrm>
              <a:off x="1867398" y="2570341"/>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err="1">
                  <a:solidFill>
                    <a:srgbClr val="000000"/>
                  </a:solidFill>
                  <a:cs typeface="Arial" panose="020B0604020202020204" pitchFamily="34" charset="0"/>
                </a:rPr>
                <a:t>Tangoe</a:t>
              </a:r>
              <a:endParaRPr lang="en-US" sz="1000" kern="0">
                <a:solidFill>
                  <a:srgbClr val="000000"/>
                </a:solidFill>
                <a:cs typeface="Arial" panose="020B0604020202020204" pitchFamily="34" charset="0"/>
              </a:endParaRPr>
            </a:p>
          </p:txBody>
        </p:sp>
        <p:sp>
          <p:nvSpPr>
            <p:cNvPr id="27" name="Rectangle: Rounded Corners 62">
              <a:extLst>
                <a:ext uri="{FF2B5EF4-FFF2-40B4-BE49-F238E27FC236}">
                  <a16:creationId xmlns:a16="http://schemas.microsoft.com/office/drawing/2014/main" id="{4477C2AE-CF50-441A-AC6B-1E50F8CBB7B1}"/>
                </a:ext>
              </a:extLst>
            </p:cNvPr>
            <p:cNvSpPr/>
            <p:nvPr/>
          </p:nvSpPr>
          <p:spPr bwMode="gray">
            <a:xfrm>
              <a:off x="1867398" y="3217645"/>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900" kern="0">
                  <a:cs typeface="Arial" panose="020B0604020202020204" pitchFamily="34" charset="0"/>
                </a:rPr>
                <a:t>Volume Vendors (Goodyear / Firestone)</a:t>
              </a:r>
            </a:p>
          </p:txBody>
        </p:sp>
        <p:sp>
          <p:nvSpPr>
            <p:cNvPr id="28" name="Rectangle: Rounded Corners 63">
              <a:extLst>
                <a:ext uri="{FF2B5EF4-FFF2-40B4-BE49-F238E27FC236}">
                  <a16:creationId xmlns:a16="http://schemas.microsoft.com/office/drawing/2014/main" id="{2FF30AD7-08BF-4EB8-8EE5-D40BBDF0E110}"/>
                </a:ext>
              </a:extLst>
            </p:cNvPr>
            <p:cNvSpPr/>
            <p:nvPr/>
          </p:nvSpPr>
          <p:spPr bwMode="gray">
            <a:xfrm>
              <a:off x="581629" y="1923037"/>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Concur</a:t>
              </a:r>
            </a:p>
          </p:txBody>
        </p:sp>
        <p:sp>
          <p:nvSpPr>
            <p:cNvPr id="29" name="Rectangle: Rounded Corners 64">
              <a:extLst>
                <a:ext uri="{FF2B5EF4-FFF2-40B4-BE49-F238E27FC236}">
                  <a16:creationId xmlns:a16="http://schemas.microsoft.com/office/drawing/2014/main" id="{96CAFCF4-36CE-4079-BBA5-D5CB153BE878}"/>
                </a:ext>
              </a:extLst>
            </p:cNvPr>
            <p:cNvSpPr/>
            <p:nvPr/>
          </p:nvSpPr>
          <p:spPr bwMode="gray">
            <a:xfrm>
              <a:off x="581629" y="2570341"/>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CAAS</a:t>
              </a:r>
            </a:p>
          </p:txBody>
        </p:sp>
        <p:sp>
          <p:nvSpPr>
            <p:cNvPr id="30" name="Rectangle: Rounded Corners 66">
              <a:extLst>
                <a:ext uri="{FF2B5EF4-FFF2-40B4-BE49-F238E27FC236}">
                  <a16:creationId xmlns:a16="http://schemas.microsoft.com/office/drawing/2014/main" id="{4975243D-13F8-4364-A22D-1CA697BFD08F}"/>
                </a:ext>
              </a:extLst>
            </p:cNvPr>
            <p:cNvSpPr/>
            <p:nvPr/>
          </p:nvSpPr>
          <p:spPr bwMode="gray">
            <a:xfrm>
              <a:off x="581629" y="3864949"/>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err="1">
                  <a:solidFill>
                    <a:srgbClr val="000000"/>
                  </a:solidFill>
                  <a:cs typeface="Arial" panose="020B0604020202020204" pitchFamily="34" charset="0"/>
                </a:rPr>
                <a:t>Telapoint</a:t>
              </a:r>
              <a:endParaRPr lang="en-US" sz="1000" kern="0">
                <a:solidFill>
                  <a:srgbClr val="000000"/>
                </a:solidFill>
                <a:cs typeface="Arial" panose="020B0604020202020204" pitchFamily="34" charset="0"/>
              </a:endParaRPr>
            </a:p>
          </p:txBody>
        </p:sp>
        <p:sp>
          <p:nvSpPr>
            <p:cNvPr id="31" name="Rectangle: Rounded Corners 67">
              <a:extLst>
                <a:ext uri="{FF2B5EF4-FFF2-40B4-BE49-F238E27FC236}">
                  <a16:creationId xmlns:a16="http://schemas.microsoft.com/office/drawing/2014/main" id="{CF6536D4-0691-4AAB-B502-F9D16D22CD13}"/>
                </a:ext>
              </a:extLst>
            </p:cNvPr>
            <p:cNvSpPr/>
            <p:nvPr/>
          </p:nvSpPr>
          <p:spPr bwMode="gray">
            <a:xfrm>
              <a:off x="581629" y="3217645"/>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GDRB/GAR</a:t>
              </a:r>
            </a:p>
          </p:txBody>
        </p:sp>
        <p:sp>
          <p:nvSpPr>
            <p:cNvPr id="32" name="Rectangle: Rounded Corners 76">
              <a:extLst>
                <a:ext uri="{FF2B5EF4-FFF2-40B4-BE49-F238E27FC236}">
                  <a16:creationId xmlns:a16="http://schemas.microsoft.com/office/drawing/2014/main" id="{535DCA9F-6AA1-4B4F-BA50-C55A4ACA6135}"/>
                </a:ext>
              </a:extLst>
            </p:cNvPr>
            <p:cNvSpPr/>
            <p:nvPr/>
          </p:nvSpPr>
          <p:spPr bwMode="gray">
            <a:xfrm>
              <a:off x="1867398" y="3864949"/>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Banks</a:t>
              </a:r>
            </a:p>
          </p:txBody>
        </p:sp>
        <p:sp>
          <p:nvSpPr>
            <p:cNvPr id="33" name="Rectangle: Rounded Corners 92">
              <a:extLst>
                <a:ext uri="{FF2B5EF4-FFF2-40B4-BE49-F238E27FC236}">
                  <a16:creationId xmlns:a16="http://schemas.microsoft.com/office/drawing/2014/main" id="{AB3DA8F1-A9FF-430E-B0F4-D3E0595B0083}"/>
                </a:ext>
              </a:extLst>
            </p:cNvPr>
            <p:cNvSpPr/>
            <p:nvPr/>
          </p:nvSpPr>
          <p:spPr bwMode="gray">
            <a:xfrm>
              <a:off x="581629" y="4512252"/>
              <a:ext cx="1057881" cy="456564"/>
            </a:xfrm>
            <a:prstGeom prst="rect">
              <a:avLst/>
            </a:prstGeom>
            <a:solidFill>
              <a:srgbClr val="FFFFFF"/>
            </a:solidFill>
            <a:ln w="19050" algn="ctr">
              <a:solidFill>
                <a:srgbClr val="FFD1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Consuming Systems</a:t>
              </a:r>
            </a:p>
          </p:txBody>
        </p:sp>
      </p:grpSp>
      <p:grpSp>
        <p:nvGrpSpPr>
          <p:cNvPr id="34" name="Group 33">
            <a:extLst>
              <a:ext uri="{FF2B5EF4-FFF2-40B4-BE49-F238E27FC236}">
                <a16:creationId xmlns:a16="http://schemas.microsoft.com/office/drawing/2014/main" id="{E7BCE045-8387-434B-BA95-60C8D75EFC69}"/>
              </a:ext>
            </a:extLst>
          </p:cNvPr>
          <p:cNvGrpSpPr/>
          <p:nvPr/>
        </p:nvGrpSpPr>
        <p:grpSpPr>
          <a:xfrm>
            <a:off x="4706039" y="3559441"/>
            <a:ext cx="6795697" cy="1560827"/>
            <a:chOff x="4724968" y="1982961"/>
            <a:chExt cx="6795697" cy="1560827"/>
          </a:xfrm>
        </p:grpSpPr>
        <p:sp>
          <p:nvSpPr>
            <p:cNvPr id="35" name="Rectangle: Rounded Corners 34">
              <a:extLst>
                <a:ext uri="{FF2B5EF4-FFF2-40B4-BE49-F238E27FC236}">
                  <a16:creationId xmlns:a16="http://schemas.microsoft.com/office/drawing/2014/main" id="{8427FCD2-60C6-4B53-BC4B-7856BBFE1FAC}"/>
                </a:ext>
              </a:extLst>
            </p:cNvPr>
            <p:cNvSpPr/>
            <p:nvPr/>
          </p:nvSpPr>
          <p:spPr bwMode="gray">
            <a:xfrm>
              <a:off x="4724968" y="1982961"/>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Self Service </a:t>
              </a:r>
            </a:p>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Procurement</a:t>
              </a:r>
            </a:p>
          </p:txBody>
        </p:sp>
        <p:sp>
          <p:nvSpPr>
            <p:cNvPr id="36" name="Rectangle: Rounded Corners 35">
              <a:extLst>
                <a:ext uri="{FF2B5EF4-FFF2-40B4-BE49-F238E27FC236}">
                  <a16:creationId xmlns:a16="http://schemas.microsoft.com/office/drawing/2014/main" id="{25B59A78-4F62-4C81-9E4B-F3A842CF74FE}"/>
                </a:ext>
              </a:extLst>
            </p:cNvPr>
            <p:cNvSpPr/>
            <p:nvPr/>
          </p:nvSpPr>
          <p:spPr bwMode="gray">
            <a:xfrm>
              <a:off x="4724968" y="2556700"/>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Purchasing</a:t>
              </a:r>
            </a:p>
          </p:txBody>
        </p:sp>
        <p:sp>
          <p:nvSpPr>
            <p:cNvPr id="37" name="Rectangle: Rounded Corners 36">
              <a:extLst>
                <a:ext uri="{FF2B5EF4-FFF2-40B4-BE49-F238E27FC236}">
                  <a16:creationId xmlns:a16="http://schemas.microsoft.com/office/drawing/2014/main" id="{D7A9BF6E-B830-4D35-A6B7-BE27705219B0}"/>
                </a:ext>
              </a:extLst>
            </p:cNvPr>
            <p:cNvSpPr/>
            <p:nvPr/>
          </p:nvSpPr>
          <p:spPr bwMode="gray">
            <a:xfrm>
              <a:off x="8191494" y="1982961"/>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AGIS</a:t>
              </a:r>
            </a:p>
          </p:txBody>
        </p:sp>
        <p:sp>
          <p:nvSpPr>
            <p:cNvPr id="38" name="Rectangle: Rounded Corners 37">
              <a:extLst>
                <a:ext uri="{FF2B5EF4-FFF2-40B4-BE49-F238E27FC236}">
                  <a16:creationId xmlns:a16="http://schemas.microsoft.com/office/drawing/2014/main" id="{CD74494F-0A6B-48BE-800B-1B73879B28D3}"/>
                </a:ext>
              </a:extLst>
            </p:cNvPr>
            <p:cNvSpPr/>
            <p:nvPr/>
          </p:nvSpPr>
          <p:spPr bwMode="gray">
            <a:xfrm>
              <a:off x="4724968" y="3115078"/>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Payables</a:t>
              </a:r>
              <a:endParaRPr lang="en-US" sz="1000">
                <a:solidFill>
                  <a:srgbClr val="000000"/>
                </a:solidFill>
                <a:cs typeface="Arial" panose="020B0604020202020204" pitchFamily="34" charset="0"/>
              </a:endParaRPr>
            </a:p>
          </p:txBody>
        </p:sp>
        <p:sp>
          <p:nvSpPr>
            <p:cNvPr id="39" name="Rectangle: Rounded Corners 38">
              <a:extLst>
                <a:ext uri="{FF2B5EF4-FFF2-40B4-BE49-F238E27FC236}">
                  <a16:creationId xmlns:a16="http://schemas.microsoft.com/office/drawing/2014/main" id="{82BC6C68-96D5-4158-B873-18E5AF7D0675}"/>
                </a:ext>
              </a:extLst>
            </p:cNvPr>
            <p:cNvSpPr/>
            <p:nvPr/>
          </p:nvSpPr>
          <p:spPr bwMode="gray">
            <a:xfrm>
              <a:off x="6458231" y="1982961"/>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Fixed Assets</a:t>
              </a:r>
            </a:p>
          </p:txBody>
        </p:sp>
        <p:sp>
          <p:nvSpPr>
            <p:cNvPr id="40" name="Rectangle: Rounded Corners 39">
              <a:extLst>
                <a:ext uri="{FF2B5EF4-FFF2-40B4-BE49-F238E27FC236}">
                  <a16:creationId xmlns:a16="http://schemas.microsoft.com/office/drawing/2014/main" id="{C9D341B6-89F3-41A8-A3D5-9970B922F051}"/>
                </a:ext>
              </a:extLst>
            </p:cNvPr>
            <p:cNvSpPr/>
            <p:nvPr/>
          </p:nvSpPr>
          <p:spPr bwMode="gray">
            <a:xfrm>
              <a:off x="6458231" y="2556700"/>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General Ledger</a:t>
              </a:r>
            </a:p>
          </p:txBody>
        </p:sp>
        <p:sp>
          <p:nvSpPr>
            <p:cNvPr id="41" name="Rectangle: Rounded Corners 40">
              <a:extLst>
                <a:ext uri="{FF2B5EF4-FFF2-40B4-BE49-F238E27FC236}">
                  <a16:creationId xmlns:a16="http://schemas.microsoft.com/office/drawing/2014/main" id="{AE9DA6B4-B38B-405E-8554-5908040AB616}"/>
                </a:ext>
              </a:extLst>
            </p:cNvPr>
            <p:cNvSpPr/>
            <p:nvPr/>
          </p:nvSpPr>
          <p:spPr bwMode="gray">
            <a:xfrm>
              <a:off x="6460570" y="3115078"/>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Cash Management</a:t>
              </a:r>
            </a:p>
          </p:txBody>
        </p:sp>
        <p:sp>
          <p:nvSpPr>
            <p:cNvPr id="42" name="Rectangle: Rounded Corners 41">
              <a:extLst>
                <a:ext uri="{FF2B5EF4-FFF2-40B4-BE49-F238E27FC236}">
                  <a16:creationId xmlns:a16="http://schemas.microsoft.com/office/drawing/2014/main" id="{87B78819-70AD-455C-B91C-28903B5B56AA}"/>
                </a:ext>
              </a:extLst>
            </p:cNvPr>
            <p:cNvSpPr/>
            <p:nvPr/>
          </p:nvSpPr>
          <p:spPr bwMode="gray">
            <a:xfrm>
              <a:off x="8191494" y="2556700"/>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Inventory</a:t>
              </a:r>
            </a:p>
          </p:txBody>
        </p:sp>
        <p:sp>
          <p:nvSpPr>
            <p:cNvPr id="43" name="Rectangle: Rounded Corners 42">
              <a:extLst>
                <a:ext uri="{FF2B5EF4-FFF2-40B4-BE49-F238E27FC236}">
                  <a16:creationId xmlns:a16="http://schemas.microsoft.com/office/drawing/2014/main" id="{B832FF78-CA1A-4A40-A945-6173EA4FBE29}"/>
                </a:ext>
              </a:extLst>
            </p:cNvPr>
            <p:cNvSpPr/>
            <p:nvPr/>
          </p:nvSpPr>
          <p:spPr bwMode="gray">
            <a:xfrm>
              <a:off x="8196172" y="3100779"/>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Accounting Hub</a:t>
              </a:r>
            </a:p>
          </p:txBody>
        </p:sp>
        <p:sp>
          <p:nvSpPr>
            <p:cNvPr id="44" name="Rectangle: Rounded Corners 43">
              <a:extLst>
                <a:ext uri="{FF2B5EF4-FFF2-40B4-BE49-F238E27FC236}">
                  <a16:creationId xmlns:a16="http://schemas.microsoft.com/office/drawing/2014/main" id="{670812A7-B057-4344-8B68-5A8D57C3CB45}"/>
                </a:ext>
              </a:extLst>
            </p:cNvPr>
            <p:cNvSpPr/>
            <p:nvPr/>
          </p:nvSpPr>
          <p:spPr bwMode="gray">
            <a:xfrm>
              <a:off x="9924758" y="1988869"/>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dirty="0">
                  <a:solidFill>
                    <a:srgbClr val="000000"/>
                  </a:solidFill>
                  <a:cs typeface="Arial" panose="020B0604020202020204" pitchFamily="34" charset="0"/>
                </a:rPr>
                <a:t>Receivables</a:t>
              </a:r>
            </a:p>
          </p:txBody>
        </p:sp>
        <p:sp>
          <p:nvSpPr>
            <p:cNvPr id="45" name="Rectangle: Rounded Corners 44">
              <a:extLst>
                <a:ext uri="{FF2B5EF4-FFF2-40B4-BE49-F238E27FC236}">
                  <a16:creationId xmlns:a16="http://schemas.microsoft.com/office/drawing/2014/main" id="{C468BC6C-0542-47DB-998B-D6BFA08FFFD4}"/>
                </a:ext>
              </a:extLst>
            </p:cNvPr>
            <p:cNvSpPr/>
            <p:nvPr/>
          </p:nvSpPr>
          <p:spPr bwMode="gray">
            <a:xfrm>
              <a:off x="9924758" y="2562608"/>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dirty="0">
                  <a:solidFill>
                    <a:srgbClr val="000000"/>
                  </a:solidFill>
                  <a:cs typeface="Arial" panose="020B0604020202020204" pitchFamily="34" charset="0"/>
                </a:rPr>
                <a:t>Collections</a:t>
              </a:r>
            </a:p>
          </p:txBody>
        </p:sp>
        <p:sp>
          <p:nvSpPr>
            <p:cNvPr id="46" name="Rectangle: Rounded Corners 45">
              <a:extLst>
                <a:ext uri="{FF2B5EF4-FFF2-40B4-BE49-F238E27FC236}">
                  <a16:creationId xmlns:a16="http://schemas.microsoft.com/office/drawing/2014/main" id="{A0B7DA8B-9FEA-4FD3-B115-6A81A98A5603}"/>
                </a:ext>
              </a:extLst>
            </p:cNvPr>
            <p:cNvSpPr/>
            <p:nvPr/>
          </p:nvSpPr>
          <p:spPr bwMode="gray">
            <a:xfrm>
              <a:off x="9931774" y="3106035"/>
              <a:ext cx="1588891" cy="428710"/>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Project Costing</a:t>
              </a:r>
            </a:p>
          </p:txBody>
        </p:sp>
      </p:grpSp>
      <p:grpSp>
        <p:nvGrpSpPr>
          <p:cNvPr id="47" name="Group 46">
            <a:extLst>
              <a:ext uri="{FF2B5EF4-FFF2-40B4-BE49-F238E27FC236}">
                <a16:creationId xmlns:a16="http://schemas.microsoft.com/office/drawing/2014/main" id="{EC6800C5-571D-44B3-98B3-8AFC894425C5}"/>
              </a:ext>
            </a:extLst>
          </p:cNvPr>
          <p:cNvGrpSpPr/>
          <p:nvPr/>
        </p:nvGrpSpPr>
        <p:grpSpPr>
          <a:xfrm>
            <a:off x="4581906" y="6518425"/>
            <a:ext cx="5583774" cy="173099"/>
            <a:chOff x="4581906" y="6120387"/>
            <a:chExt cx="5583774" cy="173099"/>
          </a:xfrm>
        </p:grpSpPr>
        <p:grpSp>
          <p:nvGrpSpPr>
            <p:cNvPr id="48" name="Group 47">
              <a:extLst>
                <a:ext uri="{FF2B5EF4-FFF2-40B4-BE49-F238E27FC236}">
                  <a16:creationId xmlns:a16="http://schemas.microsoft.com/office/drawing/2014/main" id="{265C34EE-C029-441B-8D9C-F554BC8F2762}"/>
                </a:ext>
              </a:extLst>
            </p:cNvPr>
            <p:cNvGrpSpPr/>
            <p:nvPr/>
          </p:nvGrpSpPr>
          <p:grpSpPr>
            <a:xfrm>
              <a:off x="5234866" y="6123209"/>
              <a:ext cx="1553180" cy="170277"/>
              <a:chOff x="5445288" y="6132557"/>
              <a:chExt cx="1553180" cy="170277"/>
            </a:xfrm>
          </p:grpSpPr>
          <p:sp>
            <p:nvSpPr>
              <p:cNvPr id="58" name="Rectangle: Rounded Corners 57">
                <a:extLst>
                  <a:ext uri="{FF2B5EF4-FFF2-40B4-BE49-F238E27FC236}">
                    <a16:creationId xmlns:a16="http://schemas.microsoft.com/office/drawing/2014/main" id="{80EC7808-191B-4E36-99CF-02D59EA52338}"/>
                  </a:ext>
                </a:extLst>
              </p:cNvPr>
              <p:cNvSpPr/>
              <p:nvPr/>
            </p:nvSpPr>
            <p:spPr bwMode="gray">
              <a:xfrm>
                <a:off x="5689955" y="6132557"/>
                <a:ext cx="1308513" cy="170277"/>
              </a:xfrm>
              <a:prstGeom prst="roundRect">
                <a:avLst>
                  <a:gd name="adj" fmla="val 0"/>
                </a:avLst>
              </a:prstGeom>
              <a:noFill/>
              <a:ln w="19050" algn="ctr">
                <a:noFill/>
                <a:miter lim="800000"/>
                <a:headEnd/>
                <a:tailEnd/>
              </a:ln>
            </p:spPr>
            <p:txBody>
              <a:bodyPr wrap="square" lIns="34290" tIns="34290" rIns="34290" bIns="34290" rtlCol="0" anchor="ctr"/>
              <a:lstStyle/>
              <a:p>
                <a:pPr defTabSz="913210" eaLnBrk="0" fontAlgn="base" hangingPunct="0">
                  <a:spcBef>
                    <a:spcPct val="0"/>
                  </a:spcBef>
                  <a:spcAft>
                    <a:spcPct val="0"/>
                  </a:spcAft>
                  <a:defRPr/>
                </a:pPr>
                <a:r>
                  <a:rPr lang="en-US" sz="900" kern="0">
                    <a:solidFill>
                      <a:srgbClr val="000000"/>
                    </a:solidFill>
                    <a:cs typeface="Arial" panose="020B0604020202020204" pitchFamily="34" charset="0"/>
                  </a:rPr>
                  <a:t>Key Boundary systems</a:t>
                </a:r>
              </a:p>
            </p:txBody>
          </p:sp>
          <p:sp>
            <p:nvSpPr>
              <p:cNvPr id="59" name="Rectangle: Rounded Corners 58">
                <a:extLst>
                  <a:ext uri="{FF2B5EF4-FFF2-40B4-BE49-F238E27FC236}">
                    <a16:creationId xmlns:a16="http://schemas.microsoft.com/office/drawing/2014/main" id="{9B898A0A-584D-45D5-9DBD-F5BC3362919B}"/>
                  </a:ext>
                </a:extLst>
              </p:cNvPr>
              <p:cNvSpPr/>
              <p:nvPr/>
            </p:nvSpPr>
            <p:spPr bwMode="gray">
              <a:xfrm>
                <a:off x="5445288" y="6154450"/>
                <a:ext cx="177137" cy="126493"/>
              </a:xfrm>
              <a:prstGeom prst="roundRect">
                <a:avLst>
                  <a:gd name="adj" fmla="val 0"/>
                </a:avLst>
              </a:prstGeom>
              <a:solidFill>
                <a:srgbClr val="FFFFFF"/>
              </a:solidFill>
              <a:ln w="19050" algn="ctr">
                <a:solidFill>
                  <a:srgbClr val="FFCD00"/>
                </a:solidFill>
                <a:miter lim="800000"/>
                <a:headEnd/>
                <a:tailEnd/>
              </a:ln>
            </p:spPr>
            <p:txBody>
              <a:bodyPr wrap="square" lIns="34290" tIns="34290" rIns="34290" bIns="34290" rtlCol="0" anchor="ctr"/>
              <a:lstStyle/>
              <a:p>
                <a:pPr algn="ctr" defTabSz="913210" eaLnBrk="0" fontAlgn="base" hangingPunct="0">
                  <a:spcBef>
                    <a:spcPct val="0"/>
                  </a:spcBef>
                  <a:spcAft>
                    <a:spcPct val="0"/>
                  </a:spcAft>
                </a:pPr>
                <a:endParaRPr lang="en-US" sz="900" kern="0">
                  <a:solidFill>
                    <a:srgbClr val="000000"/>
                  </a:solidFill>
                  <a:cs typeface="Arial" panose="020B0604020202020204" pitchFamily="34" charset="0"/>
                </a:endParaRPr>
              </a:p>
            </p:txBody>
          </p:sp>
        </p:grpSp>
        <p:grpSp>
          <p:nvGrpSpPr>
            <p:cNvPr id="49" name="Group 48">
              <a:extLst>
                <a:ext uri="{FF2B5EF4-FFF2-40B4-BE49-F238E27FC236}">
                  <a16:creationId xmlns:a16="http://schemas.microsoft.com/office/drawing/2014/main" id="{4EF470CC-0F66-432F-9712-205112D3A11C}"/>
                </a:ext>
              </a:extLst>
            </p:cNvPr>
            <p:cNvGrpSpPr/>
            <p:nvPr/>
          </p:nvGrpSpPr>
          <p:grpSpPr>
            <a:xfrm>
              <a:off x="6872228" y="6145161"/>
              <a:ext cx="1910593" cy="126373"/>
              <a:chOff x="7202238" y="6145161"/>
              <a:chExt cx="1910593" cy="126373"/>
            </a:xfrm>
          </p:grpSpPr>
          <p:sp>
            <p:nvSpPr>
              <p:cNvPr id="56" name="Rectangle: Rounded Corners 55">
                <a:extLst>
                  <a:ext uri="{FF2B5EF4-FFF2-40B4-BE49-F238E27FC236}">
                    <a16:creationId xmlns:a16="http://schemas.microsoft.com/office/drawing/2014/main" id="{55A680EA-75C4-46A9-8D38-FCAF9E075E1C}"/>
                  </a:ext>
                </a:extLst>
              </p:cNvPr>
              <p:cNvSpPr/>
              <p:nvPr/>
            </p:nvSpPr>
            <p:spPr bwMode="gray">
              <a:xfrm>
                <a:off x="7415467" y="6145161"/>
                <a:ext cx="1697364" cy="126373"/>
              </a:xfrm>
              <a:prstGeom prst="roundRect">
                <a:avLst>
                  <a:gd name="adj" fmla="val 0"/>
                </a:avLst>
              </a:prstGeom>
              <a:noFill/>
              <a:ln w="19050" algn="ctr">
                <a:noFill/>
                <a:miter lim="800000"/>
                <a:headEnd/>
                <a:tailEnd/>
              </a:ln>
            </p:spPr>
            <p:txBody>
              <a:bodyPr wrap="square" lIns="34290" tIns="34290" rIns="34290" bIns="34290" rtlCol="0" anchor="ctr"/>
              <a:lstStyle/>
              <a:p>
                <a:pPr defTabSz="913210" eaLnBrk="0" fontAlgn="base" hangingPunct="0">
                  <a:spcBef>
                    <a:spcPct val="0"/>
                  </a:spcBef>
                  <a:spcAft>
                    <a:spcPct val="0"/>
                  </a:spcAft>
                  <a:defRPr/>
                </a:pPr>
                <a:r>
                  <a:rPr lang="en-US" sz="900" kern="0">
                    <a:solidFill>
                      <a:srgbClr val="000000"/>
                    </a:solidFill>
                    <a:cs typeface="Arial" panose="020B0604020202020204" pitchFamily="34" charset="0"/>
                  </a:rPr>
                  <a:t>Integration Layer (Middleware)</a:t>
                </a:r>
              </a:p>
            </p:txBody>
          </p:sp>
          <p:sp>
            <p:nvSpPr>
              <p:cNvPr id="57" name="Rectangle: Rounded Corners 56">
                <a:extLst>
                  <a:ext uri="{FF2B5EF4-FFF2-40B4-BE49-F238E27FC236}">
                    <a16:creationId xmlns:a16="http://schemas.microsoft.com/office/drawing/2014/main" id="{B626D389-6FDB-4765-937A-221CF0EEB019}"/>
                  </a:ext>
                </a:extLst>
              </p:cNvPr>
              <p:cNvSpPr/>
              <p:nvPr/>
            </p:nvSpPr>
            <p:spPr bwMode="gray">
              <a:xfrm>
                <a:off x="7202238" y="6145161"/>
                <a:ext cx="148528" cy="126373"/>
              </a:xfrm>
              <a:prstGeom prst="roundRect">
                <a:avLst>
                  <a:gd name="adj" fmla="val 0"/>
                </a:avLst>
              </a:prstGeom>
              <a:solidFill>
                <a:schemeClr val="bg1">
                  <a:lumMod val="75000"/>
                </a:schemeClr>
              </a:solidFill>
              <a:ln w="19050" algn="ctr">
                <a:noFill/>
                <a:miter lim="800000"/>
                <a:headEnd/>
                <a:tailEnd/>
              </a:ln>
            </p:spPr>
            <p:txBody>
              <a:bodyPr rot="0" spcFirstLastPara="0" vertOverflow="overflow" horzOverflow="overflow" vert="horz" wrap="square" lIns="34290" tIns="34290" rIns="34290" bIns="34290" numCol="1" spcCol="0" rtlCol="0" fromWordArt="0" anchor="ctr" anchorCtr="0" forceAA="0" compatLnSpc="1">
                <a:prstTxWarp prst="textNoShape">
                  <a:avLst/>
                </a:prstTxWarp>
                <a:noAutofit/>
              </a:bodyPr>
              <a:lstStyle/>
              <a:p>
                <a:pPr algn="ctr" defTabSz="913210" eaLnBrk="0" fontAlgn="base" hangingPunct="0">
                  <a:spcBef>
                    <a:spcPct val="0"/>
                  </a:spcBef>
                  <a:spcAft>
                    <a:spcPct val="0"/>
                  </a:spcAft>
                  <a:defRPr/>
                </a:pPr>
                <a:endParaRPr lang="en-US" sz="900" kern="0">
                  <a:solidFill>
                    <a:srgbClr val="000000"/>
                  </a:solidFill>
                  <a:cs typeface="Arial" panose="020B0604020202020204" pitchFamily="34" charset="0"/>
                </a:endParaRPr>
              </a:p>
            </p:txBody>
          </p:sp>
        </p:grpSp>
        <p:grpSp>
          <p:nvGrpSpPr>
            <p:cNvPr id="50" name="Group 49">
              <a:extLst>
                <a:ext uri="{FF2B5EF4-FFF2-40B4-BE49-F238E27FC236}">
                  <a16:creationId xmlns:a16="http://schemas.microsoft.com/office/drawing/2014/main" id="{89CE4390-A527-45FE-A7A2-DCAB146FC49F}"/>
                </a:ext>
              </a:extLst>
            </p:cNvPr>
            <p:cNvGrpSpPr/>
            <p:nvPr/>
          </p:nvGrpSpPr>
          <p:grpSpPr>
            <a:xfrm>
              <a:off x="8867003" y="6123208"/>
              <a:ext cx="1298677" cy="170278"/>
              <a:chOff x="8726051" y="6123208"/>
              <a:chExt cx="1298677" cy="170278"/>
            </a:xfrm>
          </p:grpSpPr>
          <p:sp>
            <p:nvSpPr>
              <p:cNvPr id="54" name="Rectangle: Rounded Corners 53">
                <a:extLst>
                  <a:ext uri="{FF2B5EF4-FFF2-40B4-BE49-F238E27FC236}">
                    <a16:creationId xmlns:a16="http://schemas.microsoft.com/office/drawing/2014/main" id="{7FF14FAE-CA0A-4F2B-A31B-BC04C863C58A}"/>
                  </a:ext>
                </a:extLst>
              </p:cNvPr>
              <p:cNvSpPr/>
              <p:nvPr/>
            </p:nvSpPr>
            <p:spPr bwMode="gray">
              <a:xfrm>
                <a:off x="8965467" y="6123208"/>
                <a:ext cx="1059261" cy="170278"/>
              </a:xfrm>
              <a:prstGeom prst="roundRect">
                <a:avLst>
                  <a:gd name="adj" fmla="val 0"/>
                </a:avLst>
              </a:prstGeom>
              <a:noFill/>
              <a:ln w="19050" algn="ctr">
                <a:noFill/>
                <a:miter lim="800000"/>
                <a:headEnd/>
                <a:tailEnd/>
              </a:ln>
            </p:spPr>
            <p:txBody>
              <a:bodyPr wrap="square" lIns="0" tIns="0" rIns="0" bIns="0" rtlCol="0" anchor="ctr"/>
              <a:lstStyle/>
              <a:p>
                <a:pPr defTabSz="913210" eaLnBrk="0" fontAlgn="base" hangingPunct="0">
                  <a:spcBef>
                    <a:spcPct val="0"/>
                  </a:spcBef>
                  <a:spcAft>
                    <a:spcPct val="0"/>
                  </a:spcAft>
                  <a:defRPr/>
                </a:pPr>
                <a:r>
                  <a:rPr lang="en-US" sz="900" kern="0">
                    <a:solidFill>
                      <a:srgbClr val="000000"/>
                    </a:solidFill>
                    <a:cs typeface="Arial" panose="020B0604020202020204" pitchFamily="34" charset="0"/>
                  </a:rPr>
                  <a:t>Oracle Cloud</a:t>
                </a:r>
              </a:p>
            </p:txBody>
          </p:sp>
          <p:sp>
            <p:nvSpPr>
              <p:cNvPr id="55" name="Rectangle: Rounded Corners 54">
                <a:extLst>
                  <a:ext uri="{FF2B5EF4-FFF2-40B4-BE49-F238E27FC236}">
                    <a16:creationId xmlns:a16="http://schemas.microsoft.com/office/drawing/2014/main" id="{DD033FF2-D527-40CE-8C3C-E9C2773297B9}"/>
                  </a:ext>
                </a:extLst>
              </p:cNvPr>
              <p:cNvSpPr/>
              <p:nvPr/>
            </p:nvSpPr>
            <p:spPr bwMode="gray">
              <a:xfrm>
                <a:off x="8726051" y="6145101"/>
                <a:ext cx="177137" cy="126493"/>
              </a:xfrm>
              <a:prstGeom prst="roundRect">
                <a:avLst>
                  <a:gd name="adj" fmla="val 0"/>
                </a:avLst>
              </a:prstGeom>
              <a:solidFill>
                <a:srgbClr val="FFFFFF"/>
              </a:solidFill>
              <a:ln w="2540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pPr>
                <a:endParaRPr lang="en-US" sz="900" kern="0">
                  <a:solidFill>
                    <a:srgbClr val="000000"/>
                  </a:solidFill>
                  <a:cs typeface="Arial" panose="020B0604020202020204" pitchFamily="34" charset="0"/>
                </a:endParaRPr>
              </a:p>
            </p:txBody>
          </p:sp>
        </p:grpSp>
        <p:sp>
          <p:nvSpPr>
            <p:cNvPr id="51" name="Rectangle: Rounded Corners 50">
              <a:extLst>
                <a:ext uri="{FF2B5EF4-FFF2-40B4-BE49-F238E27FC236}">
                  <a16:creationId xmlns:a16="http://schemas.microsoft.com/office/drawing/2014/main" id="{52489E06-11FA-4CF7-9470-CFD74B22F1D3}"/>
                </a:ext>
              </a:extLst>
            </p:cNvPr>
            <p:cNvSpPr/>
            <p:nvPr/>
          </p:nvSpPr>
          <p:spPr bwMode="gray">
            <a:xfrm>
              <a:off x="4581906" y="6120387"/>
              <a:ext cx="596704" cy="170278"/>
            </a:xfrm>
            <a:prstGeom prst="roundRect">
              <a:avLst>
                <a:gd name="adj" fmla="val 0"/>
              </a:avLst>
            </a:prstGeom>
            <a:noFill/>
            <a:ln w="19050" algn="ctr">
              <a:noFill/>
              <a:miter lim="800000"/>
              <a:headEnd/>
              <a:tailEnd/>
            </a:ln>
          </p:spPr>
          <p:txBody>
            <a:bodyPr wrap="square" lIns="34290" tIns="34290" rIns="34290" bIns="34290" rtlCol="0" anchor="ctr"/>
            <a:lstStyle/>
            <a:p>
              <a:pPr defTabSz="913210" eaLnBrk="0" fontAlgn="base" hangingPunct="0">
                <a:spcBef>
                  <a:spcPct val="0"/>
                </a:spcBef>
                <a:spcAft>
                  <a:spcPct val="0"/>
                </a:spcAft>
                <a:defRPr/>
              </a:pPr>
              <a:r>
                <a:rPr lang="en-US" sz="900" b="1" kern="0">
                  <a:solidFill>
                    <a:srgbClr val="000000"/>
                  </a:solidFill>
                  <a:cs typeface="Arial" panose="020B0604020202020204" pitchFamily="34" charset="0"/>
                </a:rPr>
                <a:t>Legend</a:t>
              </a:r>
            </a:p>
          </p:txBody>
        </p:sp>
      </p:grpSp>
      <p:sp>
        <p:nvSpPr>
          <p:cNvPr id="60" name="Rectangle: Rounded Corners 59">
            <a:extLst>
              <a:ext uri="{FF2B5EF4-FFF2-40B4-BE49-F238E27FC236}">
                <a16:creationId xmlns:a16="http://schemas.microsoft.com/office/drawing/2014/main" id="{2C57B1D6-6AAF-4DF1-B61B-402B861B45D5}"/>
              </a:ext>
            </a:extLst>
          </p:cNvPr>
          <p:cNvSpPr/>
          <p:nvPr/>
        </p:nvSpPr>
        <p:spPr bwMode="gray">
          <a:xfrm>
            <a:off x="4586572" y="3197879"/>
            <a:ext cx="7116599" cy="2039555"/>
          </a:xfrm>
          <a:prstGeom prst="roundRect">
            <a:avLst>
              <a:gd name="adj" fmla="val 0"/>
            </a:avLst>
          </a:prstGeom>
          <a:noFill/>
          <a:ln w="19050" algn="ctr">
            <a:solidFill>
              <a:srgbClr val="53565A"/>
            </a:solidFill>
            <a:miter lim="800000"/>
            <a:headEnd/>
            <a:tailEnd/>
          </a:ln>
        </p:spPr>
        <p:txBody>
          <a:bodyPr wrap="square" lIns="88900" tIns="88900" rIns="88900" bIns="88900" rtlCol="0" anchor="t"/>
          <a:lstStyle/>
          <a:p>
            <a:pPr marL="0" marR="0" lvl="0" indent="0" algn="ctr" defTabSz="91321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ea typeface="+mn-ea"/>
                <a:cs typeface="+mn-cs"/>
              </a:rPr>
              <a:t>Oracle ERP Cloud</a:t>
            </a:r>
            <a:endParaRPr lang="en-US" sz="900" kern="0">
              <a:solidFill>
                <a:srgbClr val="FFFFFF"/>
              </a:solidFill>
              <a:cs typeface="Arial" panose="020B0604020202020204" pitchFamily="34" charset="0"/>
            </a:endParaRPr>
          </a:p>
        </p:txBody>
      </p:sp>
      <p:sp>
        <p:nvSpPr>
          <p:cNvPr id="61" name="Rectangle: Rounded Corners 60">
            <a:extLst>
              <a:ext uri="{FF2B5EF4-FFF2-40B4-BE49-F238E27FC236}">
                <a16:creationId xmlns:a16="http://schemas.microsoft.com/office/drawing/2014/main" id="{5E9E2002-17A7-4E73-9185-3329719F1A41}"/>
              </a:ext>
            </a:extLst>
          </p:cNvPr>
          <p:cNvSpPr/>
          <p:nvPr/>
        </p:nvSpPr>
        <p:spPr bwMode="gray">
          <a:xfrm>
            <a:off x="4605501" y="2830335"/>
            <a:ext cx="7116599" cy="293938"/>
          </a:xfrm>
          <a:prstGeom prst="roundRect">
            <a:avLst>
              <a:gd name="adj" fmla="val 0"/>
            </a:avLst>
          </a:prstGeom>
          <a:solidFill>
            <a:schemeClr val="bg1">
              <a:lumMod val="75000"/>
            </a:schemeClr>
          </a:solidFill>
          <a:ln w="19050" algn="ctr">
            <a:solidFill>
              <a:schemeClr val="bg1">
                <a:lumMod val="75000"/>
              </a:schemeClr>
            </a:solidFill>
            <a:miter lim="800000"/>
            <a:headEnd/>
            <a:tailEnd/>
          </a:ln>
        </p:spPr>
        <p:txBody>
          <a:bodyPr wrap="square" lIns="0" tIns="34290" rIns="0" bIns="34290" rtlCol="0" anchor="ctr"/>
          <a:lstStyle/>
          <a:p>
            <a:pPr algn="ctr" defTabSz="913210" eaLnBrk="0" fontAlgn="base" hangingPunct="0">
              <a:spcBef>
                <a:spcPct val="0"/>
              </a:spcBef>
              <a:spcAft>
                <a:spcPct val="0"/>
              </a:spcAft>
            </a:pPr>
            <a:r>
              <a:rPr lang="en-US" sz="1100" b="1">
                <a:solidFill>
                  <a:srgbClr val="000000"/>
                </a:solidFill>
              </a:rPr>
              <a:t>Oracle Integration Cloud</a:t>
            </a:r>
          </a:p>
        </p:txBody>
      </p:sp>
      <p:grpSp>
        <p:nvGrpSpPr>
          <p:cNvPr id="62" name="Group 61">
            <a:extLst>
              <a:ext uri="{FF2B5EF4-FFF2-40B4-BE49-F238E27FC236}">
                <a16:creationId xmlns:a16="http://schemas.microsoft.com/office/drawing/2014/main" id="{0FEAFA83-9001-4AEC-BAE1-E60AEEBFEA83}"/>
              </a:ext>
            </a:extLst>
          </p:cNvPr>
          <p:cNvGrpSpPr/>
          <p:nvPr/>
        </p:nvGrpSpPr>
        <p:grpSpPr>
          <a:xfrm>
            <a:off x="4605501" y="5587509"/>
            <a:ext cx="7116599" cy="773819"/>
            <a:chOff x="4605501" y="4042538"/>
            <a:chExt cx="7116599" cy="773819"/>
          </a:xfrm>
        </p:grpSpPr>
        <p:pic>
          <p:nvPicPr>
            <p:cNvPr id="63" name="Picture 2" descr="Oracle HCM in 2021 | Workforce management, Management, Business management">
              <a:extLst>
                <a:ext uri="{FF2B5EF4-FFF2-40B4-BE49-F238E27FC236}">
                  <a16:creationId xmlns:a16="http://schemas.microsoft.com/office/drawing/2014/main" id="{B210E40C-5FB9-4307-BBB5-694E2DB2C97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394" y="4257844"/>
              <a:ext cx="803094" cy="555600"/>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Rounded Corners 63">
              <a:extLst>
                <a:ext uri="{FF2B5EF4-FFF2-40B4-BE49-F238E27FC236}">
                  <a16:creationId xmlns:a16="http://schemas.microsoft.com/office/drawing/2014/main" id="{3C8150E1-E11C-4B1B-B039-E7F30A609454}"/>
                </a:ext>
              </a:extLst>
            </p:cNvPr>
            <p:cNvSpPr/>
            <p:nvPr/>
          </p:nvSpPr>
          <p:spPr bwMode="gray">
            <a:xfrm>
              <a:off x="4726532" y="4356413"/>
              <a:ext cx="972343" cy="358462"/>
            </a:xfrm>
            <a:prstGeom prst="roundRect">
              <a:avLst>
                <a:gd name="adj" fmla="val 0"/>
              </a:avLst>
            </a:prstGeom>
            <a:solidFill>
              <a:srgbClr val="FFFFFF"/>
            </a:solidFill>
            <a:ln w="25400" algn="ctr">
              <a:solidFill>
                <a:srgbClr val="53565A"/>
              </a:solidFill>
              <a:miter lim="800000"/>
              <a:headEnd/>
              <a:tailEnd/>
            </a:ln>
          </p:spPr>
          <p:txBody>
            <a:bodyPr wrap="square" lIns="34290" tIns="27432" rIns="34290" bIns="27432"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Core HR</a:t>
              </a:r>
            </a:p>
          </p:txBody>
        </p:sp>
        <p:sp>
          <p:nvSpPr>
            <p:cNvPr id="65" name="Rectangle: Rounded Corners 64">
              <a:extLst>
                <a:ext uri="{FF2B5EF4-FFF2-40B4-BE49-F238E27FC236}">
                  <a16:creationId xmlns:a16="http://schemas.microsoft.com/office/drawing/2014/main" id="{AEEA1A41-9F70-40AA-949E-52C3C1BB1AC5}"/>
                </a:ext>
              </a:extLst>
            </p:cNvPr>
            <p:cNvSpPr/>
            <p:nvPr/>
          </p:nvSpPr>
          <p:spPr bwMode="gray">
            <a:xfrm>
              <a:off x="6141463" y="4356413"/>
              <a:ext cx="972343" cy="358462"/>
            </a:xfrm>
            <a:prstGeom prst="roundRect">
              <a:avLst>
                <a:gd name="adj" fmla="val 0"/>
              </a:avLst>
            </a:prstGeom>
            <a:solidFill>
              <a:srgbClr val="FFFFFF"/>
            </a:solidFill>
            <a:ln w="25400" algn="ctr">
              <a:solidFill>
                <a:srgbClr val="53565A"/>
              </a:solidFill>
              <a:miter lim="800000"/>
              <a:headEnd/>
              <a:tailEnd/>
            </a:ln>
          </p:spPr>
          <p:txBody>
            <a:bodyPr wrap="square" lIns="34290" tIns="27432" rIns="34290" bIns="27432"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Talent Management</a:t>
              </a:r>
            </a:p>
          </p:txBody>
        </p:sp>
        <p:sp>
          <p:nvSpPr>
            <p:cNvPr id="66" name="Rectangle: Rounded Corners 65">
              <a:extLst>
                <a:ext uri="{FF2B5EF4-FFF2-40B4-BE49-F238E27FC236}">
                  <a16:creationId xmlns:a16="http://schemas.microsoft.com/office/drawing/2014/main" id="{D4634890-F62A-49B5-A6B1-D7C732ECB8C5}"/>
                </a:ext>
              </a:extLst>
            </p:cNvPr>
            <p:cNvSpPr/>
            <p:nvPr/>
          </p:nvSpPr>
          <p:spPr bwMode="gray">
            <a:xfrm>
              <a:off x="8802076" y="4356413"/>
              <a:ext cx="972343" cy="358462"/>
            </a:xfrm>
            <a:prstGeom prst="roundRect">
              <a:avLst>
                <a:gd name="adj" fmla="val 0"/>
              </a:avLst>
            </a:prstGeom>
            <a:solidFill>
              <a:srgbClr val="FFFFFF"/>
            </a:solidFill>
            <a:ln w="25400" algn="ctr">
              <a:solidFill>
                <a:srgbClr val="53565A"/>
              </a:solidFill>
              <a:miter lim="800000"/>
              <a:headEnd/>
              <a:tailEnd/>
            </a:ln>
          </p:spPr>
          <p:txBody>
            <a:bodyPr wrap="square" lIns="34290" tIns="27432" rIns="34290" bIns="27432"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Compensation</a:t>
              </a:r>
            </a:p>
          </p:txBody>
        </p:sp>
        <p:sp>
          <p:nvSpPr>
            <p:cNvPr id="67" name="Rectangle: Rounded Corners 66">
              <a:extLst>
                <a:ext uri="{FF2B5EF4-FFF2-40B4-BE49-F238E27FC236}">
                  <a16:creationId xmlns:a16="http://schemas.microsoft.com/office/drawing/2014/main" id="{D9E82A15-9E31-4C64-8280-B1BCFCF5D16F}"/>
                </a:ext>
              </a:extLst>
            </p:cNvPr>
            <p:cNvSpPr/>
            <p:nvPr/>
          </p:nvSpPr>
          <p:spPr bwMode="gray">
            <a:xfrm>
              <a:off x="10217006" y="4356413"/>
              <a:ext cx="972343" cy="358462"/>
            </a:xfrm>
            <a:prstGeom prst="roundRect">
              <a:avLst>
                <a:gd name="adj" fmla="val 0"/>
              </a:avLst>
            </a:prstGeom>
            <a:solidFill>
              <a:srgbClr val="FFFFFF"/>
            </a:solidFill>
            <a:ln w="25400" algn="ctr">
              <a:solidFill>
                <a:srgbClr val="53565A"/>
              </a:solidFill>
              <a:miter lim="800000"/>
              <a:headEnd/>
              <a:tailEnd/>
            </a:ln>
          </p:spPr>
          <p:txBody>
            <a:bodyPr wrap="square" lIns="34290" tIns="27432" rIns="34290" bIns="27432" rtlCol="0" anchor="ctr"/>
            <a:lstStyle/>
            <a:p>
              <a:pPr algn="ctr" defTabSz="913210" eaLnBrk="0" fontAlgn="base" hangingPunct="0">
                <a:spcBef>
                  <a:spcPct val="0"/>
                </a:spcBef>
                <a:spcAft>
                  <a:spcPct val="0"/>
                </a:spcAft>
                <a:defRPr/>
              </a:pPr>
              <a:r>
                <a:rPr lang="en-US" sz="1000" kern="0">
                  <a:solidFill>
                    <a:srgbClr val="000000"/>
                  </a:solidFill>
                  <a:cs typeface="Arial" panose="020B0604020202020204" pitchFamily="34" charset="0"/>
                </a:rPr>
                <a:t>Recruitment Onboarding</a:t>
              </a:r>
            </a:p>
          </p:txBody>
        </p:sp>
        <p:grpSp>
          <p:nvGrpSpPr>
            <p:cNvPr id="68" name="Group 67">
              <a:extLst>
                <a:ext uri="{FF2B5EF4-FFF2-40B4-BE49-F238E27FC236}">
                  <a16:creationId xmlns:a16="http://schemas.microsoft.com/office/drawing/2014/main" id="{9BE7EB40-389E-4A85-AD5B-9E0D39E4E000}"/>
                </a:ext>
              </a:extLst>
            </p:cNvPr>
            <p:cNvGrpSpPr/>
            <p:nvPr/>
          </p:nvGrpSpPr>
          <p:grpSpPr>
            <a:xfrm>
              <a:off x="4605501" y="4042538"/>
              <a:ext cx="7116599" cy="773819"/>
              <a:chOff x="4605501" y="4179212"/>
              <a:chExt cx="7116599" cy="773819"/>
            </a:xfrm>
          </p:grpSpPr>
          <p:sp>
            <p:nvSpPr>
              <p:cNvPr id="69" name="Rectangle: Rounded Corners 68">
                <a:extLst>
                  <a:ext uri="{FF2B5EF4-FFF2-40B4-BE49-F238E27FC236}">
                    <a16:creationId xmlns:a16="http://schemas.microsoft.com/office/drawing/2014/main" id="{56C10AD7-7209-4A47-89B7-F35D9EB741F5}"/>
                  </a:ext>
                </a:extLst>
              </p:cNvPr>
              <p:cNvSpPr/>
              <p:nvPr/>
            </p:nvSpPr>
            <p:spPr bwMode="gray">
              <a:xfrm>
                <a:off x="4605501" y="4198693"/>
                <a:ext cx="7116599" cy="754338"/>
              </a:xfrm>
              <a:prstGeom prst="roundRect">
                <a:avLst>
                  <a:gd name="adj" fmla="val 0"/>
                </a:avLst>
              </a:prstGeom>
              <a:noFill/>
              <a:ln w="1905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endParaRPr lang="en-US" sz="900" kern="0">
                  <a:solidFill>
                    <a:srgbClr val="FFFFFF"/>
                  </a:solidFill>
                  <a:cs typeface="Arial" panose="020B0604020202020204" pitchFamily="34" charset="0"/>
                </a:endParaRPr>
              </a:p>
            </p:txBody>
          </p:sp>
          <p:sp>
            <p:nvSpPr>
              <p:cNvPr id="70" name="TextBox 69">
                <a:extLst>
                  <a:ext uri="{FF2B5EF4-FFF2-40B4-BE49-F238E27FC236}">
                    <a16:creationId xmlns:a16="http://schemas.microsoft.com/office/drawing/2014/main" id="{CDDED863-B37D-4815-B2F3-A6459852E135}"/>
                  </a:ext>
                </a:extLst>
              </p:cNvPr>
              <p:cNvSpPr txBox="1"/>
              <p:nvPr/>
            </p:nvSpPr>
            <p:spPr bwMode="gray">
              <a:xfrm>
                <a:off x="4660527" y="4179212"/>
                <a:ext cx="6539022" cy="261610"/>
              </a:xfrm>
              <a:prstGeom prst="rect">
                <a:avLst/>
              </a:prstGeom>
              <a:noFill/>
            </p:spPr>
            <p:txBody>
              <a:bodyPr wrap="square">
                <a:spAutoFit/>
              </a:bodyPr>
              <a:lstStyle/>
              <a:p>
                <a:pPr marL="0" marR="0" lvl="0" indent="0" algn="ctr" defTabSz="913210" rtl="0" eaLnBrk="0" fontAlgn="base" latinLnBrk="0" hangingPunct="0">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000000"/>
                    </a:solidFill>
                    <a:effectLst/>
                    <a:uLnTx/>
                    <a:uFillTx/>
                    <a:ea typeface="+mn-ea"/>
                    <a:cs typeface="+mn-cs"/>
                  </a:rPr>
                  <a:t>Oracle HCM Cloud</a:t>
                </a:r>
                <a:endParaRPr lang="en-US" sz="1100" kern="0">
                  <a:solidFill>
                    <a:srgbClr val="FFFFFF"/>
                  </a:solidFill>
                  <a:cs typeface="Arial" panose="020B0604020202020204" pitchFamily="34" charset="0"/>
                </a:endParaRPr>
              </a:p>
            </p:txBody>
          </p:sp>
        </p:grpSp>
      </p:grpSp>
      <p:grpSp>
        <p:nvGrpSpPr>
          <p:cNvPr id="71" name="Group 70">
            <a:extLst>
              <a:ext uri="{FF2B5EF4-FFF2-40B4-BE49-F238E27FC236}">
                <a16:creationId xmlns:a16="http://schemas.microsoft.com/office/drawing/2014/main" id="{963DDA99-B53F-433E-9696-B2F99F27B4D7}"/>
              </a:ext>
            </a:extLst>
          </p:cNvPr>
          <p:cNvGrpSpPr/>
          <p:nvPr/>
        </p:nvGrpSpPr>
        <p:grpSpPr>
          <a:xfrm>
            <a:off x="4605501" y="1690967"/>
            <a:ext cx="7116599" cy="1047750"/>
            <a:chOff x="4605501" y="4867276"/>
            <a:chExt cx="7116599" cy="1047750"/>
          </a:xfrm>
        </p:grpSpPr>
        <p:pic>
          <p:nvPicPr>
            <p:cNvPr id="72" name="Picture 2">
              <a:extLst>
                <a:ext uri="{FF2B5EF4-FFF2-40B4-BE49-F238E27FC236}">
                  <a16:creationId xmlns:a16="http://schemas.microsoft.com/office/drawing/2014/main" id="{9BF58021-56F1-4785-88B8-FE74CCDC1D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0738" y="5002027"/>
              <a:ext cx="639008" cy="4666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82894D9-7BFF-4524-9433-AB9118687815}"/>
                </a:ext>
              </a:extLst>
            </p:cNvPr>
            <p:cNvSpPr/>
            <p:nvPr/>
          </p:nvSpPr>
          <p:spPr>
            <a:xfrm>
              <a:off x="4682040" y="5561783"/>
              <a:ext cx="1136404" cy="24622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EPM Close &amp; Consolidation (FCCS)</a:t>
              </a:r>
            </a:p>
          </p:txBody>
        </p:sp>
        <p:grpSp>
          <p:nvGrpSpPr>
            <p:cNvPr id="74" name="Group 73">
              <a:extLst>
                <a:ext uri="{FF2B5EF4-FFF2-40B4-BE49-F238E27FC236}">
                  <a16:creationId xmlns:a16="http://schemas.microsoft.com/office/drawing/2014/main" id="{AEC5C77D-0154-4155-A9E7-88DB41E4D88D}"/>
                </a:ext>
              </a:extLst>
            </p:cNvPr>
            <p:cNvGrpSpPr/>
            <p:nvPr/>
          </p:nvGrpSpPr>
          <p:grpSpPr>
            <a:xfrm>
              <a:off x="10419241" y="5183609"/>
              <a:ext cx="567873" cy="681016"/>
              <a:chOff x="9587040" y="5093392"/>
              <a:chExt cx="567873" cy="681016"/>
            </a:xfrm>
          </p:grpSpPr>
          <p:pic>
            <p:nvPicPr>
              <p:cNvPr id="85" name="Picture 84">
                <a:extLst>
                  <a:ext uri="{FF2B5EF4-FFF2-40B4-BE49-F238E27FC236}">
                    <a16:creationId xmlns:a16="http://schemas.microsoft.com/office/drawing/2014/main" id="{22CC2354-5CA5-443D-92FA-1C34F01A437B}"/>
                  </a:ext>
                </a:extLst>
              </p:cNvPr>
              <p:cNvPicPr>
                <a:picLocks noChangeAspect="1"/>
              </p:cNvPicPr>
              <p:nvPr/>
            </p:nvPicPr>
            <p:blipFill>
              <a:blip r:embed="rId9"/>
              <a:stretch>
                <a:fillRect/>
              </a:stretch>
            </p:blipFill>
            <p:spPr>
              <a:xfrm>
                <a:off x="9587040" y="5093392"/>
                <a:ext cx="567873" cy="496464"/>
              </a:xfrm>
              <a:prstGeom prst="rect">
                <a:avLst/>
              </a:prstGeom>
            </p:spPr>
          </p:pic>
          <p:sp>
            <p:nvSpPr>
              <p:cNvPr id="86" name="Rectangle 85">
                <a:extLst>
                  <a:ext uri="{FF2B5EF4-FFF2-40B4-BE49-F238E27FC236}">
                    <a16:creationId xmlns:a16="http://schemas.microsoft.com/office/drawing/2014/main" id="{8563A990-ED06-4CA6-B677-704621F230D7}"/>
                  </a:ext>
                </a:extLst>
              </p:cNvPr>
              <p:cNvSpPr/>
              <p:nvPr/>
            </p:nvSpPr>
            <p:spPr>
              <a:xfrm>
                <a:off x="9739530" y="5635909"/>
                <a:ext cx="262892" cy="138499"/>
              </a:xfrm>
              <a:prstGeom prst="rect">
                <a:avLst/>
              </a:prstGeom>
            </p:spPr>
            <p:txBody>
              <a:bodyPr wrap="none" lIns="0" tIns="0" rIns="0" bIns="0">
                <a:spAutoFit/>
              </a:bodyPr>
              <a:lstStyle/>
              <a:p>
                <a:pPr algn="ctr"/>
                <a:r>
                  <a:rPr lang="en-US" sz="900" b="1">
                    <a:solidFill>
                      <a:srgbClr val="000000"/>
                    </a:solidFill>
                    <a:ea typeface="Open Sans" panose="020B0606030504020204" pitchFamily="34" charset="0"/>
                    <a:cs typeface="Arial" panose="020B0604020202020204" pitchFamily="34" charset="0"/>
                  </a:rPr>
                  <a:t>FAW</a:t>
                </a:r>
              </a:p>
            </p:txBody>
          </p:sp>
        </p:grpSp>
        <p:sp>
          <p:nvSpPr>
            <p:cNvPr id="75" name="Rectangle: Rounded Corners 74">
              <a:extLst>
                <a:ext uri="{FF2B5EF4-FFF2-40B4-BE49-F238E27FC236}">
                  <a16:creationId xmlns:a16="http://schemas.microsoft.com/office/drawing/2014/main" id="{9428E137-7474-498C-A27B-310CC6E11B42}"/>
                </a:ext>
              </a:extLst>
            </p:cNvPr>
            <p:cNvSpPr/>
            <p:nvPr/>
          </p:nvSpPr>
          <p:spPr bwMode="gray">
            <a:xfrm>
              <a:off x="4605501" y="4867276"/>
              <a:ext cx="7116599" cy="1047750"/>
            </a:xfrm>
            <a:prstGeom prst="roundRect">
              <a:avLst>
                <a:gd name="adj" fmla="val 0"/>
              </a:avLst>
            </a:prstGeom>
            <a:noFill/>
            <a:ln w="19050" algn="ctr">
              <a:solidFill>
                <a:srgbClr val="53565A"/>
              </a:solidFill>
              <a:miter lim="800000"/>
              <a:headEnd/>
              <a:tailEnd/>
            </a:ln>
          </p:spPr>
          <p:txBody>
            <a:bodyPr wrap="square" lIns="34290" tIns="34290" rIns="34290" bIns="34290" rtlCol="0" anchor="ctr"/>
            <a:lstStyle/>
            <a:p>
              <a:pPr algn="ctr" defTabSz="913210" eaLnBrk="0" fontAlgn="base" hangingPunct="0">
                <a:spcBef>
                  <a:spcPct val="0"/>
                </a:spcBef>
                <a:spcAft>
                  <a:spcPct val="0"/>
                </a:spcAft>
                <a:defRPr/>
              </a:pPr>
              <a:r>
                <a:rPr lang="en-US" sz="900" kern="0">
                  <a:solidFill>
                    <a:srgbClr val="FFFFFF"/>
                  </a:solidFill>
                  <a:cs typeface="Arial" panose="020B0604020202020204" pitchFamily="34" charset="0"/>
                </a:rPr>
                <a:t>v</a:t>
              </a:r>
            </a:p>
          </p:txBody>
        </p:sp>
        <p:sp>
          <p:nvSpPr>
            <p:cNvPr id="76" name="Rectangle 75">
              <a:extLst>
                <a:ext uri="{FF2B5EF4-FFF2-40B4-BE49-F238E27FC236}">
                  <a16:creationId xmlns:a16="http://schemas.microsoft.com/office/drawing/2014/main" id="{95DC0C48-A79A-4BD3-9801-24FA9F2EC197}"/>
                </a:ext>
              </a:extLst>
            </p:cNvPr>
            <p:cNvSpPr/>
            <p:nvPr/>
          </p:nvSpPr>
          <p:spPr bwMode="gray">
            <a:xfrm>
              <a:off x="9939132" y="4928383"/>
              <a:ext cx="1749286" cy="165007"/>
            </a:xfrm>
            <a:prstGeom prst="rect">
              <a:avLst/>
            </a:prstGeom>
            <a:solidFill>
              <a:schemeClr val="bg1">
                <a:lumMod val="95000"/>
              </a:schemeClr>
            </a:solidFill>
            <a:ln w="19050" algn="ctr">
              <a:noFill/>
              <a:miter lim="800000"/>
              <a:headEnd/>
              <a:tailEnd/>
            </a:ln>
          </p:spPr>
          <p:txBody>
            <a:bodyPr wrap="square" lIns="34290" tIns="18288" rIns="34290" bIns="18288" rtlCol="0" anchor="ctr" anchorCtr="0"/>
            <a:lstStyle/>
            <a:p>
              <a:pPr algn="ctr" defTabSz="913210" eaLnBrk="0" fontAlgn="base" hangingPunct="0">
                <a:spcBef>
                  <a:spcPct val="0"/>
                </a:spcBef>
                <a:spcAft>
                  <a:spcPct val="0"/>
                </a:spcAft>
              </a:pPr>
              <a:r>
                <a:rPr lang="en-US" sz="1100" b="1">
                  <a:solidFill>
                    <a:srgbClr val="000000"/>
                  </a:solidFill>
                  <a:cs typeface="Arial" panose="020B0604020202020204" pitchFamily="34" charset="0"/>
                </a:rPr>
                <a:t>Reporting &amp; Analytics </a:t>
              </a:r>
            </a:p>
          </p:txBody>
        </p:sp>
        <p:pic>
          <p:nvPicPr>
            <p:cNvPr id="77" name="Picture 2">
              <a:extLst>
                <a:ext uri="{FF2B5EF4-FFF2-40B4-BE49-F238E27FC236}">
                  <a16:creationId xmlns:a16="http://schemas.microsoft.com/office/drawing/2014/main" id="{208EAA77-C7BA-41BD-9364-0FB0F92A1F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3973" y="5002027"/>
              <a:ext cx="639008" cy="4666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F4B8575-0BB7-48B4-AEDF-F3EF6DB88D1C}"/>
                </a:ext>
              </a:extLst>
            </p:cNvPr>
            <p:cNvSpPr/>
            <p:nvPr/>
          </p:nvSpPr>
          <p:spPr>
            <a:xfrm>
              <a:off x="6006795" y="5561783"/>
              <a:ext cx="793364" cy="24622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EPM Planning  (EPBCS)</a:t>
              </a:r>
            </a:p>
          </p:txBody>
        </p:sp>
        <p:pic>
          <p:nvPicPr>
            <p:cNvPr id="79" name="Picture 2">
              <a:extLst>
                <a:ext uri="{FF2B5EF4-FFF2-40B4-BE49-F238E27FC236}">
                  <a16:creationId xmlns:a16="http://schemas.microsoft.com/office/drawing/2014/main" id="{E536E058-2DE6-4399-A880-7ED2BCA7C83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99843" y="5002027"/>
              <a:ext cx="639008" cy="46669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8A10DFE1-2885-4A01-AB38-FF9393C9D5E5}"/>
                </a:ext>
              </a:extLst>
            </p:cNvPr>
            <p:cNvSpPr/>
            <p:nvPr/>
          </p:nvSpPr>
          <p:spPr>
            <a:xfrm>
              <a:off x="6988510" y="5561783"/>
              <a:ext cx="861674" cy="24622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EPM Finance MDM  (EDMCS)</a:t>
              </a:r>
            </a:p>
          </p:txBody>
        </p:sp>
        <p:pic>
          <p:nvPicPr>
            <p:cNvPr id="81" name="Picture 2">
              <a:extLst>
                <a:ext uri="{FF2B5EF4-FFF2-40B4-BE49-F238E27FC236}">
                  <a16:creationId xmlns:a16="http://schemas.microsoft.com/office/drawing/2014/main" id="{CEB3AA1D-186D-46BF-8298-643392E8E4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74929" y="5002027"/>
              <a:ext cx="639008" cy="466690"/>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01BCA266-B1B0-45E6-A683-72FB3DC3D95B}"/>
                </a:ext>
              </a:extLst>
            </p:cNvPr>
            <p:cNvSpPr/>
            <p:nvPr/>
          </p:nvSpPr>
          <p:spPr>
            <a:xfrm>
              <a:off x="9092141" y="5561783"/>
              <a:ext cx="1204584" cy="24622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EPM Tax Provisioning &amp; Reporting (TRCS)</a:t>
              </a:r>
            </a:p>
          </p:txBody>
        </p:sp>
        <p:pic>
          <p:nvPicPr>
            <p:cNvPr id="83" name="Picture 2">
              <a:extLst>
                <a:ext uri="{FF2B5EF4-FFF2-40B4-BE49-F238E27FC236}">
                  <a16:creationId xmlns:a16="http://schemas.microsoft.com/office/drawing/2014/main" id="{4677C2CD-6FB7-41CB-B832-71E4F8D06F3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1658" y="5002027"/>
              <a:ext cx="639008" cy="466690"/>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a:extLst>
                <a:ext uri="{FF2B5EF4-FFF2-40B4-BE49-F238E27FC236}">
                  <a16:creationId xmlns:a16="http://schemas.microsoft.com/office/drawing/2014/main" id="{4C31C435-574E-4245-8BDF-4A38977CBC24}"/>
                </a:ext>
              </a:extLst>
            </p:cNvPr>
            <p:cNvSpPr/>
            <p:nvPr/>
          </p:nvSpPr>
          <p:spPr>
            <a:xfrm>
              <a:off x="8038535" y="5561783"/>
              <a:ext cx="865254" cy="24622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EPM Narrative Reporting</a:t>
              </a:r>
            </a:p>
          </p:txBody>
        </p:sp>
      </p:grpSp>
      <p:sp>
        <p:nvSpPr>
          <p:cNvPr id="87" name="Freeform 30">
            <a:extLst>
              <a:ext uri="{FF2B5EF4-FFF2-40B4-BE49-F238E27FC236}">
                <a16:creationId xmlns:a16="http://schemas.microsoft.com/office/drawing/2014/main" id="{2599F200-6420-4763-AE7F-1F481C4B862C}"/>
              </a:ext>
            </a:extLst>
          </p:cNvPr>
          <p:cNvSpPr>
            <a:spLocks noChangeAspect="1" noEditPoints="1"/>
          </p:cNvSpPr>
          <p:nvPr/>
        </p:nvSpPr>
        <p:spPr bwMode="auto">
          <a:xfrm flipV="1">
            <a:off x="3685848" y="3345707"/>
            <a:ext cx="311017" cy="400070"/>
          </a:xfrm>
          <a:custGeom>
            <a:avLst/>
            <a:gdLst>
              <a:gd name="T0" fmla="*/ 72 w 104"/>
              <a:gd name="T1" fmla="*/ 125 h 144"/>
              <a:gd name="T2" fmla="*/ 72 w 104"/>
              <a:gd name="T3" fmla="*/ 142 h 144"/>
              <a:gd name="T4" fmla="*/ 0 w 104"/>
              <a:gd name="T5" fmla="*/ 142 h 144"/>
              <a:gd name="T6" fmla="*/ 0 w 104"/>
              <a:gd name="T7" fmla="*/ 0 h 144"/>
              <a:gd name="T8" fmla="*/ 102 w 104"/>
              <a:gd name="T9" fmla="*/ 0 h 144"/>
              <a:gd name="T10" fmla="*/ 102 w 104"/>
              <a:gd name="T11" fmla="*/ 111 h 144"/>
              <a:gd name="T12" fmla="*/ 85 w 104"/>
              <a:gd name="T13" fmla="*/ 111 h 144"/>
              <a:gd name="T14" fmla="*/ 72 w 104"/>
              <a:gd name="T15" fmla="*/ 125 h 144"/>
              <a:gd name="T16" fmla="*/ 104 w 104"/>
              <a:gd name="T17" fmla="*/ 118 h 144"/>
              <a:gd name="T18" fmla="*/ 86 w 104"/>
              <a:gd name="T19" fmla="*/ 118 h 144"/>
              <a:gd name="T20" fmla="*/ 78 w 104"/>
              <a:gd name="T21" fmla="*/ 126 h 144"/>
              <a:gd name="T22" fmla="*/ 78 w 104"/>
              <a:gd name="T23" fmla="*/ 144 h 144"/>
              <a:gd name="T24" fmla="*/ 104 w 104"/>
              <a:gd name="T25" fmla="*/ 11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4" h="144">
                <a:moveTo>
                  <a:pt x="72" y="125"/>
                </a:moveTo>
                <a:cubicBezTo>
                  <a:pt x="72" y="142"/>
                  <a:pt x="72" y="142"/>
                  <a:pt x="72" y="142"/>
                </a:cubicBezTo>
                <a:cubicBezTo>
                  <a:pt x="0" y="142"/>
                  <a:pt x="0" y="142"/>
                  <a:pt x="0" y="142"/>
                </a:cubicBezTo>
                <a:cubicBezTo>
                  <a:pt x="0" y="0"/>
                  <a:pt x="0" y="0"/>
                  <a:pt x="0" y="0"/>
                </a:cubicBezTo>
                <a:cubicBezTo>
                  <a:pt x="102" y="0"/>
                  <a:pt x="102" y="0"/>
                  <a:pt x="102" y="0"/>
                </a:cubicBezTo>
                <a:cubicBezTo>
                  <a:pt x="102" y="111"/>
                  <a:pt x="102" y="111"/>
                  <a:pt x="102" y="111"/>
                </a:cubicBezTo>
                <a:cubicBezTo>
                  <a:pt x="85" y="111"/>
                  <a:pt x="85" y="111"/>
                  <a:pt x="85" y="111"/>
                </a:cubicBezTo>
                <a:cubicBezTo>
                  <a:pt x="78" y="111"/>
                  <a:pt x="72" y="118"/>
                  <a:pt x="72" y="125"/>
                </a:cubicBezTo>
                <a:close/>
                <a:moveTo>
                  <a:pt x="104" y="118"/>
                </a:moveTo>
                <a:cubicBezTo>
                  <a:pt x="86" y="118"/>
                  <a:pt x="86" y="118"/>
                  <a:pt x="86" y="118"/>
                </a:cubicBezTo>
                <a:cubicBezTo>
                  <a:pt x="82" y="118"/>
                  <a:pt x="78" y="121"/>
                  <a:pt x="78" y="126"/>
                </a:cubicBezTo>
                <a:cubicBezTo>
                  <a:pt x="78" y="144"/>
                  <a:pt x="78" y="144"/>
                  <a:pt x="78" y="144"/>
                </a:cubicBezTo>
                <a:lnTo>
                  <a:pt x="104" y="118"/>
                </a:lnTo>
                <a:close/>
              </a:path>
            </a:pathLst>
          </a:custGeom>
          <a:noFill/>
          <a:ln w="28575">
            <a:solidFill>
              <a:srgbClr val="00B0F0"/>
            </a:solidFill>
          </a:ln>
        </p:spPr>
        <p:style>
          <a:lnRef idx="1">
            <a:schemeClr val="accent3"/>
          </a:lnRef>
          <a:fillRef idx="3">
            <a:schemeClr val="accent3"/>
          </a:fillRef>
          <a:effectRef idx="2">
            <a:schemeClr val="accent3"/>
          </a:effectRef>
          <a:fontRef idx="minor">
            <a:schemeClr val="lt1"/>
          </a:fontRef>
        </p:style>
        <p:txBody>
          <a:bodyPr vert="horz" wrap="square" lIns="68580" tIns="34290" rIns="68580" bIns="34290" numCol="1" anchor="t" anchorCtr="0" compatLnSpc="1">
            <a:prstTxWarp prst="textNoShape">
              <a:avLst/>
            </a:prstTxWarp>
          </a:bodyPr>
          <a:lstStyle/>
          <a:p>
            <a:pPr defTabSz="685800">
              <a:defRPr/>
            </a:pPr>
            <a:endParaRPr lang="en-US" sz="750" kern="0">
              <a:solidFill>
                <a:prstClr val="black"/>
              </a:solidFill>
            </a:endParaRPr>
          </a:p>
        </p:txBody>
      </p:sp>
      <p:sp>
        <p:nvSpPr>
          <p:cNvPr id="88" name="Rectangle: Rounded Corners 87">
            <a:extLst>
              <a:ext uri="{FF2B5EF4-FFF2-40B4-BE49-F238E27FC236}">
                <a16:creationId xmlns:a16="http://schemas.microsoft.com/office/drawing/2014/main" id="{6931FF18-08DA-4D7C-B882-53ABAC3BFB67}"/>
              </a:ext>
            </a:extLst>
          </p:cNvPr>
          <p:cNvSpPr/>
          <p:nvPr/>
        </p:nvSpPr>
        <p:spPr bwMode="gray">
          <a:xfrm>
            <a:off x="4602036" y="5279127"/>
            <a:ext cx="7116599" cy="293938"/>
          </a:xfrm>
          <a:prstGeom prst="roundRect">
            <a:avLst>
              <a:gd name="adj" fmla="val 0"/>
            </a:avLst>
          </a:prstGeom>
          <a:solidFill>
            <a:schemeClr val="bg1">
              <a:lumMod val="75000"/>
            </a:schemeClr>
          </a:solidFill>
          <a:ln w="19050" algn="ctr">
            <a:solidFill>
              <a:schemeClr val="bg1">
                <a:lumMod val="75000"/>
              </a:schemeClr>
            </a:solidFill>
            <a:miter lim="800000"/>
            <a:headEnd/>
            <a:tailEnd/>
          </a:ln>
        </p:spPr>
        <p:txBody>
          <a:bodyPr wrap="square" lIns="0" tIns="34290" rIns="0" bIns="34290" rtlCol="0" anchor="ctr"/>
          <a:lstStyle/>
          <a:p>
            <a:pPr algn="ctr" defTabSz="913210" eaLnBrk="0" fontAlgn="base" hangingPunct="0">
              <a:spcBef>
                <a:spcPct val="0"/>
              </a:spcBef>
              <a:spcAft>
                <a:spcPct val="0"/>
              </a:spcAft>
            </a:pPr>
            <a:r>
              <a:rPr lang="en-US" sz="1100" b="1">
                <a:solidFill>
                  <a:srgbClr val="000000"/>
                </a:solidFill>
              </a:rPr>
              <a:t>Oracle Integration Cloud</a:t>
            </a:r>
          </a:p>
        </p:txBody>
      </p:sp>
      <p:pic>
        <p:nvPicPr>
          <p:cNvPr id="89" name="Graphic 88" descr="Folder">
            <a:extLst>
              <a:ext uri="{FF2B5EF4-FFF2-40B4-BE49-F238E27FC236}">
                <a16:creationId xmlns:a16="http://schemas.microsoft.com/office/drawing/2014/main" id="{537F430E-5D3C-4D11-AAB5-34C95D0CDC2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35588" y="4743337"/>
            <a:ext cx="523824" cy="575886"/>
          </a:xfrm>
          <a:prstGeom prst="rect">
            <a:avLst/>
          </a:prstGeom>
          <a:scene3d>
            <a:camera prst="orthographicFront"/>
            <a:lightRig rig="threePt" dir="t"/>
          </a:scene3d>
          <a:sp3d>
            <a:bevelT/>
            <a:bevelB w="152400" h="50800" prst="softRound"/>
          </a:sp3d>
        </p:spPr>
      </p:pic>
      <p:pic>
        <p:nvPicPr>
          <p:cNvPr id="90" name="Graphic 89" descr="Folder">
            <a:extLst>
              <a:ext uri="{FF2B5EF4-FFF2-40B4-BE49-F238E27FC236}">
                <a16:creationId xmlns:a16="http://schemas.microsoft.com/office/drawing/2014/main" id="{E358A3DB-9386-43AB-972A-189D94AEB1C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36178" y="5319223"/>
            <a:ext cx="502251" cy="552169"/>
          </a:xfrm>
          <a:prstGeom prst="rect">
            <a:avLst/>
          </a:prstGeom>
          <a:scene3d>
            <a:camera prst="orthographicFront"/>
            <a:lightRig rig="threePt" dir="t"/>
          </a:scene3d>
          <a:sp3d>
            <a:bevelT/>
            <a:bevelB w="152400" h="50800" prst="softRound"/>
          </a:sp3d>
        </p:spPr>
      </p:pic>
      <p:sp>
        <p:nvSpPr>
          <p:cNvPr id="2" name="Rectangle 1">
            <a:extLst>
              <a:ext uri="{FF2B5EF4-FFF2-40B4-BE49-F238E27FC236}">
                <a16:creationId xmlns:a16="http://schemas.microsoft.com/office/drawing/2014/main" id="{3553E5BD-CF96-48C5-A223-90DD31C95FDF}"/>
              </a:ext>
            </a:extLst>
          </p:cNvPr>
          <p:cNvSpPr/>
          <p:nvPr/>
        </p:nvSpPr>
        <p:spPr bwMode="gray">
          <a:xfrm>
            <a:off x="3462850" y="4545908"/>
            <a:ext cx="699758" cy="1345085"/>
          </a:xfrm>
          <a:prstGeom prst="rect">
            <a:avLst/>
          </a:prstGeom>
          <a:noFill/>
          <a:ln w="19050" algn="ctr">
            <a:solidFill>
              <a:schemeClr val="tx2">
                <a:lumMod val="75000"/>
              </a:schemeClr>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1" name="Rectangle 90">
            <a:extLst>
              <a:ext uri="{FF2B5EF4-FFF2-40B4-BE49-F238E27FC236}">
                <a16:creationId xmlns:a16="http://schemas.microsoft.com/office/drawing/2014/main" id="{566EEF3B-7163-41EA-B3F7-2AFC054EC0A7}"/>
              </a:ext>
            </a:extLst>
          </p:cNvPr>
          <p:cNvSpPr/>
          <p:nvPr/>
        </p:nvSpPr>
        <p:spPr>
          <a:xfrm>
            <a:off x="3306976" y="4387457"/>
            <a:ext cx="1136404" cy="123111"/>
          </a:xfrm>
          <a:prstGeom prst="rect">
            <a:avLst/>
          </a:prstGeom>
        </p:spPr>
        <p:txBody>
          <a:bodyPr wrap="square" lIns="0" tIns="0" rIns="0" bIns="0">
            <a:spAutoFit/>
          </a:bodyPr>
          <a:lstStyle/>
          <a:p>
            <a:pPr algn="ctr"/>
            <a:r>
              <a:rPr lang="en-US" sz="800" b="1">
                <a:solidFill>
                  <a:srgbClr val="000000"/>
                </a:solidFill>
                <a:ea typeface="Open Sans" panose="020B0606030504020204" pitchFamily="34" charset="0"/>
                <a:cs typeface="Arial" panose="020B0604020202020204" pitchFamily="34" charset="0"/>
              </a:rPr>
              <a:t>File Landing Zone</a:t>
            </a:r>
          </a:p>
        </p:txBody>
      </p:sp>
    </p:spTree>
    <p:extLst>
      <p:ext uri="{BB962C8B-B14F-4D97-AF65-F5344CB8AC3E}">
        <p14:creationId xmlns:p14="http://schemas.microsoft.com/office/powerpoint/2010/main" val="303450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260325"/>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8" name="TextBox 7">
            <a:extLst>
              <a:ext uri="{FF2B5EF4-FFF2-40B4-BE49-F238E27FC236}">
                <a16:creationId xmlns:a16="http://schemas.microsoft.com/office/drawing/2014/main" id="{4E899C67-DFE6-4BE9-99B1-4A670CA03ABA}"/>
              </a:ext>
            </a:extLst>
          </p:cNvPr>
          <p:cNvSpPr txBox="1"/>
          <p:nvPr/>
        </p:nvSpPr>
        <p:spPr bwMode="gray">
          <a:xfrm>
            <a:off x="6096000" y="3275111"/>
            <a:ext cx="5697300" cy="307777"/>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marR="0" lvl="0" indent="0" algn="l" defTabSz="1217613" rtl="0" eaLnBrk="0" fontAlgn="base" latinLnBrk="0" hangingPunct="0">
              <a:lnSpc>
                <a:spcPct val="100000"/>
              </a:lnSpc>
              <a:spcBef>
                <a:spcPts val="600"/>
              </a:spcBef>
              <a:spcAft>
                <a:spcPct val="0"/>
              </a:spcAft>
              <a:buClrTx/>
              <a:buSzPct val="100000"/>
              <a:buFont typeface="+mj-lt"/>
              <a:buNone/>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Appendix</a:t>
            </a:r>
          </a:p>
        </p:txBody>
      </p:sp>
    </p:spTree>
    <p:extLst>
      <p:ext uri="{BB962C8B-B14F-4D97-AF65-F5344CB8AC3E}">
        <p14:creationId xmlns:p14="http://schemas.microsoft.com/office/powerpoint/2010/main" val="282083031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16888"/>
            <a:ext cx="11252200" cy="406171"/>
          </a:xfrm>
        </p:spPr>
        <p:txBody>
          <a:bodyPr/>
          <a:lstStyle/>
          <a:p>
            <a:r>
              <a:rPr lang="en-US"/>
              <a:t>Using Oracle ATP Database with OIC</a:t>
            </a:r>
          </a:p>
        </p:txBody>
      </p:sp>
      <p:cxnSp>
        <p:nvCxnSpPr>
          <p:cNvPr id="21" name="Straight Connector 20">
            <a:extLst>
              <a:ext uri="{FF2B5EF4-FFF2-40B4-BE49-F238E27FC236}">
                <a16:creationId xmlns:a16="http://schemas.microsoft.com/office/drawing/2014/main" id="{70CD4228-E1A4-4EA0-87FE-5E79AABA2B1E}"/>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A61659-2BA3-4375-B025-F44508D56B80}"/>
              </a:ext>
            </a:extLst>
          </p:cNvPr>
          <p:cNvSpPr txBox="1"/>
          <p:nvPr/>
        </p:nvSpPr>
        <p:spPr>
          <a:xfrm>
            <a:off x="469900" y="1078185"/>
            <a:ext cx="11384280" cy="3725251"/>
          </a:xfrm>
          <a:prstGeom prst="rect">
            <a:avLst/>
          </a:prstGeom>
          <a:noFill/>
        </p:spPr>
        <p:txBody>
          <a:bodyPr wrap="square">
            <a:spAutoFit/>
          </a:bodyPr>
          <a:lstStyle/>
          <a:p>
            <a:pPr marL="285750" indent="-285750">
              <a:lnSpc>
                <a:spcPct val="200000"/>
              </a:lnSpc>
              <a:buFont typeface="Wingdings" panose="05000000000000000000" pitchFamily="2" charset="2"/>
              <a:buChar char="v"/>
            </a:pPr>
            <a:r>
              <a:rPr lang="en-US" sz="1200" kern="0" dirty="0"/>
              <a:t>Using Database-as-a-Service (DBaaS) in OIC enables complex data transformation, data massaging as per format expected by boundary systems/Cloud ERP</a:t>
            </a:r>
          </a:p>
          <a:p>
            <a:pPr marL="285750" indent="-285750">
              <a:lnSpc>
                <a:spcPct val="200000"/>
              </a:lnSpc>
              <a:buFont typeface="Wingdings" panose="05000000000000000000" pitchFamily="2" charset="2"/>
              <a:buChar char="v"/>
            </a:pPr>
            <a:r>
              <a:rPr lang="en-US" sz="1200" b="1" kern="0" dirty="0"/>
              <a:t>Oracle Autonomous Transaction Processing (ATP)</a:t>
            </a:r>
            <a:r>
              <a:rPr lang="en-US" sz="1200" kern="0" dirty="0"/>
              <a:t> database is  fully autonomous Oracle Database service optimized for transaction processing workloads.</a:t>
            </a:r>
          </a:p>
          <a:p>
            <a:pPr marL="285750" indent="-285750">
              <a:lnSpc>
                <a:spcPct val="200000"/>
              </a:lnSpc>
              <a:buFont typeface="Wingdings" panose="05000000000000000000" pitchFamily="2" charset="2"/>
              <a:buChar char="v"/>
            </a:pPr>
            <a:r>
              <a:rPr lang="en-US" sz="1200" kern="0" dirty="0"/>
              <a:t>Main features of Oracle ATP database:</a:t>
            </a:r>
          </a:p>
          <a:p>
            <a:pPr marL="895335" lvl="1" indent="-285750">
              <a:lnSpc>
                <a:spcPct val="200000"/>
              </a:lnSpc>
              <a:buFont typeface="Wingdings" panose="05000000000000000000" pitchFamily="2" charset="2"/>
              <a:buChar char="ü"/>
            </a:pPr>
            <a:r>
              <a:rPr lang="en-US" sz="1200" kern="0" dirty="0"/>
              <a:t>Auto provisioning, Auto Scaling</a:t>
            </a:r>
          </a:p>
          <a:p>
            <a:pPr marL="895335" lvl="1" indent="-285750">
              <a:lnSpc>
                <a:spcPct val="200000"/>
              </a:lnSpc>
              <a:buFont typeface="Wingdings" panose="05000000000000000000" pitchFamily="2" charset="2"/>
              <a:buChar char="ü"/>
            </a:pPr>
            <a:r>
              <a:rPr lang="en-US" sz="1200" kern="0" dirty="0"/>
              <a:t>Automated backups and repairs</a:t>
            </a:r>
          </a:p>
          <a:p>
            <a:pPr marL="895335" lvl="1" indent="-285750">
              <a:lnSpc>
                <a:spcPct val="200000"/>
              </a:lnSpc>
              <a:buFont typeface="Wingdings" panose="05000000000000000000" pitchFamily="2" charset="2"/>
              <a:buChar char="ü"/>
            </a:pPr>
            <a:r>
              <a:rPr lang="en-US" sz="1200" kern="0" dirty="0"/>
              <a:t>REST API support for application development</a:t>
            </a:r>
          </a:p>
          <a:p>
            <a:pPr marL="895335" lvl="1" indent="-285750">
              <a:lnSpc>
                <a:spcPct val="200000"/>
              </a:lnSpc>
              <a:buFont typeface="Wingdings" panose="05000000000000000000" pitchFamily="2" charset="2"/>
              <a:buChar char="ü"/>
            </a:pPr>
            <a:r>
              <a:rPr lang="en-US" sz="1200" kern="0" dirty="0"/>
              <a:t>No Code/Low Code development</a:t>
            </a:r>
          </a:p>
          <a:p>
            <a:pPr marL="895335" lvl="1" indent="-285750">
              <a:lnSpc>
                <a:spcPct val="200000"/>
              </a:lnSpc>
              <a:buFont typeface="Wingdings" panose="05000000000000000000" pitchFamily="2" charset="2"/>
              <a:buChar char="ü"/>
            </a:pPr>
            <a:r>
              <a:rPr lang="en-US" sz="1200" kern="0" dirty="0"/>
              <a:t>High performance and Always Online</a:t>
            </a:r>
          </a:p>
        </p:txBody>
      </p:sp>
    </p:spTree>
    <p:extLst>
      <p:ext uri="{BB962C8B-B14F-4D97-AF65-F5344CB8AC3E}">
        <p14:creationId xmlns:p14="http://schemas.microsoft.com/office/powerpoint/2010/main" val="316564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516888"/>
            <a:ext cx="11252200" cy="406171"/>
          </a:xfrm>
        </p:spPr>
        <p:txBody>
          <a:bodyPr/>
          <a:lstStyle/>
          <a:p>
            <a:r>
              <a:rPr lang="en-US"/>
              <a:t>Using Oracle ATP Database with OIC</a:t>
            </a:r>
            <a:r>
              <a:rPr lang="en-US" dirty="0"/>
              <a:t> - Continued</a:t>
            </a:r>
            <a:endParaRPr lang="en-US"/>
          </a:p>
        </p:txBody>
      </p:sp>
      <p:cxnSp>
        <p:nvCxnSpPr>
          <p:cNvPr id="21" name="Straight Connector 20">
            <a:extLst>
              <a:ext uri="{FF2B5EF4-FFF2-40B4-BE49-F238E27FC236}">
                <a16:creationId xmlns:a16="http://schemas.microsoft.com/office/drawing/2014/main" id="{70CD4228-E1A4-4EA0-87FE-5E79AABA2B1E}"/>
              </a:ext>
            </a:extLst>
          </p:cNvPr>
          <p:cNvCxnSpPr/>
          <p:nvPr/>
        </p:nvCxnSpPr>
        <p:spPr>
          <a:xfrm>
            <a:off x="469900" y="861062"/>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9A61659-2BA3-4375-B025-F44508D56B80}"/>
              </a:ext>
            </a:extLst>
          </p:cNvPr>
          <p:cNvSpPr txBox="1"/>
          <p:nvPr/>
        </p:nvSpPr>
        <p:spPr>
          <a:xfrm>
            <a:off x="393931" y="1078185"/>
            <a:ext cx="11031117" cy="1440010"/>
          </a:xfrm>
          <a:prstGeom prst="rect">
            <a:avLst/>
          </a:prstGeom>
          <a:noFill/>
        </p:spPr>
        <p:txBody>
          <a:bodyPr wrap="square">
            <a:spAutoFit/>
          </a:bodyPr>
          <a:lstStyle/>
          <a:p>
            <a:pPr marL="285750" indent="-285750">
              <a:lnSpc>
                <a:spcPct val="150000"/>
              </a:lnSpc>
              <a:buFont typeface="Wingdings" panose="05000000000000000000" pitchFamily="2" charset="2"/>
              <a:buChar char="v"/>
            </a:pPr>
            <a:r>
              <a:rPr lang="en-US" sz="1200" b="1" i="1" kern="0" dirty="0"/>
              <a:t>Oracle ATP Adapter</a:t>
            </a:r>
            <a:r>
              <a:rPr lang="en-US" sz="1200" kern="0" dirty="0"/>
              <a:t> enables connectivity to Oracle ATP Cloud Service from OIC</a:t>
            </a:r>
          </a:p>
          <a:p>
            <a:pPr marL="285750" indent="-285750">
              <a:lnSpc>
                <a:spcPct val="150000"/>
              </a:lnSpc>
              <a:buFont typeface="Wingdings" panose="05000000000000000000" pitchFamily="2" charset="2"/>
              <a:buChar char="v"/>
            </a:pPr>
            <a:r>
              <a:rPr lang="en-US" sz="1200" kern="0" dirty="0"/>
              <a:t>ATP Adapter provides following features</a:t>
            </a:r>
          </a:p>
          <a:p>
            <a:pPr marL="895335" lvl="1" indent="-285750">
              <a:lnSpc>
                <a:spcPct val="150000"/>
              </a:lnSpc>
              <a:buFont typeface="Wingdings" panose="05000000000000000000" pitchFamily="2" charset="2"/>
              <a:buChar char="ü"/>
            </a:pPr>
            <a:r>
              <a:rPr lang="en-US" sz="1200" kern="0" dirty="0"/>
              <a:t>Invoke stored procedure</a:t>
            </a:r>
          </a:p>
          <a:p>
            <a:pPr marL="895335" lvl="1" indent="-285750">
              <a:lnSpc>
                <a:spcPct val="150000"/>
              </a:lnSpc>
              <a:buFont typeface="Wingdings" panose="05000000000000000000" pitchFamily="2" charset="2"/>
              <a:buChar char="ü"/>
            </a:pPr>
            <a:r>
              <a:rPr lang="en-US" sz="1200" kern="0" dirty="0"/>
              <a:t>Run SQL statements</a:t>
            </a:r>
          </a:p>
          <a:p>
            <a:pPr marL="895335" lvl="1" indent="-285750">
              <a:lnSpc>
                <a:spcPct val="150000"/>
              </a:lnSpc>
              <a:buFont typeface="Wingdings" panose="05000000000000000000" pitchFamily="2" charset="2"/>
              <a:buChar char="ü"/>
            </a:pPr>
            <a:r>
              <a:rPr lang="en-US" sz="1200" kern="0" dirty="0"/>
              <a:t>Run Insert, Update and Merge operations on data</a:t>
            </a:r>
          </a:p>
        </p:txBody>
      </p:sp>
      <p:sp>
        <p:nvSpPr>
          <p:cNvPr id="26" name="Cloud 25">
            <a:extLst>
              <a:ext uri="{FF2B5EF4-FFF2-40B4-BE49-F238E27FC236}">
                <a16:creationId xmlns:a16="http://schemas.microsoft.com/office/drawing/2014/main" id="{EEF969BC-7A5D-4545-AFB5-20F11A3E8877}"/>
              </a:ext>
            </a:extLst>
          </p:cNvPr>
          <p:cNvSpPr/>
          <p:nvPr/>
        </p:nvSpPr>
        <p:spPr bwMode="gray">
          <a:xfrm>
            <a:off x="469900" y="3294149"/>
            <a:ext cx="1990930" cy="1151600"/>
          </a:xfrm>
          <a:prstGeom prst="cloud">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 name="Rectangle: Folded Corner 1">
            <a:extLst>
              <a:ext uri="{FF2B5EF4-FFF2-40B4-BE49-F238E27FC236}">
                <a16:creationId xmlns:a16="http://schemas.microsoft.com/office/drawing/2014/main" id="{4FAE2B54-DF55-427E-8FD1-F63C180BE664}"/>
              </a:ext>
            </a:extLst>
          </p:cNvPr>
          <p:cNvSpPr/>
          <p:nvPr/>
        </p:nvSpPr>
        <p:spPr bwMode="gray">
          <a:xfrm>
            <a:off x="1043913" y="3572606"/>
            <a:ext cx="748145" cy="644239"/>
          </a:xfrm>
          <a:prstGeom prst="foldedCorner">
            <a:avLst>
              <a:gd name="adj" fmla="val 50000"/>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4" name="TextBox 3">
            <a:extLst>
              <a:ext uri="{FF2B5EF4-FFF2-40B4-BE49-F238E27FC236}">
                <a16:creationId xmlns:a16="http://schemas.microsoft.com/office/drawing/2014/main" id="{3BB8A4E8-3307-495B-BFAC-B16C4F7CE5E1}"/>
              </a:ext>
            </a:extLst>
          </p:cNvPr>
          <p:cNvSpPr txBox="1"/>
          <p:nvPr/>
        </p:nvSpPr>
        <p:spPr>
          <a:xfrm>
            <a:off x="1199777" y="3697300"/>
            <a:ext cx="540327" cy="184666"/>
          </a:xfrm>
          <a:prstGeom prst="rect">
            <a:avLst/>
          </a:prstGeom>
          <a:noFill/>
        </p:spPr>
        <p:txBody>
          <a:bodyPr wrap="square" lIns="0" tIns="0" rIns="0" bIns="0" rtlCol="0">
            <a:spAutoFit/>
          </a:bodyPr>
          <a:lstStyle/>
          <a:p>
            <a:pPr>
              <a:spcBef>
                <a:spcPts val="600"/>
              </a:spcBef>
              <a:buSzPct val="100000"/>
            </a:pPr>
            <a:r>
              <a:rPr lang="en-US" sz="1200" b="1">
                <a:solidFill>
                  <a:srgbClr val="313131"/>
                </a:solidFill>
              </a:rPr>
              <a:t>SFTP</a:t>
            </a:r>
          </a:p>
        </p:txBody>
      </p:sp>
      <p:pic>
        <p:nvPicPr>
          <p:cNvPr id="6" name="Picture 5">
            <a:extLst>
              <a:ext uri="{FF2B5EF4-FFF2-40B4-BE49-F238E27FC236}">
                <a16:creationId xmlns:a16="http://schemas.microsoft.com/office/drawing/2014/main" id="{50D43086-29DF-4C22-B3C2-5397A4FE42EF}"/>
              </a:ext>
            </a:extLst>
          </p:cNvPr>
          <p:cNvPicPr>
            <a:picLocks noChangeAspect="1"/>
          </p:cNvPicPr>
          <p:nvPr/>
        </p:nvPicPr>
        <p:blipFill>
          <a:blip r:embed="rId3"/>
          <a:stretch>
            <a:fillRect/>
          </a:stretch>
        </p:blipFill>
        <p:spPr>
          <a:xfrm>
            <a:off x="3671657" y="3406356"/>
            <a:ext cx="1209675" cy="933450"/>
          </a:xfrm>
          <a:prstGeom prst="rect">
            <a:avLst/>
          </a:prstGeom>
        </p:spPr>
      </p:pic>
      <p:sp>
        <p:nvSpPr>
          <p:cNvPr id="12" name="Cloud 11">
            <a:extLst>
              <a:ext uri="{FF2B5EF4-FFF2-40B4-BE49-F238E27FC236}">
                <a16:creationId xmlns:a16="http://schemas.microsoft.com/office/drawing/2014/main" id="{C9E01B7B-6484-452B-9175-CB27D649EF2D}"/>
              </a:ext>
            </a:extLst>
          </p:cNvPr>
          <p:cNvSpPr/>
          <p:nvPr/>
        </p:nvSpPr>
        <p:spPr bwMode="gray">
          <a:xfrm>
            <a:off x="6274954" y="3311466"/>
            <a:ext cx="1990930" cy="1151600"/>
          </a:xfrm>
          <a:prstGeom prst="cloud">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 name="Cylinder 110">
            <a:extLst>
              <a:ext uri="{FF2B5EF4-FFF2-40B4-BE49-F238E27FC236}">
                <a16:creationId xmlns:a16="http://schemas.microsoft.com/office/drawing/2014/main" id="{71098C14-A3AE-4758-AA4F-0C0829DAD6E0}"/>
              </a:ext>
            </a:extLst>
          </p:cNvPr>
          <p:cNvSpPr/>
          <p:nvPr/>
        </p:nvSpPr>
        <p:spPr>
          <a:xfrm>
            <a:off x="6854964" y="3503223"/>
            <a:ext cx="718837" cy="651564"/>
          </a:xfrm>
          <a:prstGeom prst="can">
            <a:avLst>
              <a:gd name="adj" fmla="val 42116"/>
            </a:avLst>
          </a:prstGeom>
          <a:solidFill>
            <a:srgbClr val="FFFFFF"/>
          </a:solidFill>
          <a:ln w="12700" cap="flat" cmpd="sng" algn="ctr">
            <a:solidFill>
              <a:srgbClr val="0076A8"/>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700" b="0" i="0" u="none" strike="noStrike" kern="0" cap="none" spc="0" normalizeH="0" baseline="0" noProof="0">
              <a:ln>
                <a:noFill/>
              </a:ln>
              <a:solidFill>
                <a:srgbClr val="0076A8"/>
              </a:solidFill>
              <a:effectLst/>
              <a:uLnTx/>
              <a:uFillTx/>
              <a:latin typeface="Verdana"/>
              <a:ea typeface="+mn-ea"/>
              <a:cs typeface="+mn-cs"/>
            </a:endParaRPr>
          </a:p>
        </p:txBody>
      </p:sp>
      <p:sp>
        <p:nvSpPr>
          <p:cNvPr id="14" name="TextBox 13">
            <a:extLst>
              <a:ext uri="{FF2B5EF4-FFF2-40B4-BE49-F238E27FC236}">
                <a16:creationId xmlns:a16="http://schemas.microsoft.com/office/drawing/2014/main" id="{F83DCA2F-3BE3-4035-9C0F-7B1F370B2919}"/>
              </a:ext>
            </a:extLst>
          </p:cNvPr>
          <p:cNvSpPr txBox="1"/>
          <p:nvPr/>
        </p:nvSpPr>
        <p:spPr>
          <a:xfrm>
            <a:off x="6932094" y="3912046"/>
            <a:ext cx="641707" cy="184666"/>
          </a:xfrm>
          <a:prstGeom prst="rect">
            <a:avLst/>
          </a:prstGeom>
          <a:noFill/>
        </p:spPr>
        <p:txBody>
          <a:bodyPr wrap="square" lIns="0" tIns="0" rIns="0" bIns="0" rtlCol="0">
            <a:spAutoFit/>
          </a:bodyPr>
          <a:lstStyle/>
          <a:p>
            <a:pPr>
              <a:spcBef>
                <a:spcPts val="600"/>
              </a:spcBef>
              <a:buSzPct val="100000"/>
            </a:pPr>
            <a:r>
              <a:rPr lang="en-US" sz="1200" b="1">
                <a:solidFill>
                  <a:srgbClr val="313131"/>
                </a:solidFill>
              </a:rPr>
              <a:t>ATP DB</a:t>
            </a:r>
          </a:p>
        </p:txBody>
      </p:sp>
      <p:sp>
        <p:nvSpPr>
          <p:cNvPr id="16" name="TextBox 15">
            <a:extLst>
              <a:ext uri="{FF2B5EF4-FFF2-40B4-BE49-F238E27FC236}">
                <a16:creationId xmlns:a16="http://schemas.microsoft.com/office/drawing/2014/main" id="{F97CA2BB-B1F3-40FD-9D02-97EB9ADBBFEA}"/>
              </a:ext>
            </a:extLst>
          </p:cNvPr>
          <p:cNvSpPr txBox="1"/>
          <p:nvPr/>
        </p:nvSpPr>
        <p:spPr>
          <a:xfrm>
            <a:off x="605876" y="4462809"/>
            <a:ext cx="1647134" cy="430887"/>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1400" b="1" i="0" u="none" strike="noStrike" kern="0" cap="none" spc="0" normalizeH="0" baseline="0" noProof="0">
                <a:ln>
                  <a:noFill/>
                </a:ln>
                <a:solidFill>
                  <a:srgbClr val="002776"/>
                </a:solidFill>
                <a:effectLst/>
                <a:uLnTx/>
                <a:uFillTx/>
                <a:latin typeface="Verdana"/>
                <a:ea typeface="+mn-ea"/>
                <a:cs typeface="+mn-cs"/>
              </a:rPr>
              <a:t>File Landing Zone</a:t>
            </a:r>
          </a:p>
        </p:txBody>
      </p:sp>
      <p:sp>
        <p:nvSpPr>
          <p:cNvPr id="17" name="TextBox 16">
            <a:extLst>
              <a:ext uri="{FF2B5EF4-FFF2-40B4-BE49-F238E27FC236}">
                <a16:creationId xmlns:a16="http://schemas.microsoft.com/office/drawing/2014/main" id="{CABA730A-23C4-4D63-B4FF-894B276A496E}"/>
              </a:ext>
            </a:extLst>
          </p:cNvPr>
          <p:cNvSpPr txBox="1"/>
          <p:nvPr/>
        </p:nvSpPr>
        <p:spPr>
          <a:xfrm>
            <a:off x="6274954" y="4505535"/>
            <a:ext cx="1990930" cy="646331"/>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1400" b="1" i="0" u="none" strike="noStrike" kern="0" cap="none" spc="0" normalizeH="0" baseline="0" noProof="0">
                <a:ln>
                  <a:noFill/>
                </a:ln>
                <a:solidFill>
                  <a:srgbClr val="002776"/>
                </a:solidFill>
                <a:effectLst/>
                <a:uLnTx/>
                <a:uFillTx/>
                <a:latin typeface="Verdana"/>
                <a:ea typeface="+mn-ea"/>
                <a:cs typeface="+mn-cs"/>
              </a:rPr>
              <a:t>Autonomous Transaction Processing</a:t>
            </a:r>
          </a:p>
        </p:txBody>
      </p:sp>
      <p:sp>
        <p:nvSpPr>
          <p:cNvPr id="7" name="Arrow: Right 6">
            <a:extLst>
              <a:ext uri="{FF2B5EF4-FFF2-40B4-BE49-F238E27FC236}">
                <a16:creationId xmlns:a16="http://schemas.microsoft.com/office/drawing/2014/main" id="{F431B089-37DC-46B1-9932-2FA40E1583AD}"/>
              </a:ext>
            </a:extLst>
          </p:cNvPr>
          <p:cNvSpPr/>
          <p:nvPr/>
        </p:nvSpPr>
        <p:spPr bwMode="gray">
          <a:xfrm>
            <a:off x="2737632" y="3684537"/>
            <a:ext cx="934025" cy="343539"/>
          </a:xfrm>
          <a:prstGeom prst="righ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9" name="Arrow: Right 18">
            <a:extLst>
              <a:ext uri="{FF2B5EF4-FFF2-40B4-BE49-F238E27FC236}">
                <a16:creationId xmlns:a16="http://schemas.microsoft.com/office/drawing/2014/main" id="{605EB8D1-8D6C-40E1-A153-E5C807EFDAA4}"/>
              </a:ext>
            </a:extLst>
          </p:cNvPr>
          <p:cNvSpPr/>
          <p:nvPr/>
        </p:nvSpPr>
        <p:spPr bwMode="gray">
          <a:xfrm>
            <a:off x="5030559" y="3701854"/>
            <a:ext cx="934025" cy="343539"/>
          </a:xfrm>
          <a:prstGeom prst="righ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0" name="TextBox 19">
            <a:extLst>
              <a:ext uri="{FF2B5EF4-FFF2-40B4-BE49-F238E27FC236}">
                <a16:creationId xmlns:a16="http://schemas.microsoft.com/office/drawing/2014/main" id="{3E550634-E9DE-48F9-ACA4-10E1AA1DFBAF}"/>
              </a:ext>
            </a:extLst>
          </p:cNvPr>
          <p:cNvSpPr txBox="1"/>
          <p:nvPr/>
        </p:nvSpPr>
        <p:spPr>
          <a:xfrm>
            <a:off x="3428742" y="4376217"/>
            <a:ext cx="1647134" cy="184666"/>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1200" b="1" i="0" u="none" strike="noStrike" kern="0" cap="none" spc="0" normalizeH="0" baseline="0" noProof="0">
                <a:ln>
                  <a:noFill/>
                </a:ln>
                <a:solidFill>
                  <a:srgbClr val="002776"/>
                </a:solidFill>
                <a:effectLst/>
                <a:uLnTx/>
                <a:uFillTx/>
                <a:latin typeface="Verdana"/>
                <a:ea typeface="+mn-ea"/>
                <a:cs typeface="+mn-cs"/>
              </a:rPr>
              <a:t>Stage File in OIC</a:t>
            </a:r>
            <a:endParaRPr kumimoji="0" lang="en-US" sz="1400" b="1" i="0" u="none" strike="noStrike" kern="0" cap="none" spc="0" normalizeH="0" baseline="0" noProof="0">
              <a:ln>
                <a:noFill/>
              </a:ln>
              <a:solidFill>
                <a:srgbClr val="002776"/>
              </a:solidFill>
              <a:effectLst/>
              <a:uLnTx/>
              <a:uFillTx/>
              <a:latin typeface="Verdana"/>
              <a:ea typeface="+mn-ea"/>
              <a:cs typeface="+mn-cs"/>
            </a:endParaRPr>
          </a:p>
        </p:txBody>
      </p:sp>
      <p:sp>
        <p:nvSpPr>
          <p:cNvPr id="8" name="Oval 7">
            <a:extLst>
              <a:ext uri="{FF2B5EF4-FFF2-40B4-BE49-F238E27FC236}">
                <a16:creationId xmlns:a16="http://schemas.microsoft.com/office/drawing/2014/main" id="{3AE9ECDE-5E1D-46D0-9EBE-4CBBD60632A6}"/>
              </a:ext>
            </a:extLst>
          </p:cNvPr>
          <p:cNvSpPr/>
          <p:nvPr/>
        </p:nvSpPr>
        <p:spPr bwMode="gray">
          <a:xfrm>
            <a:off x="2856055" y="3167364"/>
            <a:ext cx="583248" cy="602673"/>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9" name="Arrow: Right 8">
            <a:extLst>
              <a:ext uri="{FF2B5EF4-FFF2-40B4-BE49-F238E27FC236}">
                <a16:creationId xmlns:a16="http://schemas.microsoft.com/office/drawing/2014/main" id="{841FA7C7-F5CC-4247-A07C-6D4F6E27C96C}"/>
              </a:ext>
            </a:extLst>
          </p:cNvPr>
          <p:cNvSpPr/>
          <p:nvPr/>
        </p:nvSpPr>
        <p:spPr bwMode="gray">
          <a:xfrm>
            <a:off x="2997403" y="3416108"/>
            <a:ext cx="262369" cy="212539"/>
          </a:xfrm>
          <a:prstGeom prst="righ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1" name="Arrow: Left 10">
            <a:extLst>
              <a:ext uri="{FF2B5EF4-FFF2-40B4-BE49-F238E27FC236}">
                <a16:creationId xmlns:a16="http://schemas.microsoft.com/office/drawing/2014/main" id="{E163CA36-040E-46E3-8537-1E1787B56124}"/>
              </a:ext>
            </a:extLst>
          </p:cNvPr>
          <p:cNvSpPr/>
          <p:nvPr/>
        </p:nvSpPr>
        <p:spPr bwMode="gray">
          <a:xfrm>
            <a:off x="3101313" y="3301075"/>
            <a:ext cx="262369" cy="212539"/>
          </a:xfrm>
          <a:prstGeom prst="lef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8" name="Oval 27">
            <a:extLst>
              <a:ext uri="{FF2B5EF4-FFF2-40B4-BE49-F238E27FC236}">
                <a16:creationId xmlns:a16="http://schemas.microsoft.com/office/drawing/2014/main" id="{6E4B9186-A094-4CDA-B9A5-6C4762D0FA32}"/>
              </a:ext>
            </a:extLst>
          </p:cNvPr>
          <p:cNvSpPr/>
          <p:nvPr/>
        </p:nvSpPr>
        <p:spPr bwMode="gray">
          <a:xfrm>
            <a:off x="5190545" y="3153508"/>
            <a:ext cx="583248" cy="602673"/>
          </a:xfrm>
          <a:prstGeom prst="ellipse">
            <a:avLst/>
          </a:prstGeom>
          <a:solidFill>
            <a:srgbClr val="92D05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29" name="Arrow: Right 28">
            <a:extLst>
              <a:ext uri="{FF2B5EF4-FFF2-40B4-BE49-F238E27FC236}">
                <a16:creationId xmlns:a16="http://schemas.microsoft.com/office/drawing/2014/main" id="{71D44926-10F6-4ED5-A64C-74C2E46FF01F}"/>
              </a:ext>
            </a:extLst>
          </p:cNvPr>
          <p:cNvSpPr/>
          <p:nvPr/>
        </p:nvSpPr>
        <p:spPr bwMode="gray">
          <a:xfrm>
            <a:off x="5331893" y="3402252"/>
            <a:ext cx="262369" cy="212539"/>
          </a:xfrm>
          <a:prstGeom prst="righ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0" name="Arrow: Left 29">
            <a:extLst>
              <a:ext uri="{FF2B5EF4-FFF2-40B4-BE49-F238E27FC236}">
                <a16:creationId xmlns:a16="http://schemas.microsoft.com/office/drawing/2014/main" id="{EC522624-2710-4794-A74A-5093EB2163C9}"/>
              </a:ext>
            </a:extLst>
          </p:cNvPr>
          <p:cNvSpPr/>
          <p:nvPr/>
        </p:nvSpPr>
        <p:spPr bwMode="gray">
          <a:xfrm>
            <a:off x="5435803" y="3287219"/>
            <a:ext cx="262369" cy="212539"/>
          </a:xfrm>
          <a:prstGeom prst="leftArrow">
            <a:avLst/>
          </a:prstGeom>
          <a:solidFill>
            <a:schemeClr val="bg1"/>
          </a:solidFill>
          <a:ln w="19050" algn="ctr">
            <a:solidFill>
              <a:srgbClr val="00B0F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31" name="TextBox 30">
            <a:extLst>
              <a:ext uri="{FF2B5EF4-FFF2-40B4-BE49-F238E27FC236}">
                <a16:creationId xmlns:a16="http://schemas.microsoft.com/office/drawing/2014/main" id="{AAE04A02-B371-40DC-A986-9DDC9EEB5618}"/>
              </a:ext>
            </a:extLst>
          </p:cNvPr>
          <p:cNvSpPr txBox="1"/>
          <p:nvPr/>
        </p:nvSpPr>
        <p:spPr>
          <a:xfrm>
            <a:off x="2285741" y="4054096"/>
            <a:ext cx="1647134" cy="161583"/>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1050" b="1" i="0" u="none" strike="noStrike" kern="0" cap="none" spc="0" normalizeH="0" baseline="0" noProof="0">
                <a:ln>
                  <a:noFill/>
                </a:ln>
                <a:solidFill>
                  <a:srgbClr val="002776"/>
                </a:solidFill>
                <a:effectLst/>
                <a:uLnTx/>
                <a:uFillTx/>
                <a:latin typeface="Verdana"/>
                <a:ea typeface="+mn-ea"/>
                <a:cs typeface="+mn-cs"/>
              </a:rPr>
              <a:t>SFTP Adapter</a:t>
            </a:r>
          </a:p>
        </p:txBody>
      </p:sp>
      <p:sp>
        <p:nvSpPr>
          <p:cNvPr id="32" name="TextBox 31">
            <a:extLst>
              <a:ext uri="{FF2B5EF4-FFF2-40B4-BE49-F238E27FC236}">
                <a16:creationId xmlns:a16="http://schemas.microsoft.com/office/drawing/2014/main" id="{78FFE0EE-9A33-404F-BA6D-3FD2DE45D68E}"/>
              </a:ext>
            </a:extLst>
          </p:cNvPr>
          <p:cNvSpPr txBox="1"/>
          <p:nvPr/>
        </p:nvSpPr>
        <p:spPr>
          <a:xfrm>
            <a:off x="4672191" y="4019458"/>
            <a:ext cx="1647134" cy="161583"/>
          </a:xfrm>
          <a:prstGeom prst="rect">
            <a:avLst/>
          </a:prstGeom>
          <a:noFill/>
        </p:spPr>
        <p:txBody>
          <a:bodyPr wrap="square" lIns="0" tIns="0" rIns="0" bIns="0" rtlCol="0">
            <a:spAutoFit/>
          </a:bodyPr>
          <a:lstStyle>
            <a:defPPr>
              <a:defRPr lang="en-US"/>
            </a:defPPr>
            <a:lvl1pPr algn="ctr" defTabSz="685800">
              <a:spcBef>
                <a:spcPts val="450"/>
              </a:spcBef>
              <a:buSzPct val="100000"/>
              <a:defRPr sz="750" b="1" kern="0">
                <a:solidFill>
                  <a:srgbClr val="002776"/>
                </a:solidFill>
              </a:defRPr>
            </a:lvl1pPr>
          </a:lstStyle>
          <a:p>
            <a:pPr marL="0" marR="0" lvl="0" indent="0" algn="ctr" defTabSz="685800" rtl="0" eaLnBrk="1" fontAlgn="auto" latinLnBrk="0" hangingPunct="1">
              <a:lnSpc>
                <a:spcPct val="100000"/>
              </a:lnSpc>
              <a:spcBef>
                <a:spcPts val="450"/>
              </a:spcBef>
              <a:spcAft>
                <a:spcPts val="0"/>
              </a:spcAft>
              <a:buClrTx/>
              <a:buSzPct val="100000"/>
              <a:buFontTx/>
              <a:buNone/>
              <a:tabLst/>
              <a:defRPr/>
            </a:pPr>
            <a:r>
              <a:rPr kumimoji="0" lang="en-US" sz="1050" b="1" i="0" u="none" strike="noStrike" kern="0" cap="none" spc="0" normalizeH="0" baseline="0" noProof="0">
                <a:ln>
                  <a:noFill/>
                </a:ln>
                <a:solidFill>
                  <a:srgbClr val="002776"/>
                </a:solidFill>
                <a:effectLst/>
                <a:uLnTx/>
                <a:uFillTx/>
                <a:latin typeface="Verdana"/>
                <a:ea typeface="+mn-ea"/>
                <a:cs typeface="+mn-cs"/>
              </a:rPr>
              <a:t>ATP Adapter</a:t>
            </a:r>
          </a:p>
        </p:txBody>
      </p:sp>
    </p:spTree>
    <p:extLst>
      <p:ext uri="{BB962C8B-B14F-4D97-AF65-F5344CB8AC3E}">
        <p14:creationId xmlns:p14="http://schemas.microsoft.com/office/powerpoint/2010/main" val="342535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Interface RICE Objects</a:t>
            </a:r>
          </a:p>
        </p:txBody>
      </p:sp>
      <p:cxnSp>
        <p:nvCxnSpPr>
          <p:cNvPr id="5" name="Straight Connector 4">
            <a:extLst>
              <a:ext uri="{FF2B5EF4-FFF2-40B4-BE49-F238E27FC236}">
                <a16:creationId xmlns:a16="http://schemas.microsoft.com/office/drawing/2014/main" id="{82D339CD-6FA9-4677-A028-11019105CCFD}"/>
              </a:ext>
            </a:extLst>
          </p:cNvPr>
          <p:cNvCxnSpPr/>
          <p:nvPr/>
        </p:nvCxnSpPr>
        <p:spPr>
          <a:xfrm>
            <a:off x="469900" y="736370"/>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0636F3D-9D44-4BC0-8234-4EA1AC7209DC}"/>
              </a:ext>
            </a:extLst>
          </p:cNvPr>
          <p:cNvSpPr txBox="1"/>
          <p:nvPr/>
        </p:nvSpPr>
        <p:spPr>
          <a:xfrm>
            <a:off x="571500" y="1257300"/>
            <a:ext cx="4800600" cy="184666"/>
          </a:xfrm>
          <a:prstGeom prst="rect">
            <a:avLst/>
          </a:prstGeom>
          <a:noFill/>
        </p:spPr>
        <p:txBody>
          <a:bodyPr wrap="square" lIns="0" tIns="0" rIns="0" bIns="0" rtlCol="0">
            <a:spAutoFit/>
          </a:bodyPr>
          <a:lstStyle/>
          <a:p>
            <a:pPr marL="203200" indent="-203200">
              <a:spcBef>
                <a:spcPts val="600"/>
              </a:spcBef>
              <a:buSzPct val="100000"/>
              <a:buFont typeface="Wingdings" panose="05000000000000000000" pitchFamily="2" charset="2"/>
              <a:buChar char="§"/>
            </a:pPr>
            <a:r>
              <a:rPr lang="en-US" sz="1200" dirty="0">
                <a:solidFill>
                  <a:srgbClr val="313131"/>
                </a:solidFill>
                <a:hlinkClick r:id="rId3"/>
              </a:rPr>
              <a:t>Master List of RICE Objects</a:t>
            </a:r>
            <a:r>
              <a:rPr lang="en-US" sz="1200" dirty="0">
                <a:solidFill>
                  <a:srgbClr val="313131"/>
                </a:solidFill>
              </a:rPr>
              <a:t> </a:t>
            </a:r>
          </a:p>
        </p:txBody>
      </p:sp>
    </p:spTree>
    <p:extLst>
      <p:ext uri="{BB962C8B-B14F-4D97-AF65-F5344CB8AC3E}">
        <p14:creationId xmlns:p14="http://schemas.microsoft.com/office/powerpoint/2010/main" val="1655959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A red car driving on a road&#10;&#10;Description automatically generated with medium confidence">
            <a:extLst>
              <a:ext uri="{FF2B5EF4-FFF2-40B4-BE49-F238E27FC236}">
                <a16:creationId xmlns:a16="http://schemas.microsoft.com/office/drawing/2014/main" id="{07BCAED1-3F80-468E-AC94-A48F5DB19A52}"/>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48231" t="1850" r="-2668" b="6134"/>
          <a:stretch/>
        </p:blipFill>
        <p:spPr>
          <a:xfrm>
            <a:off x="0" y="0"/>
            <a:ext cx="6085831" cy="6858000"/>
          </a:xfrm>
          <a:prstGeom prst="rect">
            <a:avLst/>
          </a:prstGeom>
        </p:spPr>
      </p:pic>
      <p:cxnSp>
        <p:nvCxnSpPr>
          <p:cNvPr id="23" name="Straight Connector 22">
            <a:extLst>
              <a:ext uri="{FF2B5EF4-FFF2-40B4-BE49-F238E27FC236}">
                <a16:creationId xmlns:a16="http://schemas.microsoft.com/office/drawing/2014/main" id="{6C11AEE1-CB06-443E-B8B8-5017A9A65007}"/>
              </a:ext>
            </a:extLst>
          </p:cNvPr>
          <p:cNvCxnSpPr>
            <a:cxnSpLocks/>
          </p:cNvCxnSpPr>
          <p:nvPr/>
        </p:nvCxnSpPr>
        <p:spPr>
          <a:xfrm flipH="1">
            <a:off x="3207658" y="2130867"/>
            <a:ext cx="1233714" cy="4226390"/>
          </a:xfrm>
          <a:prstGeom prst="line">
            <a:avLst/>
          </a:prstGeom>
          <a:ln w="25400">
            <a:solidFill>
              <a:srgbClr val="FFD1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A0075F2-E75C-47BD-84B1-7A30C2CC1D36}"/>
              </a:ext>
            </a:extLst>
          </p:cNvPr>
          <p:cNvCxnSpPr>
            <a:cxnSpLocks/>
          </p:cNvCxnSpPr>
          <p:nvPr/>
        </p:nvCxnSpPr>
        <p:spPr>
          <a:xfrm flipH="1">
            <a:off x="4064000" y="381782"/>
            <a:ext cx="1020356" cy="3495473"/>
          </a:xfrm>
          <a:prstGeom prst="line">
            <a:avLst/>
          </a:prstGeom>
          <a:ln w="19050">
            <a:solidFill>
              <a:srgbClr val="FFD100"/>
            </a:solidFill>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8ED79AA7-42F7-4AAB-9DBA-C2684B1CCC0B}"/>
              </a:ext>
            </a:extLst>
          </p:cNvPr>
          <p:cNvSpPr/>
          <p:nvPr/>
        </p:nvSpPr>
        <p:spPr bwMode="gray">
          <a:xfrm>
            <a:off x="1324428" y="2260325"/>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23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43" name="Freeform: Shape 42">
            <a:extLst>
              <a:ext uri="{FF2B5EF4-FFF2-40B4-BE49-F238E27FC236}">
                <a16:creationId xmlns:a16="http://schemas.microsoft.com/office/drawing/2014/main" id="{CB4DD82E-A6DA-4E7A-A5AF-F6AAD2267716}"/>
              </a:ext>
            </a:extLst>
          </p:cNvPr>
          <p:cNvSpPr/>
          <p:nvPr/>
        </p:nvSpPr>
        <p:spPr bwMode="gray">
          <a:xfrm>
            <a:off x="1735" y="0"/>
            <a:ext cx="3024772" cy="4588717"/>
          </a:xfrm>
          <a:custGeom>
            <a:avLst/>
            <a:gdLst>
              <a:gd name="connsiteX0" fmla="*/ 1160814 w 2504081"/>
              <a:gd name="connsiteY0" fmla="*/ 0 h 3798805"/>
              <a:gd name="connsiteX1" fmla="*/ 1701091 w 2504081"/>
              <a:gd name="connsiteY1" fmla="*/ 0 h 3798805"/>
              <a:gd name="connsiteX2" fmla="*/ 2038089 w 2504081"/>
              <a:gd name="connsiteY2" fmla="*/ 0 h 3798805"/>
              <a:gd name="connsiteX3" fmla="*/ 2504081 w 2504081"/>
              <a:gd name="connsiteY3" fmla="*/ 0 h 3798805"/>
              <a:gd name="connsiteX4" fmla="*/ 1343267 w 2504081"/>
              <a:gd name="connsiteY4" fmla="*/ 3798805 h 3798805"/>
              <a:gd name="connsiteX5" fmla="*/ 877275 w 2504081"/>
              <a:gd name="connsiteY5" fmla="*/ 3798805 h 3798805"/>
              <a:gd name="connsiteX6" fmla="*/ 829706 w 2504081"/>
              <a:gd name="connsiteY6" fmla="*/ 3798805 h 3798805"/>
              <a:gd name="connsiteX7" fmla="*/ 0 w 2504081"/>
              <a:gd name="connsiteY7" fmla="*/ 3798805 h 379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04081" h="3798805">
                <a:moveTo>
                  <a:pt x="1160814" y="0"/>
                </a:moveTo>
                <a:lnTo>
                  <a:pt x="1701091" y="0"/>
                </a:lnTo>
                <a:lnTo>
                  <a:pt x="2038089" y="0"/>
                </a:lnTo>
                <a:lnTo>
                  <a:pt x="2504081" y="0"/>
                </a:lnTo>
                <a:lnTo>
                  <a:pt x="1343267" y="3798805"/>
                </a:lnTo>
                <a:lnTo>
                  <a:pt x="877275" y="3798805"/>
                </a:lnTo>
                <a:lnTo>
                  <a:pt x="829706" y="3798805"/>
                </a:lnTo>
                <a:lnTo>
                  <a:pt x="0" y="3798805"/>
                </a:lnTo>
                <a:close/>
              </a:path>
            </a:pathLst>
          </a:custGeom>
          <a:solidFill>
            <a:schemeClr val="tx1">
              <a:alpha val="7000"/>
            </a:schemeClr>
          </a:solidFill>
          <a:ln w="19050" algn="ctr">
            <a:noFill/>
            <a:miter lim="800000"/>
            <a:headEnd/>
            <a:tailEnd/>
          </a:ln>
        </p:spPr>
        <p:txBody>
          <a:bodyPr wrap="square" lIns="88900" tIns="88900" rIns="88900" bIns="88900" rtlCol="0" anchor="ctr">
            <a:noAutofit/>
          </a:bodyP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Verdana"/>
              <a:ea typeface="+mn-ea"/>
              <a:cs typeface="+mn-cs"/>
            </a:endParaRPr>
          </a:p>
        </p:txBody>
      </p:sp>
      <p:sp>
        <p:nvSpPr>
          <p:cNvPr id="8" name="TextBox 7">
            <a:extLst>
              <a:ext uri="{FF2B5EF4-FFF2-40B4-BE49-F238E27FC236}">
                <a16:creationId xmlns:a16="http://schemas.microsoft.com/office/drawing/2014/main" id="{4E899C67-DFE6-4BE9-99B1-4A670CA03ABA}"/>
              </a:ext>
            </a:extLst>
          </p:cNvPr>
          <p:cNvSpPr txBox="1"/>
          <p:nvPr/>
        </p:nvSpPr>
        <p:spPr bwMode="gray">
          <a:xfrm>
            <a:off x="6085831" y="2915257"/>
            <a:ext cx="5697300" cy="630237"/>
          </a:xfrm>
          <a:prstGeom prst="rect">
            <a:avLst/>
          </a:prstGeom>
          <a:noFill/>
        </p:spPr>
        <p:txBody>
          <a:bodyPr wrap="square" lIns="0" tIns="0" rIns="0" bIns="0" anchor="ctr" anchorCtr="0">
            <a:spAutoFit/>
          </a:bodyPr>
          <a:lstStyle>
            <a:defPPr>
              <a:defRPr lang="en-US"/>
            </a:defPPr>
            <a:lvl1pPr marL="228600" marR="0" lvl="0" indent="-228600" defTabSz="1217613" eaLnBrk="0" fontAlgn="base" hangingPunct="0">
              <a:spcBef>
                <a:spcPct val="0"/>
              </a:spcBef>
              <a:spcAft>
                <a:spcPct val="0"/>
              </a:spcAft>
              <a:buClrTx/>
              <a:buSzTx/>
              <a:buFont typeface="+mj-lt"/>
              <a:buAutoNum type="romanUcPeriod"/>
              <a:tabLst/>
              <a:defRPr kumimoji="0" sz="2000" i="0" u="none" strike="noStrike" kern="0" cap="none" spc="0" normalizeH="0" baseline="0">
                <a:ln>
                  <a:noFill/>
                </a:ln>
                <a:solidFill>
                  <a:schemeClr val="bg1"/>
                </a:solidFill>
                <a:effectLst/>
                <a:uLnTx/>
                <a:uFillTx/>
              </a:defRPr>
            </a:lvl1pPr>
          </a:lstStyle>
          <a:p>
            <a:pPr marL="0" marR="0" lvl="0" indent="0" algn="l" defTabSz="1217613" rtl="0" eaLnBrk="0" fontAlgn="base" latinLnBrk="0" hangingPunct="0">
              <a:lnSpc>
                <a:spcPct val="250000"/>
              </a:lnSpc>
              <a:spcBef>
                <a:spcPts val="600"/>
              </a:spcBef>
              <a:spcAft>
                <a:spcPct val="0"/>
              </a:spcAft>
              <a:buClrTx/>
              <a:buSzPct val="100000"/>
              <a:buNone/>
              <a:tabLst/>
              <a:defRPr/>
            </a:pPr>
            <a:r>
              <a:rPr kumimoji="0" lang="en-US" sz="2000" b="1" i="0" u="none" strike="noStrike" kern="0" cap="none" spc="0" normalizeH="0" baseline="0" noProof="0">
                <a:ln>
                  <a:noFill/>
                </a:ln>
                <a:solidFill>
                  <a:srgbClr val="FFCD00"/>
                </a:solidFill>
                <a:effectLst/>
                <a:uLnTx/>
                <a:uFillTx/>
                <a:latin typeface="Verdana"/>
                <a:ea typeface="+mn-ea"/>
                <a:cs typeface="+mn-cs"/>
              </a:rPr>
              <a:t>Integration Patterns</a:t>
            </a:r>
          </a:p>
        </p:txBody>
      </p:sp>
    </p:spTree>
    <p:extLst>
      <p:ext uri="{BB962C8B-B14F-4D97-AF65-F5344CB8AC3E}">
        <p14:creationId xmlns:p14="http://schemas.microsoft.com/office/powerpoint/2010/main" val="152852054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Integration Mechanism and Common Patterns</a:t>
            </a:r>
          </a:p>
        </p:txBody>
      </p:sp>
      <p:sp>
        <p:nvSpPr>
          <p:cNvPr id="10" name="TextBox 9">
            <a:extLst>
              <a:ext uri="{FF2B5EF4-FFF2-40B4-BE49-F238E27FC236}">
                <a16:creationId xmlns:a16="http://schemas.microsoft.com/office/drawing/2014/main" id="{F300A234-6582-44FC-9109-FF8192FA7962}"/>
              </a:ext>
            </a:extLst>
          </p:cNvPr>
          <p:cNvSpPr txBox="1"/>
          <p:nvPr/>
        </p:nvSpPr>
        <p:spPr>
          <a:xfrm>
            <a:off x="365718" y="994220"/>
            <a:ext cx="11582693" cy="276999"/>
          </a:xfrm>
          <a:prstGeom prst="rect">
            <a:avLst/>
          </a:prstGeom>
          <a:noFill/>
        </p:spPr>
        <p:txBody>
          <a:bodyPr wrap="square">
            <a:spAutoFit/>
          </a:bodyPr>
          <a:lstStyle/>
          <a:p>
            <a:r>
              <a:rPr lang="en-US" sz="1200" dirty="0">
                <a:latin typeface="+mn-lt"/>
              </a:rPr>
              <a:t>Common Integration Patterns to integrate external systems with Oracle Cloud</a:t>
            </a:r>
          </a:p>
        </p:txBody>
      </p:sp>
      <p:grpSp>
        <p:nvGrpSpPr>
          <p:cNvPr id="2" name="Group 1">
            <a:extLst>
              <a:ext uri="{FF2B5EF4-FFF2-40B4-BE49-F238E27FC236}">
                <a16:creationId xmlns:a16="http://schemas.microsoft.com/office/drawing/2014/main" id="{56A5F35D-0CA1-4503-BFDF-6BC24F8D1992}"/>
              </a:ext>
            </a:extLst>
          </p:cNvPr>
          <p:cNvGrpSpPr/>
          <p:nvPr/>
        </p:nvGrpSpPr>
        <p:grpSpPr>
          <a:xfrm>
            <a:off x="469628" y="1442096"/>
            <a:ext cx="8554748" cy="1349020"/>
            <a:chOff x="748277" y="1742051"/>
            <a:chExt cx="8554748" cy="1349020"/>
          </a:xfrm>
        </p:grpSpPr>
        <p:sp>
          <p:nvSpPr>
            <p:cNvPr id="17" name="Freeform 528">
              <a:extLst>
                <a:ext uri="{FF2B5EF4-FFF2-40B4-BE49-F238E27FC236}">
                  <a16:creationId xmlns:a16="http://schemas.microsoft.com/office/drawing/2014/main" id="{4CE792EA-812C-4CE9-81E2-5B530AFE9213}"/>
                </a:ext>
              </a:extLst>
            </p:cNvPr>
            <p:cNvSpPr>
              <a:spLocks noChangeAspect="1" noEditPoints="1"/>
            </p:cNvSpPr>
            <p:nvPr/>
          </p:nvSpPr>
          <p:spPr bwMode="auto">
            <a:xfrm>
              <a:off x="807695" y="1742051"/>
              <a:ext cx="494329" cy="56408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06 w 512"/>
                <a:gd name="T11" fmla="*/ 256 h 512"/>
                <a:gd name="T12" fmla="*/ 117 w 512"/>
                <a:gd name="T13" fmla="*/ 245 h 512"/>
                <a:gd name="T14" fmla="*/ 273 w 512"/>
                <a:gd name="T15" fmla="*/ 245 h 512"/>
                <a:gd name="T16" fmla="*/ 248 w 512"/>
                <a:gd name="T17" fmla="*/ 221 h 512"/>
                <a:gd name="T18" fmla="*/ 248 w 512"/>
                <a:gd name="T19" fmla="*/ 205 h 512"/>
                <a:gd name="T20" fmla="*/ 263 w 512"/>
                <a:gd name="T21" fmla="*/ 205 h 512"/>
                <a:gd name="T22" fmla="*/ 306 w 512"/>
                <a:gd name="T23" fmla="*/ 248 h 512"/>
                <a:gd name="T24" fmla="*/ 308 w 512"/>
                <a:gd name="T25" fmla="*/ 252 h 512"/>
                <a:gd name="T26" fmla="*/ 308 w 512"/>
                <a:gd name="T27" fmla="*/ 260 h 512"/>
                <a:gd name="T28" fmla="*/ 306 w 512"/>
                <a:gd name="T29" fmla="*/ 263 h 512"/>
                <a:gd name="T30" fmla="*/ 263 w 512"/>
                <a:gd name="T31" fmla="*/ 306 h 512"/>
                <a:gd name="T32" fmla="*/ 256 w 512"/>
                <a:gd name="T33" fmla="*/ 309 h 512"/>
                <a:gd name="T34" fmla="*/ 248 w 512"/>
                <a:gd name="T35" fmla="*/ 306 h 512"/>
                <a:gd name="T36" fmla="*/ 248 w 512"/>
                <a:gd name="T37" fmla="*/ 291 h 512"/>
                <a:gd name="T38" fmla="*/ 273 w 512"/>
                <a:gd name="T39" fmla="*/ 266 h 512"/>
                <a:gd name="T40" fmla="*/ 117 w 512"/>
                <a:gd name="T41" fmla="*/ 266 h 512"/>
                <a:gd name="T42" fmla="*/ 106 w 512"/>
                <a:gd name="T43" fmla="*/ 256 h 512"/>
                <a:gd name="T44" fmla="*/ 373 w 512"/>
                <a:gd name="T45" fmla="*/ 405 h 512"/>
                <a:gd name="T46" fmla="*/ 362 w 512"/>
                <a:gd name="T47" fmla="*/ 416 h 512"/>
                <a:gd name="T48" fmla="*/ 202 w 512"/>
                <a:gd name="T49" fmla="*/ 416 h 512"/>
                <a:gd name="T50" fmla="*/ 192 w 512"/>
                <a:gd name="T51" fmla="*/ 405 h 512"/>
                <a:gd name="T52" fmla="*/ 192 w 512"/>
                <a:gd name="T53" fmla="*/ 309 h 512"/>
                <a:gd name="T54" fmla="*/ 202 w 512"/>
                <a:gd name="T55" fmla="*/ 298 h 512"/>
                <a:gd name="T56" fmla="*/ 213 w 512"/>
                <a:gd name="T57" fmla="*/ 309 h 512"/>
                <a:gd name="T58" fmla="*/ 213 w 512"/>
                <a:gd name="T59" fmla="*/ 394 h 512"/>
                <a:gd name="T60" fmla="*/ 352 w 512"/>
                <a:gd name="T61" fmla="*/ 394 h 512"/>
                <a:gd name="T62" fmla="*/ 352 w 512"/>
                <a:gd name="T63" fmla="*/ 117 h 512"/>
                <a:gd name="T64" fmla="*/ 213 w 512"/>
                <a:gd name="T65" fmla="*/ 117 h 512"/>
                <a:gd name="T66" fmla="*/ 213 w 512"/>
                <a:gd name="T67" fmla="*/ 202 h 512"/>
                <a:gd name="T68" fmla="*/ 202 w 512"/>
                <a:gd name="T69" fmla="*/ 213 h 512"/>
                <a:gd name="T70" fmla="*/ 192 w 512"/>
                <a:gd name="T71" fmla="*/ 202 h 512"/>
                <a:gd name="T72" fmla="*/ 192 w 512"/>
                <a:gd name="T73" fmla="*/ 106 h 512"/>
                <a:gd name="T74" fmla="*/ 202 w 512"/>
                <a:gd name="T75" fmla="*/ 96 h 512"/>
                <a:gd name="T76" fmla="*/ 362 w 512"/>
                <a:gd name="T77" fmla="*/ 96 h 512"/>
                <a:gd name="T78" fmla="*/ 373 w 512"/>
                <a:gd name="T79" fmla="*/ 106 h 512"/>
                <a:gd name="T80" fmla="*/ 373 w 512"/>
                <a:gd name="T81"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06" y="256"/>
                  </a:moveTo>
                  <a:cubicBezTo>
                    <a:pt x="106" y="250"/>
                    <a:pt x="111" y="245"/>
                    <a:pt x="117" y="245"/>
                  </a:cubicBezTo>
                  <a:cubicBezTo>
                    <a:pt x="273" y="245"/>
                    <a:pt x="273" y="245"/>
                    <a:pt x="273" y="245"/>
                  </a:cubicBezTo>
                  <a:cubicBezTo>
                    <a:pt x="248" y="221"/>
                    <a:pt x="248" y="221"/>
                    <a:pt x="248" y="221"/>
                  </a:cubicBezTo>
                  <a:cubicBezTo>
                    <a:pt x="244" y="216"/>
                    <a:pt x="244" y="210"/>
                    <a:pt x="248" y="205"/>
                  </a:cubicBezTo>
                  <a:cubicBezTo>
                    <a:pt x="252" y="201"/>
                    <a:pt x="259" y="201"/>
                    <a:pt x="263" y="205"/>
                  </a:cubicBezTo>
                  <a:cubicBezTo>
                    <a:pt x="306" y="248"/>
                    <a:pt x="306" y="248"/>
                    <a:pt x="306" y="248"/>
                  </a:cubicBezTo>
                  <a:cubicBezTo>
                    <a:pt x="307" y="249"/>
                    <a:pt x="308" y="250"/>
                    <a:pt x="308" y="252"/>
                  </a:cubicBezTo>
                  <a:cubicBezTo>
                    <a:pt x="309" y="254"/>
                    <a:pt x="309" y="257"/>
                    <a:pt x="308" y="260"/>
                  </a:cubicBezTo>
                  <a:cubicBezTo>
                    <a:pt x="308" y="261"/>
                    <a:pt x="307" y="262"/>
                    <a:pt x="306" y="263"/>
                  </a:cubicBezTo>
                  <a:cubicBezTo>
                    <a:pt x="263" y="306"/>
                    <a:pt x="263" y="306"/>
                    <a:pt x="263" y="306"/>
                  </a:cubicBezTo>
                  <a:cubicBezTo>
                    <a:pt x="261" y="308"/>
                    <a:pt x="258" y="309"/>
                    <a:pt x="256" y="309"/>
                  </a:cubicBezTo>
                  <a:cubicBezTo>
                    <a:pt x="253" y="309"/>
                    <a:pt x="250" y="308"/>
                    <a:pt x="248" y="306"/>
                  </a:cubicBezTo>
                  <a:cubicBezTo>
                    <a:pt x="244" y="302"/>
                    <a:pt x="244" y="295"/>
                    <a:pt x="248" y="291"/>
                  </a:cubicBezTo>
                  <a:cubicBezTo>
                    <a:pt x="273" y="266"/>
                    <a:pt x="273" y="266"/>
                    <a:pt x="273" y="266"/>
                  </a:cubicBezTo>
                  <a:cubicBezTo>
                    <a:pt x="117" y="266"/>
                    <a:pt x="117" y="266"/>
                    <a:pt x="117" y="266"/>
                  </a:cubicBezTo>
                  <a:cubicBezTo>
                    <a:pt x="111" y="266"/>
                    <a:pt x="106" y="262"/>
                    <a:pt x="106" y="256"/>
                  </a:cubicBezTo>
                  <a:close/>
                  <a:moveTo>
                    <a:pt x="373" y="405"/>
                  </a:moveTo>
                  <a:cubicBezTo>
                    <a:pt x="373" y="411"/>
                    <a:pt x="368" y="416"/>
                    <a:pt x="362" y="416"/>
                  </a:cubicBezTo>
                  <a:cubicBezTo>
                    <a:pt x="202" y="416"/>
                    <a:pt x="202" y="416"/>
                    <a:pt x="202" y="416"/>
                  </a:cubicBezTo>
                  <a:cubicBezTo>
                    <a:pt x="196" y="416"/>
                    <a:pt x="192" y="411"/>
                    <a:pt x="192" y="405"/>
                  </a:cubicBezTo>
                  <a:cubicBezTo>
                    <a:pt x="192" y="309"/>
                    <a:pt x="192" y="309"/>
                    <a:pt x="192" y="309"/>
                  </a:cubicBezTo>
                  <a:cubicBezTo>
                    <a:pt x="192" y="303"/>
                    <a:pt x="196" y="298"/>
                    <a:pt x="202" y="298"/>
                  </a:cubicBezTo>
                  <a:cubicBezTo>
                    <a:pt x="208" y="298"/>
                    <a:pt x="213" y="303"/>
                    <a:pt x="213" y="309"/>
                  </a:cubicBezTo>
                  <a:cubicBezTo>
                    <a:pt x="213" y="394"/>
                    <a:pt x="213" y="394"/>
                    <a:pt x="213" y="394"/>
                  </a:cubicBezTo>
                  <a:cubicBezTo>
                    <a:pt x="352" y="394"/>
                    <a:pt x="352" y="394"/>
                    <a:pt x="352" y="394"/>
                  </a:cubicBezTo>
                  <a:cubicBezTo>
                    <a:pt x="352" y="117"/>
                    <a:pt x="352" y="117"/>
                    <a:pt x="352" y="117"/>
                  </a:cubicBezTo>
                  <a:cubicBezTo>
                    <a:pt x="213" y="117"/>
                    <a:pt x="213" y="117"/>
                    <a:pt x="213" y="117"/>
                  </a:cubicBezTo>
                  <a:cubicBezTo>
                    <a:pt x="213" y="202"/>
                    <a:pt x="213" y="202"/>
                    <a:pt x="213" y="202"/>
                  </a:cubicBezTo>
                  <a:cubicBezTo>
                    <a:pt x="213" y="208"/>
                    <a:pt x="208" y="213"/>
                    <a:pt x="202" y="213"/>
                  </a:cubicBezTo>
                  <a:cubicBezTo>
                    <a:pt x="196" y="213"/>
                    <a:pt x="192" y="208"/>
                    <a:pt x="192" y="202"/>
                  </a:cubicBezTo>
                  <a:cubicBezTo>
                    <a:pt x="192" y="106"/>
                    <a:pt x="192" y="106"/>
                    <a:pt x="192" y="106"/>
                  </a:cubicBezTo>
                  <a:cubicBezTo>
                    <a:pt x="192" y="100"/>
                    <a:pt x="196" y="96"/>
                    <a:pt x="202" y="96"/>
                  </a:cubicBezTo>
                  <a:cubicBezTo>
                    <a:pt x="362" y="96"/>
                    <a:pt x="362" y="96"/>
                    <a:pt x="362" y="96"/>
                  </a:cubicBezTo>
                  <a:cubicBezTo>
                    <a:pt x="368" y="96"/>
                    <a:pt x="373" y="100"/>
                    <a:pt x="373" y="106"/>
                  </a:cubicBezTo>
                  <a:lnTo>
                    <a:pt x="373" y="405"/>
                  </a:lnTo>
                  <a:close/>
                </a:path>
              </a:pathLst>
            </a:custGeom>
            <a:solidFill>
              <a:schemeClr val="accent6"/>
            </a:solidFill>
            <a:ln>
              <a:noFill/>
            </a:ln>
          </p:spPr>
          <p:txBody>
            <a:bodyPr vert="horz" wrap="square" lIns="182832" tIns="91416" rIns="182832" bIns="91416" numCol="1" anchor="t" anchorCtr="0" compatLnSpc="1">
              <a:prstTxWarp prst="textNoShape">
                <a:avLst/>
              </a:prstTxWarp>
            </a:bodyPr>
            <a:lstStyle/>
            <a:p>
              <a:endParaRPr lang="en-US" sz="2099">
                <a:ea typeface="Verdana" panose="020B0604030504040204" pitchFamily="34" charset="0"/>
                <a:cs typeface="Verdana" panose="020B0604030504040204" pitchFamily="34" charset="0"/>
              </a:endParaRPr>
            </a:p>
          </p:txBody>
        </p:sp>
        <p:sp>
          <p:nvSpPr>
            <p:cNvPr id="20" name="Freeform 472">
              <a:extLst>
                <a:ext uri="{FF2B5EF4-FFF2-40B4-BE49-F238E27FC236}">
                  <a16:creationId xmlns:a16="http://schemas.microsoft.com/office/drawing/2014/main" id="{A4F2C914-91E3-4912-AF67-5B5D084FF699}"/>
                </a:ext>
              </a:extLst>
            </p:cNvPr>
            <p:cNvSpPr>
              <a:spLocks noChangeAspect="1" noEditPoints="1"/>
            </p:cNvSpPr>
            <p:nvPr/>
          </p:nvSpPr>
          <p:spPr bwMode="auto">
            <a:xfrm>
              <a:off x="748277" y="2454807"/>
              <a:ext cx="557582" cy="636264"/>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20 w 512"/>
                <a:gd name="T11" fmla="*/ 405 h 512"/>
                <a:gd name="T12" fmla="*/ 309 w 512"/>
                <a:gd name="T13" fmla="*/ 416 h 512"/>
                <a:gd name="T14" fmla="*/ 149 w 512"/>
                <a:gd name="T15" fmla="*/ 416 h 512"/>
                <a:gd name="T16" fmla="*/ 138 w 512"/>
                <a:gd name="T17" fmla="*/ 405 h 512"/>
                <a:gd name="T18" fmla="*/ 138 w 512"/>
                <a:gd name="T19" fmla="*/ 106 h 512"/>
                <a:gd name="T20" fmla="*/ 149 w 512"/>
                <a:gd name="T21" fmla="*/ 96 h 512"/>
                <a:gd name="T22" fmla="*/ 309 w 512"/>
                <a:gd name="T23" fmla="*/ 96 h 512"/>
                <a:gd name="T24" fmla="*/ 320 w 512"/>
                <a:gd name="T25" fmla="*/ 106 h 512"/>
                <a:gd name="T26" fmla="*/ 320 w 512"/>
                <a:gd name="T27" fmla="*/ 202 h 512"/>
                <a:gd name="T28" fmla="*/ 309 w 512"/>
                <a:gd name="T29" fmla="*/ 213 h 512"/>
                <a:gd name="T30" fmla="*/ 298 w 512"/>
                <a:gd name="T31" fmla="*/ 202 h 512"/>
                <a:gd name="T32" fmla="*/ 298 w 512"/>
                <a:gd name="T33" fmla="*/ 117 h 512"/>
                <a:gd name="T34" fmla="*/ 160 w 512"/>
                <a:gd name="T35" fmla="*/ 117 h 512"/>
                <a:gd name="T36" fmla="*/ 160 w 512"/>
                <a:gd name="T37" fmla="*/ 394 h 512"/>
                <a:gd name="T38" fmla="*/ 298 w 512"/>
                <a:gd name="T39" fmla="*/ 394 h 512"/>
                <a:gd name="T40" fmla="*/ 298 w 512"/>
                <a:gd name="T41" fmla="*/ 309 h 512"/>
                <a:gd name="T42" fmla="*/ 309 w 512"/>
                <a:gd name="T43" fmla="*/ 298 h 512"/>
                <a:gd name="T44" fmla="*/ 320 w 512"/>
                <a:gd name="T45" fmla="*/ 309 h 512"/>
                <a:gd name="T46" fmla="*/ 320 w 512"/>
                <a:gd name="T47" fmla="*/ 405 h 512"/>
                <a:gd name="T48" fmla="*/ 415 w 512"/>
                <a:gd name="T49" fmla="*/ 260 h 512"/>
                <a:gd name="T50" fmla="*/ 413 w 512"/>
                <a:gd name="T51" fmla="*/ 263 h 512"/>
                <a:gd name="T52" fmla="*/ 370 w 512"/>
                <a:gd name="T53" fmla="*/ 306 h 512"/>
                <a:gd name="T54" fmla="*/ 362 w 512"/>
                <a:gd name="T55" fmla="*/ 309 h 512"/>
                <a:gd name="T56" fmla="*/ 355 w 512"/>
                <a:gd name="T57" fmla="*/ 306 h 512"/>
                <a:gd name="T58" fmla="*/ 355 w 512"/>
                <a:gd name="T59" fmla="*/ 291 h 512"/>
                <a:gd name="T60" fmla="*/ 379 w 512"/>
                <a:gd name="T61" fmla="*/ 266 h 512"/>
                <a:gd name="T62" fmla="*/ 224 w 512"/>
                <a:gd name="T63" fmla="*/ 266 h 512"/>
                <a:gd name="T64" fmla="*/ 213 w 512"/>
                <a:gd name="T65" fmla="*/ 256 h 512"/>
                <a:gd name="T66" fmla="*/ 224 w 512"/>
                <a:gd name="T67" fmla="*/ 245 h 512"/>
                <a:gd name="T68" fmla="*/ 379 w 512"/>
                <a:gd name="T69" fmla="*/ 245 h 512"/>
                <a:gd name="T70" fmla="*/ 355 w 512"/>
                <a:gd name="T71" fmla="*/ 221 h 512"/>
                <a:gd name="T72" fmla="*/ 355 w 512"/>
                <a:gd name="T73" fmla="*/ 205 h 512"/>
                <a:gd name="T74" fmla="*/ 370 w 512"/>
                <a:gd name="T75" fmla="*/ 205 h 512"/>
                <a:gd name="T76" fmla="*/ 413 w 512"/>
                <a:gd name="T77" fmla="*/ 248 h 512"/>
                <a:gd name="T78" fmla="*/ 415 w 512"/>
                <a:gd name="T79" fmla="*/ 252 h 512"/>
                <a:gd name="T80" fmla="*/ 415 w 512"/>
                <a:gd name="T81" fmla="*/ 2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20" y="405"/>
                  </a:moveTo>
                  <a:cubicBezTo>
                    <a:pt x="320" y="411"/>
                    <a:pt x="315" y="416"/>
                    <a:pt x="309" y="416"/>
                  </a:cubicBezTo>
                  <a:cubicBezTo>
                    <a:pt x="149" y="416"/>
                    <a:pt x="149" y="416"/>
                    <a:pt x="149" y="416"/>
                  </a:cubicBezTo>
                  <a:cubicBezTo>
                    <a:pt x="143" y="416"/>
                    <a:pt x="138" y="411"/>
                    <a:pt x="138" y="405"/>
                  </a:cubicBezTo>
                  <a:cubicBezTo>
                    <a:pt x="138" y="106"/>
                    <a:pt x="138" y="106"/>
                    <a:pt x="138" y="106"/>
                  </a:cubicBezTo>
                  <a:cubicBezTo>
                    <a:pt x="138" y="100"/>
                    <a:pt x="143" y="96"/>
                    <a:pt x="149" y="96"/>
                  </a:cubicBezTo>
                  <a:cubicBezTo>
                    <a:pt x="309" y="96"/>
                    <a:pt x="309" y="96"/>
                    <a:pt x="309" y="96"/>
                  </a:cubicBezTo>
                  <a:cubicBezTo>
                    <a:pt x="315" y="96"/>
                    <a:pt x="320" y="100"/>
                    <a:pt x="320" y="106"/>
                  </a:cubicBezTo>
                  <a:cubicBezTo>
                    <a:pt x="320" y="202"/>
                    <a:pt x="320" y="202"/>
                    <a:pt x="320" y="202"/>
                  </a:cubicBezTo>
                  <a:cubicBezTo>
                    <a:pt x="320" y="208"/>
                    <a:pt x="315" y="213"/>
                    <a:pt x="309" y="213"/>
                  </a:cubicBezTo>
                  <a:cubicBezTo>
                    <a:pt x="303" y="213"/>
                    <a:pt x="298" y="208"/>
                    <a:pt x="298" y="202"/>
                  </a:cubicBezTo>
                  <a:cubicBezTo>
                    <a:pt x="298" y="117"/>
                    <a:pt x="298" y="117"/>
                    <a:pt x="298" y="117"/>
                  </a:cubicBezTo>
                  <a:cubicBezTo>
                    <a:pt x="160" y="117"/>
                    <a:pt x="160" y="117"/>
                    <a:pt x="160" y="117"/>
                  </a:cubicBezTo>
                  <a:cubicBezTo>
                    <a:pt x="160" y="394"/>
                    <a:pt x="160" y="394"/>
                    <a:pt x="160" y="394"/>
                  </a:cubicBezTo>
                  <a:cubicBezTo>
                    <a:pt x="298" y="394"/>
                    <a:pt x="298" y="394"/>
                    <a:pt x="298" y="394"/>
                  </a:cubicBezTo>
                  <a:cubicBezTo>
                    <a:pt x="298" y="309"/>
                    <a:pt x="298" y="309"/>
                    <a:pt x="298" y="309"/>
                  </a:cubicBezTo>
                  <a:cubicBezTo>
                    <a:pt x="298" y="303"/>
                    <a:pt x="303" y="298"/>
                    <a:pt x="309" y="298"/>
                  </a:cubicBezTo>
                  <a:cubicBezTo>
                    <a:pt x="315" y="298"/>
                    <a:pt x="320" y="303"/>
                    <a:pt x="320" y="309"/>
                  </a:cubicBezTo>
                  <a:lnTo>
                    <a:pt x="320" y="405"/>
                  </a:lnTo>
                  <a:close/>
                  <a:moveTo>
                    <a:pt x="415" y="260"/>
                  </a:moveTo>
                  <a:cubicBezTo>
                    <a:pt x="414" y="261"/>
                    <a:pt x="414" y="262"/>
                    <a:pt x="413" y="263"/>
                  </a:cubicBezTo>
                  <a:cubicBezTo>
                    <a:pt x="370" y="306"/>
                    <a:pt x="370" y="306"/>
                    <a:pt x="370" y="306"/>
                  </a:cubicBezTo>
                  <a:cubicBezTo>
                    <a:pt x="368" y="308"/>
                    <a:pt x="365" y="309"/>
                    <a:pt x="362" y="309"/>
                  </a:cubicBezTo>
                  <a:cubicBezTo>
                    <a:pt x="360" y="309"/>
                    <a:pt x="357" y="308"/>
                    <a:pt x="355" y="306"/>
                  </a:cubicBezTo>
                  <a:cubicBezTo>
                    <a:pt x="351" y="302"/>
                    <a:pt x="351" y="295"/>
                    <a:pt x="355" y="291"/>
                  </a:cubicBezTo>
                  <a:cubicBezTo>
                    <a:pt x="379" y="266"/>
                    <a:pt x="379" y="266"/>
                    <a:pt x="379" y="266"/>
                  </a:cubicBezTo>
                  <a:cubicBezTo>
                    <a:pt x="224" y="266"/>
                    <a:pt x="224" y="266"/>
                    <a:pt x="224" y="266"/>
                  </a:cubicBezTo>
                  <a:cubicBezTo>
                    <a:pt x="218" y="266"/>
                    <a:pt x="213" y="262"/>
                    <a:pt x="213" y="256"/>
                  </a:cubicBezTo>
                  <a:cubicBezTo>
                    <a:pt x="213" y="250"/>
                    <a:pt x="218" y="245"/>
                    <a:pt x="224" y="245"/>
                  </a:cubicBezTo>
                  <a:cubicBezTo>
                    <a:pt x="379" y="245"/>
                    <a:pt x="379" y="245"/>
                    <a:pt x="379" y="245"/>
                  </a:cubicBezTo>
                  <a:cubicBezTo>
                    <a:pt x="355" y="221"/>
                    <a:pt x="355" y="221"/>
                    <a:pt x="355" y="221"/>
                  </a:cubicBezTo>
                  <a:cubicBezTo>
                    <a:pt x="351" y="216"/>
                    <a:pt x="351" y="210"/>
                    <a:pt x="355" y="205"/>
                  </a:cubicBezTo>
                  <a:cubicBezTo>
                    <a:pt x="359" y="201"/>
                    <a:pt x="366" y="201"/>
                    <a:pt x="370" y="205"/>
                  </a:cubicBezTo>
                  <a:cubicBezTo>
                    <a:pt x="413" y="248"/>
                    <a:pt x="413" y="248"/>
                    <a:pt x="413" y="248"/>
                  </a:cubicBezTo>
                  <a:cubicBezTo>
                    <a:pt x="414" y="249"/>
                    <a:pt x="414" y="250"/>
                    <a:pt x="415" y="252"/>
                  </a:cubicBezTo>
                  <a:cubicBezTo>
                    <a:pt x="416" y="254"/>
                    <a:pt x="416" y="257"/>
                    <a:pt x="415" y="260"/>
                  </a:cubicBezTo>
                  <a:close/>
                </a:path>
              </a:pathLst>
            </a:custGeom>
            <a:solidFill>
              <a:srgbClr val="FFC000"/>
            </a:solidFill>
            <a:ln>
              <a:noFill/>
            </a:ln>
          </p:spPr>
          <p:txBody>
            <a:bodyPr vert="horz" wrap="square" lIns="182832" tIns="91416" rIns="182832" bIns="91416" numCol="1" anchor="t" anchorCtr="0" compatLnSpc="1">
              <a:prstTxWarp prst="textNoShape">
                <a:avLst/>
              </a:prstTxWarp>
            </a:bodyPr>
            <a:lstStyle/>
            <a:p>
              <a:endParaRPr lang="en-US" sz="2099">
                <a:ea typeface="Verdana" panose="020B0604030504040204" pitchFamily="34" charset="0"/>
                <a:cs typeface="Verdana" panose="020B0604030504040204" pitchFamily="34" charset="0"/>
              </a:endParaRPr>
            </a:p>
          </p:txBody>
        </p:sp>
        <p:sp>
          <p:nvSpPr>
            <p:cNvPr id="21" name="TextBox 20">
              <a:extLst>
                <a:ext uri="{FF2B5EF4-FFF2-40B4-BE49-F238E27FC236}">
                  <a16:creationId xmlns:a16="http://schemas.microsoft.com/office/drawing/2014/main" id="{AA68B618-6959-4AF2-994F-0E8E071A6426}"/>
                </a:ext>
              </a:extLst>
            </p:cNvPr>
            <p:cNvSpPr txBox="1"/>
            <p:nvPr/>
          </p:nvSpPr>
          <p:spPr>
            <a:xfrm>
              <a:off x="1418810" y="1891136"/>
              <a:ext cx="7884215" cy="276999"/>
            </a:xfrm>
            <a:prstGeom prst="rect">
              <a:avLst/>
            </a:prstGeom>
            <a:noFill/>
          </p:spPr>
          <p:txBody>
            <a:bodyPr wrap="square">
              <a:spAutoFit/>
            </a:bodyPr>
            <a:lstStyle/>
            <a:p>
              <a:r>
                <a:rPr lang="en-US" sz="1200" b="1" dirty="0">
                  <a:ea typeface="Verdana" panose="020B0604030504040204" pitchFamily="34" charset="0"/>
                  <a:cs typeface="Verdana" panose="020B0604030504040204" pitchFamily="34" charset="0"/>
                </a:rPr>
                <a:t>Inbound integrations :  </a:t>
              </a:r>
              <a:r>
                <a:rPr lang="en-US" sz="1200" dirty="0">
                  <a:ea typeface="Verdana" panose="020B0604030504040204" pitchFamily="34" charset="0"/>
                  <a:cs typeface="Verdana" panose="020B0604030504040204" pitchFamily="34" charset="0"/>
                </a:rPr>
                <a:t>File based data import</a:t>
              </a:r>
              <a:r>
                <a:rPr lang="en-US" sz="1200" b="1" dirty="0">
                  <a:ea typeface="Verdana" panose="020B0604030504040204" pitchFamily="34" charset="0"/>
                  <a:cs typeface="Verdana" panose="020B0604030504040204" pitchFamily="34" charset="0"/>
                </a:rPr>
                <a:t> </a:t>
              </a:r>
              <a:r>
                <a:rPr lang="en-US" sz="1200" dirty="0">
                  <a:ea typeface="Verdana" panose="020B0604030504040204" pitchFamily="34" charset="0"/>
                  <a:cs typeface="Verdana" panose="020B0604030504040204" pitchFamily="34" charset="0"/>
                </a:rPr>
                <a:t>(FBDI) and Web service/APIs</a:t>
              </a:r>
              <a:endParaRPr lang="en-US" sz="1200" dirty="0"/>
            </a:p>
          </p:txBody>
        </p:sp>
        <p:sp>
          <p:nvSpPr>
            <p:cNvPr id="22" name="TextBox 21">
              <a:extLst>
                <a:ext uri="{FF2B5EF4-FFF2-40B4-BE49-F238E27FC236}">
                  <a16:creationId xmlns:a16="http://schemas.microsoft.com/office/drawing/2014/main" id="{821140E2-7591-403B-BCCB-B143182A3917}"/>
                </a:ext>
              </a:extLst>
            </p:cNvPr>
            <p:cNvSpPr txBox="1"/>
            <p:nvPr/>
          </p:nvSpPr>
          <p:spPr>
            <a:xfrm>
              <a:off x="1418810" y="2515523"/>
              <a:ext cx="7668040" cy="276999"/>
            </a:xfrm>
            <a:prstGeom prst="rect">
              <a:avLst/>
            </a:prstGeom>
            <a:noFill/>
          </p:spPr>
          <p:txBody>
            <a:bodyPr wrap="square">
              <a:spAutoFit/>
            </a:bodyPr>
            <a:lstStyle/>
            <a:p>
              <a:r>
                <a:rPr lang="en-US" sz="1200" b="1" dirty="0">
                  <a:ea typeface="Verdana" panose="020B0604030504040204" pitchFamily="34" charset="0"/>
                  <a:cs typeface="Verdana" panose="020B0604030504040204" pitchFamily="34" charset="0"/>
                </a:rPr>
                <a:t>Outbound Integrations: </a:t>
              </a:r>
              <a:r>
                <a:rPr lang="en-US" sz="1200" dirty="0">
                  <a:ea typeface="Verdana" panose="020B0604030504040204" pitchFamily="34" charset="0"/>
                  <a:cs typeface="Verdana" panose="020B0604030504040204" pitchFamily="34" charset="0"/>
                </a:rPr>
                <a:t>BI Publisher Reports, Event Based Real Time/Web Service Based</a:t>
              </a:r>
              <a:endParaRPr lang="en-US" sz="1200" dirty="0"/>
            </a:p>
          </p:txBody>
        </p:sp>
      </p:grpSp>
      <p:sp>
        <p:nvSpPr>
          <p:cNvPr id="24" name="Freeform 29">
            <a:extLst>
              <a:ext uri="{FF2B5EF4-FFF2-40B4-BE49-F238E27FC236}">
                <a16:creationId xmlns:a16="http://schemas.microsoft.com/office/drawing/2014/main" id="{EED501F6-ED17-462A-BAD9-41C2019AD1EE}"/>
              </a:ext>
            </a:extLst>
          </p:cNvPr>
          <p:cNvSpPr>
            <a:spLocks/>
          </p:cNvSpPr>
          <p:nvPr/>
        </p:nvSpPr>
        <p:spPr bwMode="gray">
          <a:xfrm>
            <a:off x="3969371" y="2934217"/>
            <a:ext cx="1736725" cy="1736725"/>
          </a:xfrm>
          <a:custGeom>
            <a:avLst/>
            <a:gdLst/>
            <a:ahLst/>
            <a:cxnLst>
              <a:cxn ang="0">
                <a:pos x="0" y="532"/>
              </a:cxn>
              <a:cxn ang="0">
                <a:pos x="532" y="0"/>
              </a:cxn>
              <a:cxn ang="0">
                <a:pos x="532" y="532"/>
              </a:cxn>
              <a:cxn ang="0">
                <a:pos x="0" y="532"/>
              </a:cxn>
            </a:cxnLst>
            <a:rect l="0" t="0" r="r" b="b"/>
            <a:pathLst>
              <a:path w="532" h="532">
                <a:moveTo>
                  <a:pt x="0" y="532"/>
                </a:moveTo>
                <a:cubicBezTo>
                  <a:pt x="0" y="238"/>
                  <a:pt x="238" y="0"/>
                  <a:pt x="532" y="0"/>
                </a:cubicBezTo>
                <a:cubicBezTo>
                  <a:pt x="532" y="532"/>
                  <a:pt x="532" y="532"/>
                  <a:pt x="532" y="532"/>
                </a:cubicBezTo>
                <a:lnTo>
                  <a:pt x="0" y="532"/>
                </a:lnTo>
                <a:close/>
              </a:path>
            </a:pathLst>
          </a:custGeom>
          <a:solidFill>
            <a:srgbClr val="6A6A65"/>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100">
              <a:solidFill>
                <a:srgbClr val="000000"/>
              </a:solidFill>
              <a:latin typeface="Arial"/>
            </a:endParaRPr>
          </a:p>
        </p:txBody>
      </p:sp>
      <p:sp>
        <p:nvSpPr>
          <p:cNvPr id="26" name="Freeform 30">
            <a:extLst>
              <a:ext uri="{FF2B5EF4-FFF2-40B4-BE49-F238E27FC236}">
                <a16:creationId xmlns:a16="http://schemas.microsoft.com/office/drawing/2014/main" id="{7CFAFAB5-E963-4BAD-96C3-93113D33BA9C}"/>
              </a:ext>
            </a:extLst>
          </p:cNvPr>
          <p:cNvSpPr>
            <a:spLocks/>
          </p:cNvSpPr>
          <p:nvPr/>
        </p:nvSpPr>
        <p:spPr bwMode="gray">
          <a:xfrm>
            <a:off x="3969371" y="4804292"/>
            <a:ext cx="1736725" cy="1736725"/>
          </a:xfrm>
          <a:custGeom>
            <a:avLst/>
            <a:gdLst/>
            <a:ahLst/>
            <a:cxnLst>
              <a:cxn ang="0">
                <a:pos x="532" y="532"/>
              </a:cxn>
              <a:cxn ang="0">
                <a:pos x="0" y="0"/>
              </a:cxn>
              <a:cxn ang="0">
                <a:pos x="532" y="0"/>
              </a:cxn>
              <a:cxn ang="0">
                <a:pos x="532" y="532"/>
              </a:cxn>
            </a:cxnLst>
            <a:rect l="0" t="0" r="r" b="b"/>
            <a:pathLst>
              <a:path w="532" h="532">
                <a:moveTo>
                  <a:pt x="532" y="532"/>
                </a:moveTo>
                <a:cubicBezTo>
                  <a:pt x="238" y="532"/>
                  <a:pt x="0" y="294"/>
                  <a:pt x="0" y="0"/>
                </a:cubicBezTo>
                <a:cubicBezTo>
                  <a:pt x="532" y="0"/>
                  <a:pt x="532" y="0"/>
                  <a:pt x="532" y="0"/>
                </a:cubicBezTo>
                <a:lnTo>
                  <a:pt x="532" y="532"/>
                </a:lnTo>
                <a:close/>
              </a:path>
            </a:pathLst>
          </a:custGeom>
          <a:solidFill>
            <a:srgbClr val="FFCD00"/>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100">
              <a:solidFill>
                <a:srgbClr val="000000"/>
              </a:solidFill>
              <a:latin typeface="Arial"/>
            </a:endParaRPr>
          </a:p>
        </p:txBody>
      </p:sp>
      <p:sp>
        <p:nvSpPr>
          <p:cNvPr id="27" name="Freeform 31">
            <a:extLst>
              <a:ext uri="{FF2B5EF4-FFF2-40B4-BE49-F238E27FC236}">
                <a16:creationId xmlns:a16="http://schemas.microsoft.com/office/drawing/2014/main" id="{52688488-698C-4247-8D0A-C3C787A823F1}"/>
              </a:ext>
            </a:extLst>
          </p:cNvPr>
          <p:cNvSpPr>
            <a:spLocks/>
          </p:cNvSpPr>
          <p:nvPr/>
        </p:nvSpPr>
        <p:spPr bwMode="gray">
          <a:xfrm>
            <a:off x="5866433" y="4804292"/>
            <a:ext cx="1736725" cy="1736725"/>
          </a:xfrm>
          <a:custGeom>
            <a:avLst/>
            <a:gdLst/>
            <a:ahLst/>
            <a:cxnLst>
              <a:cxn ang="0">
                <a:pos x="532" y="0"/>
              </a:cxn>
              <a:cxn ang="0">
                <a:pos x="0" y="532"/>
              </a:cxn>
              <a:cxn ang="0">
                <a:pos x="0" y="0"/>
              </a:cxn>
              <a:cxn ang="0">
                <a:pos x="532" y="0"/>
              </a:cxn>
            </a:cxnLst>
            <a:rect l="0" t="0" r="r" b="b"/>
            <a:pathLst>
              <a:path w="532" h="532">
                <a:moveTo>
                  <a:pt x="532" y="0"/>
                </a:moveTo>
                <a:cubicBezTo>
                  <a:pt x="532" y="294"/>
                  <a:pt x="294" y="532"/>
                  <a:pt x="0" y="532"/>
                </a:cubicBezTo>
                <a:cubicBezTo>
                  <a:pt x="0" y="0"/>
                  <a:pt x="0" y="0"/>
                  <a:pt x="0" y="0"/>
                </a:cubicBezTo>
                <a:lnTo>
                  <a:pt x="532" y="0"/>
                </a:lnTo>
                <a:close/>
              </a:path>
            </a:pathLst>
          </a:custGeom>
          <a:solidFill>
            <a:srgbClr val="6A6A65"/>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100">
              <a:solidFill>
                <a:srgbClr val="000000"/>
              </a:solidFill>
              <a:latin typeface="Arial"/>
            </a:endParaRPr>
          </a:p>
        </p:txBody>
      </p:sp>
      <p:sp>
        <p:nvSpPr>
          <p:cNvPr id="28" name="Freeform 32">
            <a:extLst>
              <a:ext uri="{FF2B5EF4-FFF2-40B4-BE49-F238E27FC236}">
                <a16:creationId xmlns:a16="http://schemas.microsoft.com/office/drawing/2014/main" id="{12BB1B62-E48A-4973-924D-D124BBD44B08}"/>
              </a:ext>
            </a:extLst>
          </p:cNvPr>
          <p:cNvSpPr>
            <a:spLocks/>
          </p:cNvSpPr>
          <p:nvPr/>
        </p:nvSpPr>
        <p:spPr bwMode="gray">
          <a:xfrm>
            <a:off x="5866433" y="2934217"/>
            <a:ext cx="1736725" cy="1736725"/>
          </a:xfrm>
          <a:custGeom>
            <a:avLst/>
            <a:gdLst/>
            <a:ahLst/>
            <a:cxnLst>
              <a:cxn ang="0">
                <a:pos x="0" y="0"/>
              </a:cxn>
              <a:cxn ang="0">
                <a:pos x="532" y="532"/>
              </a:cxn>
              <a:cxn ang="0">
                <a:pos x="0" y="532"/>
              </a:cxn>
              <a:cxn ang="0">
                <a:pos x="0" y="0"/>
              </a:cxn>
            </a:cxnLst>
            <a:rect l="0" t="0" r="r" b="b"/>
            <a:pathLst>
              <a:path w="532" h="532">
                <a:moveTo>
                  <a:pt x="0" y="0"/>
                </a:moveTo>
                <a:cubicBezTo>
                  <a:pt x="294" y="0"/>
                  <a:pt x="532" y="238"/>
                  <a:pt x="532" y="532"/>
                </a:cubicBezTo>
                <a:cubicBezTo>
                  <a:pt x="0" y="532"/>
                  <a:pt x="0" y="532"/>
                  <a:pt x="0" y="532"/>
                </a:cubicBezTo>
                <a:lnTo>
                  <a:pt x="0" y="0"/>
                </a:lnTo>
                <a:close/>
              </a:path>
            </a:pathLst>
          </a:custGeom>
          <a:solidFill>
            <a:srgbClr val="FFCD00"/>
          </a:solidFill>
          <a:ln w="9525">
            <a:noFill/>
            <a:round/>
            <a:headEnd/>
            <a:tailEnd/>
          </a:ln>
          <a:effectLst/>
        </p:spPr>
        <p:txBody>
          <a:bodyPr vert="horz" wrap="square" lIns="91440" tIns="45720" rIns="91440" bIns="45720" numCol="1" anchor="t" anchorCtr="0" compatLnSpc="1">
            <a:prstTxWarp prst="textNoShape">
              <a:avLst/>
            </a:prstTxWarp>
          </a:bodyPr>
          <a:lstStyle/>
          <a:p>
            <a:endParaRPr lang="en-US" sz="1100">
              <a:solidFill>
                <a:srgbClr val="000000"/>
              </a:solidFill>
              <a:latin typeface="Arial"/>
            </a:endParaRPr>
          </a:p>
        </p:txBody>
      </p:sp>
      <p:sp>
        <p:nvSpPr>
          <p:cNvPr id="29" name="Text Box 6">
            <a:extLst>
              <a:ext uri="{FF2B5EF4-FFF2-40B4-BE49-F238E27FC236}">
                <a16:creationId xmlns:a16="http://schemas.microsoft.com/office/drawing/2014/main" id="{5B67F0A7-560A-4891-B116-61F039073456}"/>
              </a:ext>
            </a:extLst>
          </p:cNvPr>
          <p:cNvSpPr txBox="1">
            <a:spLocks noChangeArrowheads="1"/>
          </p:cNvSpPr>
          <p:nvPr/>
        </p:nvSpPr>
        <p:spPr bwMode="gray">
          <a:xfrm>
            <a:off x="4250614" y="3528008"/>
            <a:ext cx="1506067" cy="338554"/>
          </a:xfrm>
          <a:prstGeom prst="rect">
            <a:avLst/>
          </a:prstGeom>
          <a:noFill/>
          <a:ln w="9525">
            <a:noFill/>
            <a:miter lim="800000"/>
            <a:headEnd/>
            <a:tailEnd/>
          </a:ln>
        </p:spPr>
        <p:txBody>
          <a:bodyPr wrap="square" lIns="0" tIns="0" rIns="0" bIns="0" anchor="b">
            <a:spAutoFit/>
          </a:bodyPr>
          <a:lstStyle/>
          <a:p>
            <a:pPr algn="ctr">
              <a:spcBef>
                <a:spcPct val="50000"/>
              </a:spcBef>
            </a:pPr>
            <a:r>
              <a:rPr lang="en-US" sz="1100" b="1">
                <a:solidFill>
                  <a:srgbClr val="FFFFFF"/>
                </a:solidFill>
              </a:rPr>
              <a:t>File Based </a:t>
            </a:r>
            <a:br>
              <a:rPr lang="en-US" sz="1100" b="1">
                <a:solidFill>
                  <a:srgbClr val="FFFFFF"/>
                </a:solidFill>
              </a:rPr>
            </a:br>
            <a:r>
              <a:rPr lang="en-US" sz="1100" b="1">
                <a:solidFill>
                  <a:srgbClr val="FFFFFF"/>
                </a:solidFill>
              </a:rPr>
              <a:t>Data Load  (FBDI)</a:t>
            </a:r>
          </a:p>
        </p:txBody>
      </p:sp>
      <p:sp>
        <p:nvSpPr>
          <p:cNvPr id="30" name="Text Box 6">
            <a:extLst>
              <a:ext uri="{FF2B5EF4-FFF2-40B4-BE49-F238E27FC236}">
                <a16:creationId xmlns:a16="http://schemas.microsoft.com/office/drawing/2014/main" id="{CCF658E5-AC6F-4D99-8D02-672A1E24D0AE}"/>
              </a:ext>
            </a:extLst>
          </p:cNvPr>
          <p:cNvSpPr txBox="1">
            <a:spLocks noChangeArrowheads="1"/>
          </p:cNvSpPr>
          <p:nvPr/>
        </p:nvSpPr>
        <p:spPr bwMode="gray">
          <a:xfrm>
            <a:off x="5875471" y="3540518"/>
            <a:ext cx="1506067" cy="338554"/>
          </a:xfrm>
          <a:prstGeom prst="rect">
            <a:avLst/>
          </a:prstGeom>
          <a:noFill/>
          <a:ln w="9525">
            <a:noFill/>
            <a:miter lim="800000"/>
            <a:headEnd/>
            <a:tailEnd/>
          </a:ln>
        </p:spPr>
        <p:txBody>
          <a:bodyPr wrap="square" lIns="0" tIns="0" rIns="0" bIns="0" anchor="b">
            <a:spAutoFit/>
          </a:bodyPr>
          <a:lstStyle/>
          <a:p>
            <a:pPr algn="ctr" defTabSz="1219170"/>
            <a:r>
              <a:rPr lang="en-US" sz="1100" b="1">
                <a:solidFill>
                  <a:srgbClr val="FFFFFF"/>
                </a:solidFill>
              </a:rPr>
              <a:t>WebServices</a:t>
            </a:r>
          </a:p>
          <a:p>
            <a:pPr algn="ctr" defTabSz="1219170"/>
            <a:r>
              <a:rPr lang="en-US" sz="1100" b="1">
                <a:solidFill>
                  <a:srgbClr val="FFFFFF"/>
                </a:solidFill>
              </a:rPr>
              <a:t>/APIs</a:t>
            </a:r>
          </a:p>
        </p:txBody>
      </p:sp>
      <p:sp>
        <p:nvSpPr>
          <p:cNvPr id="31" name="Text Box 6">
            <a:extLst>
              <a:ext uri="{FF2B5EF4-FFF2-40B4-BE49-F238E27FC236}">
                <a16:creationId xmlns:a16="http://schemas.microsoft.com/office/drawing/2014/main" id="{7F46BAAC-AAD5-49F5-935A-A89EECFD82C9}"/>
              </a:ext>
            </a:extLst>
          </p:cNvPr>
          <p:cNvSpPr txBox="1">
            <a:spLocks noChangeArrowheads="1"/>
          </p:cNvSpPr>
          <p:nvPr/>
        </p:nvSpPr>
        <p:spPr bwMode="gray">
          <a:xfrm>
            <a:off x="4499521" y="5520408"/>
            <a:ext cx="1506067" cy="338554"/>
          </a:xfrm>
          <a:prstGeom prst="rect">
            <a:avLst/>
          </a:prstGeom>
          <a:noFill/>
          <a:ln w="9525">
            <a:noFill/>
            <a:miter lim="800000"/>
            <a:headEnd/>
            <a:tailEnd/>
          </a:ln>
        </p:spPr>
        <p:txBody>
          <a:bodyPr wrap="square" lIns="0" tIns="0" rIns="0" bIns="0" anchor="b">
            <a:spAutoFit/>
          </a:bodyPr>
          <a:lstStyle/>
          <a:p>
            <a:pPr defTabSz="1219170"/>
            <a:r>
              <a:rPr lang="en-US" sz="1100" b="1">
                <a:solidFill>
                  <a:srgbClr val="FFFFFF"/>
                </a:solidFill>
              </a:rPr>
              <a:t>BI Publisher</a:t>
            </a:r>
          </a:p>
          <a:p>
            <a:pPr defTabSz="1219170"/>
            <a:r>
              <a:rPr lang="en-US" sz="1100" b="1">
                <a:solidFill>
                  <a:srgbClr val="FFFFFF"/>
                </a:solidFill>
              </a:rPr>
              <a:t> Report </a:t>
            </a:r>
          </a:p>
        </p:txBody>
      </p:sp>
      <p:sp>
        <p:nvSpPr>
          <p:cNvPr id="32" name="Text Box 6">
            <a:extLst>
              <a:ext uri="{FF2B5EF4-FFF2-40B4-BE49-F238E27FC236}">
                <a16:creationId xmlns:a16="http://schemas.microsoft.com/office/drawing/2014/main" id="{2BC7A80A-F90F-4282-BEA9-BC572B250777}"/>
              </a:ext>
            </a:extLst>
          </p:cNvPr>
          <p:cNvSpPr txBox="1">
            <a:spLocks noChangeArrowheads="1"/>
          </p:cNvSpPr>
          <p:nvPr/>
        </p:nvSpPr>
        <p:spPr bwMode="gray">
          <a:xfrm>
            <a:off x="6169828" y="5515446"/>
            <a:ext cx="1506067" cy="338554"/>
          </a:xfrm>
          <a:prstGeom prst="rect">
            <a:avLst/>
          </a:prstGeom>
          <a:noFill/>
          <a:ln w="9525">
            <a:noFill/>
            <a:miter lim="800000"/>
            <a:headEnd/>
            <a:tailEnd/>
          </a:ln>
        </p:spPr>
        <p:txBody>
          <a:bodyPr wrap="square" lIns="0" tIns="0" rIns="0" bIns="0" anchor="b">
            <a:spAutoFit/>
          </a:bodyPr>
          <a:lstStyle/>
          <a:p>
            <a:pPr defTabSz="1219170"/>
            <a:r>
              <a:rPr lang="en-US" sz="1100" b="1">
                <a:solidFill>
                  <a:srgbClr val="FFFFFF"/>
                </a:solidFill>
              </a:rPr>
              <a:t>Real Time/Web Service based</a:t>
            </a:r>
          </a:p>
        </p:txBody>
      </p:sp>
      <p:sp>
        <p:nvSpPr>
          <p:cNvPr id="33" name="Oval 32">
            <a:extLst>
              <a:ext uri="{FF2B5EF4-FFF2-40B4-BE49-F238E27FC236}">
                <a16:creationId xmlns:a16="http://schemas.microsoft.com/office/drawing/2014/main" id="{9B34FAA2-E2F0-4DB1-AB1D-87EDC747C07F}"/>
              </a:ext>
            </a:extLst>
          </p:cNvPr>
          <p:cNvSpPr/>
          <p:nvPr/>
        </p:nvSpPr>
        <p:spPr bwMode="gray">
          <a:xfrm>
            <a:off x="5003648" y="3951805"/>
            <a:ext cx="1616848" cy="1733131"/>
          </a:xfrm>
          <a:prstGeom prst="ellipse">
            <a:avLst/>
          </a:prstGeom>
          <a:solidFill>
            <a:srgbClr val="FFFFFF"/>
          </a:solidFill>
          <a:ln w="19050" algn="ctr">
            <a:noFill/>
            <a:miter lim="800000"/>
            <a:headEnd/>
            <a:tailEnd/>
          </a:ln>
        </p:spPr>
        <p:txBody>
          <a:bodyPr wrap="square" lIns="88900" tIns="88900" rIns="88900" bIns="88900" rtlCol="0" anchor="ctr"/>
          <a:lstStyle/>
          <a:p>
            <a:pPr algn="ctr" defTabSz="1219170">
              <a:lnSpc>
                <a:spcPct val="106000"/>
              </a:lnSpc>
              <a:defRPr/>
            </a:pPr>
            <a:endParaRPr lang="en-US" sz="1100" b="1" kern="0">
              <a:solidFill>
                <a:srgbClr val="FFFFFF"/>
              </a:solidFill>
            </a:endParaRPr>
          </a:p>
        </p:txBody>
      </p:sp>
      <p:sp>
        <p:nvSpPr>
          <p:cNvPr id="34" name="Rectangle 33">
            <a:extLst>
              <a:ext uri="{FF2B5EF4-FFF2-40B4-BE49-F238E27FC236}">
                <a16:creationId xmlns:a16="http://schemas.microsoft.com/office/drawing/2014/main" id="{0779D4CD-10D0-4666-BAEF-A01269F8F4B4}"/>
              </a:ext>
            </a:extLst>
          </p:cNvPr>
          <p:cNvSpPr/>
          <p:nvPr/>
        </p:nvSpPr>
        <p:spPr>
          <a:xfrm>
            <a:off x="5029080" y="4144893"/>
            <a:ext cx="1555272" cy="338554"/>
          </a:xfrm>
          <a:prstGeom prst="rect">
            <a:avLst/>
          </a:prstGeom>
          <a:noFill/>
        </p:spPr>
        <p:txBody>
          <a:bodyPr wrap="square" lIns="0" tIns="0" rIns="0" bIns="0">
            <a:spAutoFit/>
          </a:bodyPr>
          <a:lstStyle/>
          <a:p>
            <a:pPr algn="ctr" defTabSz="1219170">
              <a:spcAft>
                <a:spcPts val="600"/>
              </a:spcAft>
            </a:pPr>
            <a:r>
              <a:rPr lang="en-US" sz="1100" b="1">
                <a:solidFill>
                  <a:srgbClr val="000000"/>
                </a:solidFill>
              </a:rPr>
              <a:t>Inbound</a:t>
            </a:r>
            <a:r>
              <a:rPr lang="en-US" sz="1100">
                <a:solidFill>
                  <a:srgbClr val="000000"/>
                </a:solidFill>
                <a:cs typeface="Times New Roman" pitchFamily="18" charset="0"/>
              </a:rPr>
              <a:t> </a:t>
            </a:r>
            <a:r>
              <a:rPr lang="en-US" sz="1100" b="1">
                <a:solidFill>
                  <a:srgbClr val="000000"/>
                </a:solidFill>
              </a:rPr>
              <a:t>Integration</a:t>
            </a:r>
          </a:p>
        </p:txBody>
      </p:sp>
      <p:sp>
        <p:nvSpPr>
          <p:cNvPr id="35" name="Rectangle 34">
            <a:extLst>
              <a:ext uri="{FF2B5EF4-FFF2-40B4-BE49-F238E27FC236}">
                <a16:creationId xmlns:a16="http://schemas.microsoft.com/office/drawing/2014/main" id="{F037FD29-B469-4029-A12D-4FAF36C6FC5E}"/>
              </a:ext>
            </a:extLst>
          </p:cNvPr>
          <p:cNvSpPr/>
          <p:nvPr/>
        </p:nvSpPr>
        <p:spPr>
          <a:xfrm>
            <a:off x="5039193" y="4875880"/>
            <a:ext cx="1586533" cy="338554"/>
          </a:xfrm>
          <a:prstGeom prst="rect">
            <a:avLst/>
          </a:prstGeom>
          <a:noFill/>
        </p:spPr>
        <p:txBody>
          <a:bodyPr wrap="square" lIns="0" tIns="0" rIns="0" bIns="0">
            <a:spAutoFit/>
          </a:bodyPr>
          <a:lstStyle/>
          <a:p>
            <a:pPr algn="ctr" defTabSz="1219170">
              <a:spcAft>
                <a:spcPts val="600"/>
              </a:spcAft>
            </a:pPr>
            <a:r>
              <a:rPr lang="en-US" sz="1100" b="1">
                <a:solidFill>
                  <a:srgbClr val="000000"/>
                </a:solidFill>
              </a:rPr>
              <a:t>Outbound Integration</a:t>
            </a:r>
            <a:endParaRPr lang="en-US" sz="1100">
              <a:solidFill>
                <a:srgbClr val="000000"/>
              </a:solidFill>
              <a:cs typeface="Times New Roman" pitchFamily="18" charset="0"/>
            </a:endParaRPr>
          </a:p>
        </p:txBody>
      </p:sp>
      <p:cxnSp>
        <p:nvCxnSpPr>
          <p:cNvPr id="36" name="Straight Connector 35">
            <a:extLst>
              <a:ext uri="{FF2B5EF4-FFF2-40B4-BE49-F238E27FC236}">
                <a16:creationId xmlns:a16="http://schemas.microsoft.com/office/drawing/2014/main" id="{8855B3CA-1F21-429B-9447-2E5089EDC31C}"/>
              </a:ext>
            </a:extLst>
          </p:cNvPr>
          <p:cNvCxnSpPr/>
          <p:nvPr/>
        </p:nvCxnSpPr>
        <p:spPr>
          <a:xfrm>
            <a:off x="3666425" y="4734586"/>
            <a:ext cx="4079341" cy="6061"/>
          </a:xfrm>
          <a:prstGeom prst="line">
            <a:avLst/>
          </a:prstGeom>
          <a:noFill/>
          <a:ln w="9525" cap="flat" cmpd="sng" algn="ctr">
            <a:solidFill>
              <a:srgbClr val="44546A"/>
            </a:solidFill>
            <a:prstDash val="lgDash"/>
          </a:ln>
          <a:effectLst/>
        </p:spPr>
      </p:cxnSp>
      <p:sp>
        <p:nvSpPr>
          <p:cNvPr id="37" name="Oval 36">
            <a:extLst>
              <a:ext uri="{FF2B5EF4-FFF2-40B4-BE49-F238E27FC236}">
                <a16:creationId xmlns:a16="http://schemas.microsoft.com/office/drawing/2014/main" id="{DF765B4E-950D-49C0-AA0E-0670C90F42A8}"/>
              </a:ext>
            </a:extLst>
          </p:cNvPr>
          <p:cNvSpPr/>
          <p:nvPr/>
        </p:nvSpPr>
        <p:spPr bwMode="gray">
          <a:xfrm>
            <a:off x="4271900" y="3988991"/>
            <a:ext cx="581153" cy="509977"/>
          </a:xfrm>
          <a:prstGeom prst="ellipse">
            <a:avLst/>
          </a:prstGeom>
          <a:solidFill>
            <a:srgbClr val="000000"/>
          </a:solidFill>
          <a:ln w="19050" algn="ctr">
            <a:noFill/>
            <a:miter lim="800000"/>
            <a:headEnd/>
            <a:tailEnd/>
          </a:ln>
        </p:spPr>
        <p:txBody>
          <a:bodyPr wrap="square" lIns="88900" tIns="88900" rIns="88900" bIns="88900" rtlCol="0" anchor="ctr"/>
          <a:lstStyle/>
          <a:p>
            <a:pPr algn="ctr" defTabSz="1219170">
              <a:lnSpc>
                <a:spcPct val="106000"/>
              </a:lnSpc>
              <a:defRPr/>
            </a:pPr>
            <a:endParaRPr lang="en-US" sz="1100" b="1" kern="0">
              <a:solidFill>
                <a:srgbClr val="FFFFFF"/>
              </a:solidFill>
            </a:endParaRPr>
          </a:p>
        </p:txBody>
      </p:sp>
      <p:grpSp>
        <p:nvGrpSpPr>
          <p:cNvPr id="38" name="Group 37">
            <a:extLst>
              <a:ext uri="{FF2B5EF4-FFF2-40B4-BE49-F238E27FC236}">
                <a16:creationId xmlns:a16="http://schemas.microsoft.com/office/drawing/2014/main" id="{698145E5-855F-4BC3-A4A3-56637670BA8A}"/>
              </a:ext>
            </a:extLst>
          </p:cNvPr>
          <p:cNvGrpSpPr/>
          <p:nvPr/>
        </p:nvGrpSpPr>
        <p:grpSpPr>
          <a:xfrm>
            <a:off x="4443871" y="4089688"/>
            <a:ext cx="270208" cy="303078"/>
            <a:chOff x="9832975" y="3732213"/>
            <a:chExt cx="633413" cy="809625"/>
          </a:xfrm>
          <a:solidFill>
            <a:schemeClr val="accent5"/>
          </a:solidFill>
        </p:grpSpPr>
        <p:sp>
          <p:nvSpPr>
            <p:cNvPr id="68" name="Freeform 10">
              <a:extLst>
                <a:ext uri="{FF2B5EF4-FFF2-40B4-BE49-F238E27FC236}">
                  <a16:creationId xmlns:a16="http://schemas.microsoft.com/office/drawing/2014/main" id="{EF4DFD65-1965-4E3B-AB1F-5BC03735800E}"/>
                </a:ext>
              </a:extLst>
            </p:cNvPr>
            <p:cNvSpPr>
              <a:spLocks noEditPoints="1"/>
            </p:cNvSpPr>
            <p:nvPr/>
          </p:nvSpPr>
          <p:spPr bwMode="auto">
            <a:xfrm>
              <a:off x="9832975" y="3732213"/>
              <a:ext cx="633413" cy="809625"/>
            </a:xfrm>
            <a:custGeom>
              <a:avLst/>
              <a:gdLst>
                <a:gd name="T0" fmla="*/ 1337 w 1355"/>
                <a:gd name="T1" fmla="*/ 1728 h 1729"/>
                <a:gd name="T2" fmla="*/ 16 w 1355"/>
                <a:gd name="T3" fmla="*/ 1729 h 1729"/>
                <a:gd name="T4" fmla="*/ 0 w 1355"/>
                <a:gd name="T5" fmla="*/ 1712 h 1729"/>
                <a:gd name="T6" fmla="*/ 0 w 1355"/>
                <a:gd name="T7" fmla="*/ 17 h 1729"/>
                <a:gd name="T8" fmla="*/ 18 w 1355"/>
                <a:gd name="T9" fmla="*/ 0 h 1729"/>
                <a:gd name="T10" fmla="*/ 935 w 1355"/>
                <a:gd name="T11" fmla="*/ 0 h 1729"/>
                <a:gd name="T12" fmla="*/ 947 w 1355"/>
                <a:gd name="T13" fmla="*/ 12 h 1729"/>
                <a:gd name="T14" fmla="*/ 1338 w 1355"/>
                <a:gd name="T15" fmla="*/ 403 h 1729"/>
                <a:gd name="T16" fmla="*/ 1355 w 1355"/>
                <a:gd name="T17" fmla="*/ 444 h 1729"/>
                <a:gd name="T18" fmla="*/ 1354 w 1355"/>
                <a:gd name="T19" fmla="*/ 864 h 1729"/>
                <a:gd name="T20" fmla="*/ 1355 w 1355"/>
                <a:gd name="T21" fmla="*/ 1685 h 1729"/>
                <a:gd name="T22" fmla="*/ 1337 w 1355"/>
                <a:gd name="T23" fmla="*/ 1728 h 1729"/>
                <a:gd name="T24" fmla="*/ 60 w 1355"/>
                <a:gd name="T25" fmla="*/ 865 h 1729"/>
                <a:gd name="T26" fmla="*/ 59 w 1355"/>
                <a:gd name="T27" fmla="*/ 865 h 1729"/>
                <a:gd name="T28" fmla="*/ 60 w 1355"/>
                <a:gd name="T29" fmla="*/ 998 h 1729"/>
                <a:gd name="T30" fmla="*/ 61 w 1355"/>
                <a:gd name="T31" fmla="*/ 1160 h 1729"/>
                <a:gd name="T32" fmla="*/ 59 w 1355"/>
                <a:gd name="T33" fmla="*/ 1397 h 1729"/>
                <a:gd name="T34" fmla="*/ 59 w 1355"/>
                <a:gd name="T35" fmla="*/ 1652 h 1729"/>
                <a:gd name="T36" fmla="*/ 77 w 1355"/>
                <a:gd name="T37" fmla="*/ 1669 h 1729"/>
                <a:gd name="T38" fmla="*/ 291 w 1355"/>
                <a:gd name="T39" fmla="*/ 1668 h 1729"/>
                <a:gd name="T40" fmla="*/ 606 w 1355"/>
                <a:gd name="T41" fmla="*/ 1669 h 1729"/>
                <a:gd name="T42" fmla="*/ 898 w 1355"/>
                <a:gd name="T43" fmla="*/ 1668 h 1729"/>
                <a:gd name="T44" fmla="*/ 1268 w 1355"/>
                <a:gd name="T45" fmla="*/ 1669 h 1729"/>
                <a:gd name="T46" fmla="*/ 1292 w 1355"/>
                <a:gd name="T47" fmla="*/ 1645 h 1729"/>
                <a:gd name="T48" fmla="*/ 1292 w 1355"/>
                <a:gd name="T49" fmla="*/ 488 h 1729"/>
                <a:gd name="T50" fmla="*/ 1267 w 1355"/>
                <a:gd name="T51" fmla="*/ 464 h 1729"/>
                <a:gd name="T52" fmla="*/ 933 w 1355"/>
                <a:gd name="T53" fmla="*/ 464 h 1729"/>
                <a:gd name="T54" fmla="*/ 890 w 1355"/>
                <a:gd name="T55" fmla="*/ 420 h 1729"/>
                <a:gd name="T56" fmla="*/ 890 w 1355"/>
                <a:gd name="T57" fmla="*/ 90 h 1729"/>
                <a:gd name="T58" fmla="*/ 860 w 1355"/>
                <a:gd name="T59" fmla="*/ 59 h 1729"/>
                <a:gd name="T60" fmla="*/ 589 w 1355"/>
                <a:gd name="T61" fmla="*/ 59 h 1729"/>
                <a:gd name="T62" fmla="*/ 415 w 1355"/>
                <a:gd name="T63" fmla="*/ 60 h 1729"/>
                <a:gd name="T64" fmla="*/ 265 w 1355"/>
                <a:gd name="T65" fmla="*/ 60 h 1729"/>
                <a:gd name="T66" fmla="*/ 76 w 1355"/>
                <a:gd name="T67" fmla="*/ 60 h 1729"/>
                <a:gd name="T68" fmla="*/ 61 w 1355"/>
                <a:gd name="T69" fmla="*/ 75 h 1729"/>
                <a:gd name="T70" fmla="*/ 60 w 1355"/>
                <a:gd name="T71" fmla="*/ 193 h 1729"/>
                <a:gd name="T72" fmla="*/ 60 w 1355"/>
                <a:gd name="T73" fmla="*/ 363 h 1729"/>
                <a:gd name="T74" fmla="*/ 60 w 1355"/>
                <a:gd name="T75" fmla="*/ 531 h 1729"/>
                <a:gd name="T76" fmla="*/ 60 w 1355"/>
                <a:gd name="T77" fmla="*/ 693 h 1729"/>
                <a:gd name="T78" fmla="*/ 60 w 1355"/>
                <a:gd name="T79" fmla="*/ 865 h 1729"/>
                <a:gd name="T80" fmla="*/ 953 w 1355"/>
                <a:gd name="T81" fmla="*/ 113 h 1729"/>
                <a:gd name="T82" fmla="*/ 952 w 1355"/>
                <a:gd name="T83" fmla="*/ 124 h 1729"/>
                <a:gd name="T84" fmla="*/ 952 w 1355"/>
                <a:gd name="T85" fmla="*/ 377 h 1729"/>
                <a:gd name="T86" fmla="*/ 977 w 1355"/>
                <a:gd name="T87" fmla="*/ 401 h 1729"/>
                <a:gd name="T88" fmla="*/ 1230 w 1355"/>
                <a:gd name="T89" fmla="*/ 401 h 1729"/>
                <a:gd name="T90" fmla="*/ 1241 w 1355"/>
                <a:gd name="T91" fmla="*/ 400 h 1729"/>
                <a:gd name="T92" fmla="*/ 953 w 1355"/>
                <a:gd name="T93" fmla="*/ 113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5" h="1729">
                  <a:moveTo>
                    <a:pt x="1337" y="1728"/>
                  </a:moveTo>
                  <a:cubicBezTo>
                    <a:pt x="896" y="1728"/>
                    <a:pt x="456" y="1728"/>
                    <a:pt x="16" y="1729"/>
                  </a:cubicBezTo>
                  <a:cubicBezTo>
                    <a:pt x="2" y="1729"/>
                    <a:pt x="0" y="1725"/>
                    <a:pt x="0" y="1712"/>
                  </a:cubicBezTo>
                  <a:cubicBezTo>
                    <a:pt x="0" y="1147"/>
                    <a:pt x="0" y="582"/>
                    <a:pt x="0" y="17"/>
                  </a:cubicBezTo>
                  <a:cubicBezTo>
                    <a:pt x="0" y="2"/>
                    <a:pt x="4" y="0"/>
                    <a:pt x="18" y="0"/>
                  </a:cubicBezTo>
                  <a:cubicBezTo>
                    <a:pt x="323" y="1"/>
                    <a:pt x="629" y="0"/>
                    <a:pt x="935" y="0"/>
                  </a:cubicBezTo>
                  <a:cubicBezTo>
                    <a:pt x="939" y="4"/>
                    <a:pt x="943" y="8"/>
                    <a:pt x="947" y="12"/>
                  </a:cubicBezTo>
                  <a:cubicBezTo>
                    <a:pt x="1078" y="142"/>
                    <a:pt x="1208" y="273"/>
                    <a:pt x="1338" y="403"/>
                  </a:cubicBezTo>
                  <a:cubicBezTo>
                    <a:pt x="1350" y="415"/>
                    <a:pt x="1355" y="428"/>
                    <a:pt x="1355" y="444"/>
                  </a:cubicBezTo>
                  <a:cubicBezTo>
                    <a:pt x="1354" y="584"/>
                    <a:pt x="1354" y="724"/>
                    <a:pt x="1354" y="864"/>
                  </a:cubicBezTo>
                  <a:cubicBezTo>
                    <a:pt x="1354" y="1138"/>
                    <a:pt x="1354" y="1411"/>
                    <a:pt x="1355" y="1685"/>
                  </a:cubicBezTo>
                  <a:cubicBezTo>
                    <a:pt x="1355" y="1702"/>
                    <a:pt x="1351" y="1718"/>
                    <a:pt x="1337" y="1728"/>
                  </a:cubicBezTo>
                  <a:close/>
                  <a:moveTo>
                    <a:pt x="60" y="865"/>
                  </a:moveTo>
                  <a:cubicBezTo>
                    <a:pt x="60" y="865"/>
                    <a:pt x="60" y="865"/>
                    <a:pt x="59" y="865"/>
                  </a:cubicBezTo>
                  <a:cubicBezTo>
                    <a:pt x="59" y="909"/>
                    <a:pt x="59" y="954"/>
                    <a:pt x="60" y="998"/>
                  </a:cubicBezTo>
                  <a:cubicBezTo>
                    <a:pt x="60" y="1052"/>
                    <a:pt x="61" y="1106"/>
                    <a:pt x="61" y="1160"/>
                  </a:cubicBezTo>
                  <a:cubicBezTo>
                    <a:pt x="61" y="1239"/>
                    <a:pt x="60" y="1318"/>
                    <a:pt x="59" y="1397"/>
                  </a:cubicBezTo>
                  <a:cubicBezTo>
                    <a:pt x="59" y="1482"/>
                    <a:pt x="60" y="1567"/>
                    <a:pt x="59" y="1652"/>
                  </a:cubicBezTo>
                  <a:cubicBezTo>
                    <a:pt x="59" y="1665"/>
                    <a:pt x="63" y="1669"/>
                    <a:pt x="77" y="1669"/>
                  </a:cubicBezTo>
                  <a:cubicBezTo>
                    <a:pt x="148" y="1668"/>
                    <a:pt x="220" y="1668"/>
                    <a:pt x="291" y="1668"/>
                  </a:cubicBezTo>
                  <a:cubicBezTo>
                    <a:pt x="396" y="1669"/>
                    <a:pt x="501" y="1669"/>
                    <a:pt x="606" y="1669"/>
                  </a:cubicBezTo>
                  <a:cubicBezTo>
                    <a:pt x="703" y="1669"/>
                    <a:pt x="801" y="1668"/>
                    <a:pt x="898" y="1668"/>
                  </a:cubicBezTo>
                  <a:cubicBezTo>
                    <a:pt x="1021" y="1668"/>
                    <a:pt x="1145" y="1669"/>
                    <a:pt x="1268" y="1669"/>
                  </a:cubicBezTo>
                  <a:cubicBezTo>
                    <a:pt x="1291" y="1669"/>
                    <a:pt x="1292" y="1669"/>
                    <a:pt x="1292" y="1645"/>
                  </a:cubicBezTo>
                  <a:cubicBezTo>
                    <a:pt x="1292" y="1260"/>
                    <a:pt x="1292" y="874"/>
                    <a:pt x="1292" y="488"/>
                  </a:cubicBezTo>
                  <a:cubicBezTo>
                    <a:pt x="1292" y="464"/>
                    <a:pt x="1291" y="464"/>
                    <a:pt x="1267" y="464"/>
                  </a:cubicBezTo>
                  <a:cubicBezTo>
                    <a:pt x="1156" y="464"/>
                    <a:pt x="1045" y="464"/>
                    <a:pt x="933" y="464"/>
                  </a:cubicBezTo>
                  <a:cubicBezTo>
                    <a:pt x="900" y="464"/>
                    <a:pt x="890" y="453"/>
                    <a:pt x="890" y="420"/>
                  </a:cubicBezTo>
                  <a:cubicBezTo>
                    <a:pt x="890" y="310"/>
                    <a:pt x="890" y="200"/>
                    <a:pt x="890" y="90"/>
                  </a:cubicBezTo>
                  <a:cubicBezTo>
                    <a:pt x="890" y="60"/>
                    <a:pt x="889" y="59"/>
                    <a:pt x="860" y="59"/>
                  </a:cubicBezTo>
                  <a:cubicBezTo>
                    <a:pt x="769" y="59"/>
                    <a:pt x="679" y="59"/>
                    <a:pt x="589" y="59"/>
                  </a:cubicBezTo>
                  <a:cubicBezTo>
                    <a:pt x="531" y="59"/>
                    <a:pt x="473" y="60"/>
                    <a:pt x="415" y="60"/>
                  </a:cubicBezTo>
                  <a:cubicBezTo>
                    <a:pt x="365" y="60"/>
                    <a:pt x="315" y="59"/>
                    <a:pt x="265" y="60"/>
                  </a:cubicBezTo>
                  <a:cubicBezTo>
                    <a:pt x="202" y="60"/>
                    <a:pt x="139" y="60"/>
                    <a:pt x="76" y="60"/>
                  </a:cubicBezTo>
                  <a:cubicBezTo>
                    <a:pt x="65" y="60"/>
                    <a:pt x="61" y="64"/>
                    <a:pt x="61" y="75"/>
                  </a:cubicBezTo>
                  <a:cubicBezTo>
                    <a:pt x="61" y="114"/>
                    <a:pt x="60" y="154"/>
                    <a:pt x="60" y="193"/>
                  </a:cubicBezTo>
                  <a:cubicBezTo>
                    <a:pt x="60" y="250"/>
                    <a:pt x="60" y="306"/>
                    <a:pt x="60" y="363"/>
                  </a:cubicBezTo>
                  <a:cubicBezTo>
                    <a:pt x="60" y="419"/>
                    <a:pt x="60" y="475"/>
                    <a:pt x="60" y="531"/>
                  </a:cubicBezTo>
                  <a:cubicBezTo>
                    <a:pt x="60" y="585"/>
                    <a:pt x="60" y="639"/>
                    <a:pt x="60" y="693"/>
                  </a:cubicBezTo>
                  <a:cubicBezTo>
                    <a:pt x="61" y="750"/>
                    <a:pt x="60" y="808"/>
                    <a:pt x="60" y="865"/>
                  </a:cubicBezTo>
                  <a:close/>
                  <a:moveTo>
                    <a:pt x="953" y="113"/>
                  </a:moveTo>
                  <a:cubicBezTo>
                    <a:pt x="951" y="115"/>
                    <a:pt x="952" y="120"/>
                    <a:pt x="952" y="124"/>
                  </a:cubicBezTo>
                  <a:cubicBezTo>
                    <a:pt x="952" y="208"/>
                    <a:pt x="952" y="293"/>
                    <a:pt x="952" y="377"/>
                  </a:cubicBezTo>
                  <a:cubicBezTo>
                    <a:pt x="952" y="400"/>
                    <a:pt x="953" y="401"/>
                    <a:pt x="977" y="401"/>
                  </a:cubicBezTo>
                  <a:cubicBezTo>
                    <a:pt x="1062" y="401"/>
                    <a:pt x="1146" y="401"/>
                    <a:pt x="1230" y="401"/>
                  </a:cubicBezTo>
                  <a:cubicBezTo>
                    <a:pt x="1234" y="401"/>
                    <a:pt x="1239" y="403"/>
                    <a:pt x="1241" y="400"/>
                  </a:cubicBezTo>
                  <a:cubicBezTo>
                    <a:pt x="1145" y="304"/>
                    <a:pt x="1049" y="208"/>
                    <a:pt x="95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9" name="Freeform 11">
              <a:extLst>
                <a:ext uri="{FF2B5EF4-FFF2-40B4-BE49-F238E27FC236}">
                  <a16:creationId xmlns:a16="http://schemas.microsoft.com/office/drawing/2014/main" id="{04B92B15-DF43-4007-840D-527F920545A8}"/>
                </a:ext>
              </a:extLst>
            </p:cNvPr>
            <p:cNvSpPr>
              <a:spLocks noEditPoints="1"/>
            </p:cNvSpPr>
            <p:nvPr/>
          </p:nvSpPr>
          <p:spPr bwMode="auto">
            <a:xfrm>
              <a:off x="9912351" y="4148138"/>
              <a:ext cx="460376" cy="312737"/>
            </a:xfrm>
            <a:custGeom>
              <a:avLst/>
              <a:gdLst>
                <a:gd name="T0" fmla="*/ 43 w 982"/>
                <a:gd name="T1" fmla="*/ 667 h 668"/>
                <a:gd name="T2" fmla="*/ 0 w 982"/>
                <a:gd name="T3" fmla="*/ 638 h 668"/>
                <a:gd name="T4" fmla="*/ 64 w 982"/>
                <a:gd name="T5" fmla="*/ 605 h 668"/>
                <a:gd name="T6" fmla="*/ 85 w 982"/>
                <a:gd name="T7" fmla="*/ 248 h 668"/>
                <a:gd name="T8" fmla="*/ 121 w 982"/>
                <a:gd name="T9" fmla="*/ 203 h 668"/>
                <a:gd name="T10" fmla="*/ 320 w 982"/>
                <a:gd name="T11" fmla="*/ 241 h 668"/>
                <a:gd name="T12" fmla="*/ 326 w 982"/>
                <a:gd name="T13" fmla="*/ 603 h 668"/>
                <a:gd name="T14" fmla="*/ 373 w 982"/>
                <a:gd name="T15" fmla="*/ 582 h 668"/>
                <a:gd name="T16" fmla="*/ 373 w 982"/>
                <a:gd name="T17" fmla="*/ 50 h 668"/>
                <a:gd name="T18" fmla="*/ 563 w 982"/>
                <a:gd name="T19" fmla="*/ 0 h 668"/>
                <a:gd name="T20" fmla="*/ 607 w 982"/>
                <a:gd name="T21" fmla="*/ 579 h 668"/>
                <a:gd name="T22" fmla="*/ 657 w 982"/>
                <a:gd name="T23" fmla="*/ 602 h 668"/>
                <a:gd name="T24" fmla="*/ 662 w 982"/>
                <a:gd name="T25" fmla="*/ 241 h 668"/>
                <a:gd name="T26" fmla="*/ 698 w 982"/>
                <a:gd name="T27" fmla="*/ 116 h 668"/>
                <a:gd name="T28" fmla="*/ 896 w 982"/>
                <a:gd name="T29" fmla="*/ 159 h 668"/>
                <a:gd name="T30" fmla="*/ 925 w 982"/>
                <a:gd name="T31" fmla="*/ 605 h 668"/>
                <a:gd name="T32" fmla="*/ 981 w 982"/>
                <a:gd name="T33" fmla="*/ 639 h 668"/>
                <a:gd name="T34" fmla="*/ 940 w 982"/>
                <a:gd name="T35" fmla="*/ 667 h 668"/>
                <a:gd name="T36" fmla="*/ 547 w 982"/>
                <a:gd name="T37" fmla="*/ 334 h 668"/>
                <a:gd name="T38" fmla="*/ 547 w 982"/>
                <a:gd name="T39" fmla="*/ 82 h 668"/>
                <a:gd name="T40" fmla="*/ 453 w 982"/>
                <a:gd name="T41" fmla="*/ 63 h 668"/>
                <a:gd name="T42" fmla="*/ 435 w 982"/>
                <a:gd name="T43" fmla="*/ 201 h 668"/>
                <a:gd name="T44" fmla="*/ 457 w 982"/>
                <a:gd name="T45" fmla="*/ 605 h 668"/>
                <a:gd name="T46" fmla="*/ 547 w 982"/>
                <a:gd name="T47" fmla="*/ 582 h 668"/>
                <a:gd name="T48" fmla="*/ 834 w 982"/>
                <a:gd name="T49" fmla="*/ 391 h 668"/>
                <a:gd name="T50" fmla="*/ 834 w 982"/>
                <a:gd name="T51" fmla="*/ 196 h 668"/>
                <a:gd name="T52" fmla="*/ 742 w 982"/>
                <a:gd name="T53" fmla="*/ 178 h 668"/>
                <a:gd name="T54" fmla="*/ 723 w 982"/>
                <a:gd name="T55" fmla="*/ 586 h 668"/>
                <a:gd name="T56" fmla="*/ 807 w 982"/>
                <a:gd name="T57" fmla="*/ 605 h 668"/>
                <a:gd name="T58" fmla="*/ 834 w 982"/>
                <a:gd name="T59" fmla="*/ 391 h 668"/>
                <a:gd name="T60" fmla="*/ 147 w 982"/>
                <a:gd name="T61" fmla="*/ 585 h 668"/>
                <a:gd name="T62" fmla="*/ 240 w 982"/>
                <a:gd name="T63" fmla="*/ 605 h 668"/>
                <a:gd name="T64" fmla="*/ 258 w 982"/>
                <a:gd name="T65" fmla="*/ 283 h 668"/>
                <a:gd name="T66" fmla="*/ 169 w 982"/>
                <a:gd name="T67" fmla="*/ 265 h 668"/>
                <a:gd name="T68" fmla="*/ 148 w 982"/>
                <a:gd name="T69" fmla="*/ 43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2" h="668">
                  <a:moveTo>
                    <a:pt x="490" y="667"/>
                  </a:moveTo>
                  <a:cubicBezTo>
                    <a:pt x="341" y="667"/>
                    <a:pt x="192" y="667"/>
                    <a:pt x="43" y="667"/>
                  </a:cubicBezTo>
                  <a:cubicBezTo>
                    <a:pt x="38" y="667"/>
                    <a:pt x="33" y="668"/>
                    <a:pt x="28" y="667"/>
                  </a:cubicBezTo>
                  <a:cubicBezTo>
                    <a:pt x="12" y="665"/>
                    <a:pt x="1" y="653"/>
                    <a:pt x="0" y="638"/>
                  </a:cubicBezTo>
                  <a:cubicBezTo>
                    <a:pt x="0" y="623"/>
                    <a:pt x="9" y="611"/>
                    <a:pt x="24" y="607"/>
                  </a:cubicBezTo>
                  <a:cubicBezTo>
                    <a:pt x="37" y="604"/>
                    <a:pt x="51" y="605"/>
                    <a:pt x="64" y="605"/>
                  </a:cubicBezTo>
                  <a:cubicBezTo>
                    <a:pt x="81" y="606"/>
                    <a:pt x="86" y="599"/>
                    <a:pt x="86" y="583"/>
                  </a:cubicBezTo>
                  <a:cubicBezTo>
                    <a:pt x="85" y="471"/>
                    <a:pt x="85" y="360"/>
                    <a:pt x="85" y="248"/>
                  </a:cubicBezTo>
                  <a:cubicBezTo>
                    <a:pt x="85" y="237"/>
                    <a:pt x="85" y="226"/>
                    <a:pt x="92" y="217"/>
                  </a:cubicBezTo>
                  <a:cubicBezTo>
                    <a:pt x="98" y="206"/>
                    <a:pt x="109" y="203"/>
                    <a:pt x="121" y="203"/>
                  </a:cubicBezTo>
                  <a:cubicBezTo>
                    <a:pt x="176" y="203"/>
                    <a:pt x="231" y="202"/>
                    <a:pt x="286" y="203"/>
                  </a:cubicBezTo>
                  <a:cubicBezTo>
                    <a:pt x="309" y="203"/>
                    <a:pt x="320" y="216"/>
                    <a:pt x="320" y="241"/>
                  </a:cubicBezTo>
                  <a:cubicBezTo>
                    <a:pt x="320" y="354"/>
                    <a:pt x="320" y="467"/>
                    <a:pt x="320" y="580"/>
                  </a:cubicBezTo>
                  <a:cubicBezTo>
                    <a:pt x="320" y="588"/>
                    <a:pt x="316" y="600"/>
                    <a:pt x="326" y="603"/>
                  </a:cubicBezTo>
                  <a:cubicBezTo>
                    <a:pt x="340" y="607"/>
                    <a:pt x="354" y="608"/>
                    <a:pt x="367" y="602"/>
                  </a:cubicBezTo>
                  <a:cubicBezTo>
                    <a:pt x="375" y="598"/>
                    <a:pt x="373" y="589"/>
                    <a:pt x="373" y="582"/>
                  </a:cubicBezTo>
                  <a:cubicBezTo>
                    <a:pt x="373" y="522"/>
                    <a:pt x="373" y="462"/>
                    <a:pt x="373" y="403"/>
                  </a:cubicBezTo>
                  <a:cubicBezTo>
                    <a:pt x="373" y="285"/>
                    <a:pt x="373" y="168"/>
                    <a:pt x="373" y="50"/>
                  </a:cubicBezTo>
                  <a:cubicBezTo>
                    <a:pt x="373" y="10"/>
                    <a:pt x="382" y="1"/>
                    <a:pt x="423" y="0"/>
                  </a:cubicBezTo>
                  <a:cubicBezTo>
                    <a:pt x="469" y="0"/>
                    <a:pt x="516" y="0"/>
                    <a:pt x="563" y="0"/>
                  </a:cubicBezTo>
                  <a:cubicBezTo>
                    <a:pt x="598" y="1"/>
                    <a:pt x="607" y="10"/>
                    <a:pt x="607" y="44"/>
                  </a:cubicBezTo>
                  <a:cubicBezTo>
                    <a:pt x="607" y="222"/>
                    <a:pt x="607" y="401"/>
                    <a:pt x="607" y="579"/>
                  </a:cubicBezTo>
                  <a:cubicBezTo>
                    <a:pt x="607" y="587"/>
                    <a:pt x="603" y="600"/>
                    <a:pt x="614" y="603"/>
                  </a:cubicBezTo>
                  <a:cubicBezTo>
                    <a:pt x="627" y="607"/>
                    <a:pt x="643" y="608"/>
                    <a:pt x="657" y="602"/>
                  </a:cubicBezTo>
                  <a:cubicBezTo>
                    <a:pt x="664" y="599"/>
                    <a:pt x="661" y="590"/>
                    <a:pt x="661" y="584"/>
                  </a:cubicBezTo>
                  <a:cubicBezTo>
                    <a:pt x="662" y="470"/>
                    <a:pt x="662" y="356"/>
                    <a:pt x="662" y="241"/>
                  </a:cubicBezTo>
                  <a:cubicBezTo>
                    <a:pt x="662" y="212"/>
                    <a:pt x="661" y="183"/>
                    <a:pt x="662" y="154"/>
                  </a:cubicBezTo>
                  <a:cubicBezTo>
                    <a:pt x="662" y="128"/>
                    <a:pt x="672" y="116"/>
                    <a:pt x="698" y="116"/>
                  </a:cubicBezTo>
                  <a:cubicBezTo>
                    <a:pt x="751" y="115"/>
                    <a:pt x="804" y="115"/>
                    <a:pt x="857" y="116"/>
                  </a:cubicBezTo>
                  <a:cubicBezTo>
                    <a:pt x="885" y="116"/>
                    <a:pt x="896" y="129"/>
                    <a:pt x="896" y="159"/>
                  </a:cubicBezTo>
                  <a:cubicBezTo>
                    <a:pt x="896" y="298"/>
                    <a:pt x="896" y="437"/>
                    <a:pt x="896" y="576"/>
                  </a:cubicBezTo>
                  <a:cubicBezTo>
                    <a:pt x="896" y="605"/>
                    <a:pt x="896" y="605"/>
                    <a:pt x="925" y="605"/>
                  </a:cubicBezTo>
                  <a:cubicBezTo>
                    <a:pt x="936" y="605"/>
                    <a:pt x="946" y="605"/>
                    <a:pt x="957" y="607"/>
                  </a:cubicBezTo>
                  <a:cubicBezTo>
                    <a:pt x="972" y="610"/>
                    <a:pt x="982" y="624"/>
                    <a:pt x="981" y="639"/>
                  </a:cubicBezTo>
                  <a:cubicBezTo>
                    <a:pt x="980" y="654"/>
                    <a:pt x="969" y="665"/>
                    <a:pt x="954" y="667"/>
                  </a:cubicBezTo>
                  <a:cubicBezTo>
                    <a:pt x="950" y="667"/>
                    <a:pt x="945" y="667"/>
                    <a:pt x="940" y="667"/>
                  </a:cubicBezTo>
                  <a:cubicBezTo>
                    <a:pt x="790" y="667"/>
                    <a:pt x="640" y="667"/>
                    <a:pt x="490" y="667"/>
                  </a:cubicBezTo>
                  <a:close/>
                  <a:moveTo>
                    <a:pt x="547" y="334"/>
                  </a:moveTo>
                  <a:cubicBezTo>
                    <a:pt x="547" y="334"/>
                    <a:pt x="547" y="334"/>
                    <a:pt x="547" y="334"/>
                  </a:cubicBezTo>
                  <a:cubicBezTo>
                    <a:pt x="547" y="250"/>
                    <a:pt x="546" y="166"/>
                    <a:pt x="547" y="82"/>
                  </a:cubicBezTo>
                  <a:cubicBezTo>
                    <a:pt x="547" y="68"/>
                    <a:pt x="542" y="62"/>
                    <a:pt x="527" y="63"/>
                  </a:cubicBezTo>
                  <a:cubicBezTo>
                    <a:pt x="503" y="64"/>
                    <a:pt x="478" y="64"/>
                    <a:pt x="453" y="63"/>
                  </a:cubicBezTo>
                  <a:cubicBezTo>
                    <a:pt x="439" y="62"/>
                    <a:pt x="434" y="68"/>
                    <a:pt x="434" y="82"/>
                  </a:cubicBezTo>
                  <a:cubicBezTo>
                    <a:pt x="435" y="121"/>
                    <a:pt x="435" y="161"/>
                    <a:pt x="435" y="201"/>
                  </a:cubicBezTo>
                  <a:cubicBezTo>
                    <a:pt x="435" y="328"/>
                    <a:pt x="435" y="455"/>
                    <a:pt x="435" y="582"/>
                  </a:cubicBezTo>
                  <a:cubicBezTo>
                    <a:pt x="435" y="604"/>
                    <a:pt x="436" y="604"/>
                    <a:pt x="457" y="605"/>
                  </a:cubicBezTo>
                  <a:cubicBezTo>
                    <a:pt x="479" y="605"/>
                    <a:pt x="502" y="605"/>
                    <a:pt x="524" y="605"/>
                  </a:cubicBezTo>
                  <a:cubicBezTo>
                    <a:pt x="546" y="604"/>
                    <a:pt x="547" y="604"/>
                    <a:pt x="547" y="582"/>
                  </a:cubicBezTo>
                  <a:cubicBezTo>
                    <a:pt x="547" y="499"/>
                    <a:pt x="547" y="416"/>
                    <a:pt x="547" y="334"/>
                  </a:cubicBezTo>
                  <a:close/>
                  <a:moveTo>
                    <a:pt x="834" y="391"/>
                  </a:moveTo>
                  <a:cubicBezTo>
                    <a:pt x="834" y="391"/>
                    <a:pt x="834" y="391"/>
                    <a:pt x="834" y="391"/>
                  </a:cubicBezTo>
                  <a:cubicBezTo>
                    <a:pt x="834" y="326"/>
                    <a:pt x="833" y="261"/>
                    <a:pt x="834" y="196"/>
                  </a:cubicBezTo>
                  <a:cubicBezTo>
                    <a:pt x="834" y="183"/>
                    <a:pt x="830" y="177"/>
                    <a:pt x="816" y="178"/>
                  </a:cubicBezTo>
                  <a:cubicBezTo>
                    <a:pt x="792" y="178"/>
                    <a:pt x="767" y="178"/>
                    <a:pt x="742" y="178"/>
                  </a:cubicBezTo>
                  <a:cubicBezTo>
                    <a:pt x="728" y="177"/>
                    <a:pt x="723" y="184"/>
                    <a:pt x="723" y="197"/>
                  </a:cubicBezTo>
                  <a:cubicBezTo>
                    <a:pt x="724" y="327"/>
                    <a:pt x="724" y="457"/>
                    <a:pt x="723" y="586"/>
                  </a:cubicBezTo>
                  <a:cubicBezTo>
                    <a:pt x="723" y="599"/>
                    <a:pt x="728" y="605"/>
                    <a:pt x="741" y="605"/>
                  </a:cubicBezTo>
                  <a:cubicBezTo>
                    <a:pt x="763" y="604"/>
                    <a:pt x="785" y="605"/>
                    <a:pt x="807" y="605"/>
                  </a:cubicBezTo>
                  <a:cubicBezTo>
                    <a:pt x="834" y="604"/>
                    <a:pt x="834" y="604"/>
                    <a:pt x="834" y="579"/>
                  </a:cubicBezTo>
                  <a:cubicBezTo>
                    <a:pt x="834" y="516"/>
                    <a:pt x="834" y="454"/>
                    <a:pt x="834" y="391"/>
                  </a:cubicBezTo>
                  <a:close/>
                  <a:moveTo>
                    <a:pt x="148" y="437"/>
                  </a:moveTo>
                  <a:cubicBezTo>
                    <a:pt x="148" y="486"/>
                    <a:pt x="148" y="535"/>
                    <a:pt x="147" y="585"/>
                  </a:cubicBezTo>
                  <a:cubicBezTo>
                    <a:pt x="147" y="600"/>
                    <a:pt x="153" y="605"/>
                    <a:pt x="167" y="605"/>
                  </a:cubicBezTo>
                  <a:cubicBezTo>
                    <a:pt x="191" y="604"/>
                    <a:pt x="216" y="604"/>
                    <a:pt x="240" y="605"/>
                  </a:cubicBezTo>
                  <a:cubicBezTo>
                    <a:pt x="253" y="605"/>
                    <a:pt x="258" y="600"/>
                    <a:pt x="258" y="587"/>
                  </a:cubicBezTo>
                  <a:cubicBezTo>
                    <a:pt x="258" y="486"/>
                    <a:pt x="258" y="384"/>
                    <a:pt x="258" y="283"/>
                  </a:cubicBezTo>
                  <a:cubicBezTo>
                    <a:pt x="258" y="270"/>
                    <a:pt x="253" y="265"/>
                    <a:pt x="240" y="265"/>
                  </a:cubicBezTo>
                  <a:cubicBezTo>
                    <a:pt x="216" y="265"/>
                    <a:pt x="193" y="266"/>
                    <a:pt x="169" y="265"/>
                  </a:cubicBezTo>
                  <a:cubicBezTo>
                    <a:pt x="153" y="264"/>
                    <a:pt x="147" y="270"/>
                    <a:pt x="147" y="286"/>
                  </a:cubicBezTo>
                  <a:cubicBezTo>
                    <a:pt x="148" y="336"/>
                    <a:pt x="148" y="386"/>
                    <a:pt x="148" y="4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70" name="Freeform 12">
              <a:extLst>
                <a:ext uri="{FF2B5EF4-FFF2-40B4-BE49-F238E27FC236}">
                  <a16:creationId xmlns:a16="http://schemas.microsoft.com/office/drawing/2014/main" id="{F9597C6A-954C-40EA-88BA-4CF99BE32FCA}"/>
                </a:ext>
              </a:extLst>
            </p:cNvPr>
            <p:cNvSpPr>
              <a:spLocks/>
            </p:cNvSpPr>
            <p:nvPr/>
          </p:nvSpPr>
          <p:spPr bwMode="auto">
            <a:xfrm>
              <a:off x="9953625" y="3987801"/>
              <a:ext cx="338138" cy="203200"/>
            </a:xfrm>
            <a:custGeom>
              <a:avLst/>
              <a:gdLst>
                <a:gd name="T0" fmla="*/ 601 w 723"/>
                <a:gd name="T1" fmla="*/ 63 h 436"/>
                <a:gd name="T2" fmla="*/ 573 w 723"/>
                <a:gd name="T3" fmla="*/ 60 h 436"/>
                <a:gd name="T4" fmla="*/ 547 w 723"/>
                <a:gd name="T5" fmla="*/ 28 h 436"/>
                <a:gd name="T6" fmla="*/ 577 w 723"/>
                <a:gd name="T7" fmla="*/ 0 h 436"/>
                <a:gd name="T8" fmla="*/ 693 w 723"/>
                <a:gd name="T9" fmla="*/ 0 h 436"/>
                <a:gd name="T10" fmla="*/ 723 w 723"/>
                <a:gd name="T11" fmla="*/ 30 h 436"/>
                <a:gd name="T12" fmla="*/ 723 w 723"/>
                <a:gd name="T13" fmla="*/ 143 h 436"/>
                <a:gd name="T14" fmla="*/ 693 w 723"/>
                <a:gd name="T15" fmla="*/ 176 h 436"/>
                <a:gd name="T16" fmla="*/ 661 w 723"/>
                <a:gd name="T17" fmla="*/ 144 h 436"/>
                <a:gd name="T18" fmla="*/ 661 w 723"/>
                <a:gd name="T19" fmla="*/ 115 h 436"/>
                <a:gd name="T20" fmla="*/ 657 w 723"/>
                <a:gd name="T21" fmla="*/ 105 h 436"/>
                <a:gd name="T22" fmla="*/ 649 w 723"/>
                <a:gd name="T23" fmla="*/ 110 h 436"/>
                <a:gd name="T24" fmla="*/ 579 w 723"/>
                <a:gd name="T25" fmla="*/ 171 h 436"/>
                <a:gd name="T26" fmla="*/ 491 w 723"/>
                <a:gd name="T27" fmla="*/ 247 h 436"/>
                <a:gd name="T28" fmla="*/ 452 w 723"/>
                <a:gd name="T29" fmla="*/ 262 h 436"/>
                <a:gd name="T30" fmla="*/ 349 w 723"/>
                <a:gd name="T31" fmla="*/ 262 h 436"/>
                <a:gd name="T32" fmla="*/ 319 w 723"/>
                <a:gd name="T33" fmla="*/ 274 h 436"/>
                <a:gd name="T34" fmla="*/ 177 w 723"/>
                <a:gd name="T35" fmla="*/ 418 h 436"/>
                <a:gd name="T36" fmla="*/ 135 w 723"/>
                <a:gd name="T37" fmla="*/ 436 h 436"/>
                <a:gd name="T38" fmla="*/ 44 w 723"/>
                <a:gd name="T39" fmla="*/ 436 h 436"/>
                <a:gd name="T40" fmla="*/ 37 w 723"/>
                <a:gd name="T41" fmla="*/ 436 h 436"/>
                <a:gd name="T42" fmla="*/ 0 w 723"/>
                <a:gd name="T43" fmla="*/ 405 h 436"/>
                <a:gd name="T44" fmla="*/ 39 w 723"/>
                <a:gd name="T45" fmla="*/ 374 h 436"/>
                <a:gd name="T46" fmla="*/ 112 w 723"/>
                <a:gd name="T47" fmla="*/ 375 h 436"/>
                <a:gd name="T48" fmla="*/ 148 w 723"/>
                <a:gd name="T49" fmla="*/ 359 h 436"/>
                <a:gd name="T50" fmla="*/ 287 w 723"/>
                <a:gd name="T51" fmla="*/ 219 h 436"/>
                <a:gd name="T52" fmla="*/ 331 w 723"/>
                <a:gd name="T53" fmla="*/ 200 h 436"/>
                <a:gd name="T54" fmla="*/ 432 w 723"/>
                <a:gd name="T55" fmla="*/ 201 h 436"/>
                <a:gd name="T56" fmla="*/ 465 w 723"/>
                <a:gd name="T57" fmla="*/ 188 h 436"/>
                <a:gd name="T58" fmla="*/ 590 w 723"/>
                <a:gd name="T59" fmla="*/ 79 h 436"/>
                <a:gd name="T60" fmla="*/ 604 w 723"/>
                <a:gd name="T61" fmla="*/ 68 h 436"/>
                <a:gd name="T62" fmla="*/ 601 w 723"/>
                <a:gd name="T6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3" h="436">
                  <a:moveTo>
                    <a:pt x="601" y="63"/>
                  </a:moveTo>
                  <a:cubicBezTo>
                    <a:pt x="592" y="62"/>
                    <a:pt x="582" y="62"/>
                    <a:pt x="573" y="60"/>
                  </a:cubicBezTo>
                  <a:cubicBezTo>
                    <a:pt x="556" y="57"/>
                    <a:pt x="545" y="44"/>
                    <a:pt x="547" y="28"/>
                  </a:cubicBezTo>
                  <a:cubicBezTo>
                    <a:pt x="548" y="13"/>
                    <a:pt x="560" y="0"/>
                    <a:pt x="577" y="0"/>
                  </a:cubicBezTo>
                  <a:cubicBezTo>
                    <a:pt x="616" y="0"/>
                    <a:pt x="655" y="0"/>
                    <a:pt x="693" y="0"/>
                  </a:cubicBezTo>
                  <a:cubicBezTo>
                    <a:pt x="711" y="0"/>
                    <a:pt x="723" y="12"/>
                    <a:pt x="723" y="30"/>
                  </a:cubicBezTo>
                  <a:cubicBezTo>
                    <a:pt x="723" y="68"/>
                    <a:pt x="723" y="106"/>
                    <a:pt x="723" y="143"/>
                  </a:cubicBezTo>
                  <a:cubicBezTo>
                    <a:pt x="722" y="163"/>
                    <a:pt x="710" y="175"/>
                    <a:pt x="693" y="176"/>
                  </a:cubicBezTo>
                  <a:cubicBezTo>
                    <a:pt x="676" y="177"/>
                    <a:pt x="663" y="164"/>
                    <a:pt x="661" y="144"/>
                  </a:cubicBezTo>
                  <a:cubicBezTo>
                    <a:pt x="660" y="134"/>
                    <a:pt x="661" y="125"/>
                    <a:pt x="661" y="115"/>
                  </a:cubicBezTo>
                  <a:cubicBezTo>
                    <a:pt x="660" y="112"/>
                    <a:pt x="662" y="106"/>
                    <a:pt x="657" y="105"/>
                  </a:cubicBezTo>
                  <a:cubicBezTo>
                    <a:pt x="655" y="105"/>
                    <a:pt x="651" y="108"/>
                    <a:pt x="649" y="110"/>
                  </a:cubicBezTo>
                  <a:cubicBezTo>
                    <a:pt x="625" y="130"/>
                    <a:pt x="602" y="150"/>
                    <a:pt x="579" y="171"/>
                  </a:cubicBezTo>
                  <a:cubicBezTo>
                    <a:pt x="550" y="196"/>
                    <a:pt x="520" y="222"/>
                    <a:pt x="491" y="247"/>
                  </a:cubicBezTo>
                  <a:cubicBezTo>
                    <a:pt x="480" y="258"/>
                    <a:pt x="468" y="263"/>
                    <a:pt x="452" y="262"/>
                  </a:cubicBezTo>
                  <a:cubicBezTo>
                    <a:pt x="418" y="262"/>
                    <a:pt x="383" y="263"/>
                    <a:pt x="349" y="262"/>
                  </a:cubicBezTo>
                  <a:cubicBezTo>
                    <a:pt x="337" y="262"/>
                    <a:pt x="328" y="266"/>
                    <a:pt x="319" y="274"/>
                  </a:cubicBezTo>
                  <a:cubicBezTo>
                    <a:pt x="272" y="322"/>
                    <a:pt x="224" y="370"/>
                    <a:pt x="177" y="418"/>
                  </a:cubicBezTo>
                  <a:cubicBezTo>
                    <a:pt x="165" y="430"/>
                    <a:pt x="152" y="436"/>
                    <a:pt x="135" y="436"/>
                  </a:cubicBezTo>
                  <a:cubicBezTo>
                    <a:pt x="104" y="436"/>
                    <a:pt x="74" y="436"/>
                    <a:pt x="44" y="436"/>
                  </a:cubicBezTo>
                  <a:cubicBezTo>
                    <a:pt x="42" y="436"/>
                    <a:pt x="39" y="436"/>
                    <a:pt x="37" y="436"/>
                  </a:cubicBezTo>
                  <a:cubicBezTo>
                    <a:pt x="14" y="434"/>
                    <a:pt x="0" y="422"/>
                    <a:pt x="0" y="405"/>
                  </a:cubicBezTo>
                  <a:cubicBezTo>
                    <a:pt x="1" y="386"/>
                    <a:pt x="15" y="374"/>
                    <a:pt x="39" y="374"/>
                  </a:cubicBezTo>
                  <a:cubicBezTo>
                    <a:pt x="63" y="374"/>
                    <a:pt x="87" y="373"/>
                    <a:pt x="112" y="375"/>
                  </a:cubicBezTo>
                  <a:cubicBezTo>
                    <a:pt x="127" y="375"/>
                    <a:pt x="138" y="370"/>
                    <a:pt x="148" y="359"/>
                  </a:cubicBezTo>
                  <a:cubicBezTo>
                    <a:pt x="194" y="312"/>
                    <a:pt x="242" y="266"/>
                    <a:pt x="287" y="219"/>
                  </a:cubicBezTo>
                  <a:cubicBezTo>
                    <a:pt x="300" y="206"/>
                    <a:pt x="313" y="200"/>
                    <a:pt x="331" y="200"/>
                  </a:cubicBezTo>
                  <a:cubicBezTo>
                    <a:pt x="364" y="201"/>
                    <a:pt x="398" y="200"/>
                    <a:pt x="432" y="201"/>
                  </a:cubicBezTo>
                  <a:cubicBezTo>
                    <a:pt x="445" y="201"/>
                    <a:pt x="455" y="197"/>
                    <a:pt x="465" y="188"/>
                  </a:cubicBezTo>
                  <a:cubicBezTo>
                    <a:pt x="507" y="152"/>
                    <a:pt x="548" y="116"/>
                    <a:pt x="590" y="79"/>
                  </a:cubicBezTo>
                  <a:cubicBezTo>
                    <a:pt x="594" y="75"/>
                    <a:pt x="599" y="71"/>
                    <a:pt x="604" y="68"/>
                  </a:cubicBezTo>
                  <a:cubicBezTo>
                    <a:pt x="603" y="66"/>
                    <a:pt x="602" y="65"/>
                    <a:pt x="60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grpSp>
      <p:sp>
        <p:nvSpPr>
          <p:cNvPr id="39" name="Oval 38">
            <a:extLst>
              <a:ext uri="{FF2B5EF4-FFF2-40B4-BE49-F238E27FC236}">
                <a16:creationId xmlns:a16="http://schemas.microsoft.com/office/drawing/2014/main" id="{71681A4C-530E-41B0-8C0B-DF9FECB77F66}"/>
              </a:ext>
            </a:extLst>
          </p:cNvPr>
          <p:cNvSpPr/>
          <p:nvPr/>
        </p:nvSpPr>
        <p:spPr bwMode="gray">
          <a:xfrm>
            <a:off x="6755738" y="4032460"/>
            <a:ext cx="581153" cy="509977"/>
          </a:xfrm>
          <a:prstGeom prst="ellipse">
            <a:avLst/>
          </a:prstGeom>
          <a:solidFill>
            <a:srgbClr val="000000"/>
          </a:solidFill>
          <a:ln w="19050" algn="ctr">
            <a:noFill/>
            <a:miter lim="800000"/>
            <a:headEnd/>
            <a:tailEnd/>
          </a:ln>
        </p:spPr>
        <p:txBody>
          <a:bodyPr wrap="square" lIns="88900" tIns="88900" rIns="88900" bIns="88900" rtlCol="0" anchor="ctr"/>
          <a:lstStyle/>
          <a:p>
            <a:pPr algn="ctr" defTabSz="1219170">
              <a:lnSpc>
                <a:spcPct val="106000"/>
              </a:lnSpc>
              <a:defRPr/>
            </a:pPr>
            <a:endParaRPr lang="en-US" sz="1100" b="1" kern="0">
              <a:solidFill>
                <a:srgbClr val="FFFFFF"/>
              </a:solidFill>
            </a:endParaRPr>
          </a:p>
        </p:txBody>
      </p:sp>
      <p:sp>
        <p:nvSpPr>
          <p:cNvPr id="40" name="Oval 39">
            <a:extLst>
              <a:ext uri="{FF2B5EF4-FFF2-40B4-BE49-F238E27FC236}">
                <a16:creationId xmlns:a16="http://schemas.microsoft.com/office/drawing/2014/main" id="{C3F5F1B6-62F3-45D6-93E5-DB98902BDD57}"/>
              </a:ext>
            </a:extLst>
          </p:cNvPr>
          <p:cNvSpPr/>
          <p:nvPr/>
        </p:nvSpPr>
        <p:spPr bwMode="gray">
          <a:xfrm>
            <a:off x="4291417" y="4885091"/>
            <a:ext cx="581153" cy="509977"/>
          </a:xfrm>
          <a:prstGeom prst="ellipse">
            <a:avLst/>
          </a:prstGeom>
          <a:solidFill>
            <a:srgbClr val="000000"/>
          </a:solidFill>
          <a:ln w="19050" algn="ctr">
            <a:noFill/>
            <a:miter lim="800000"/>
            <a:headEnd/>
            <a:tailEnd/>
          </a:ln>
        </p:spPr>
        <p:txBody>
          <a:bodyPr wrap="square" lIns="88900" tIns="88900" rIns="88900" bIns="88900" rtlCol="0" anchor="ctr"/>
          <a:lstStyle/>
          <a:p>
            <a:pPr algn="ctr" defTabSz="1219170">
              <a:lnSpc>
                <a:spcPct val="106000"/>
              </a:lnSpc>
              <a:defRPr/>
            </a:pPr>
            <a:endParaRPr lang="en-US" sz="1100" b="1" kern="0">
              <a:solidFill>
                <a:srgbClr val="FFFFFF"/>
              </a:solidFill>
            </a:endParaRPr>
          </a:p>
        </p:txBody>
      </p:sp>
      <p:sp>
        <p:nvSpPr>
          <p:cNvPr id="41" name="Oval 40">
            <a:extLst>
              <a:ext uri="{FF2B5EF4-FFF2-40B4-BE49-F238E27FC236}">
                <a16:creationId xmlns:a16="http://schemas.microsoft.com/office/drawing/2014/main" id="{5F1A4F63-0C4E-468C-881D-7272EA02AB27}"/>
              </a:ext>
            </a:extLst>
          </p:cNvPr>
          <p:cNvSpPr/>
          <p:nvPr/>
        </p:nvSpPr>
        <p:spPr bwMode="gray">
          <a:xfrm>
            <a:off x="6755738" y="4880623"/>
            <a:ext cx="581153" cy="509977"/>
          </a:xfrm>
          <a:prstGeom prst="ellipse">
            <a:avLst/>
          </a:prstGeom>
          <a:solidFill>
            <a:srgbClr val="000000"/>
          </a:solidFill>
          <a:ln w="19050" algn="ctr">
            <a:noFill/>
            <a:miter lim="800000"/>
            <a:headEnd/>
            <a:tailEnd/>
          </a:ln>
        </p:spPr>
        <p:txBody>
          <a:bodyPr wrap="square" lIns="88900" tIns="88900" rIns="88900" bIns="88900" rtlCol="0" anchor="ctr"/>
          <a:lstStyle/>
          <a:p>
            <a:pPr algn="ctr" defTabSz="1219170">
              <a:lnSpc>
                <a:spcPct val="106000"/>
              </a:lnSpc>
              <a:defRPr/>
            </a:pPr>
            <a:endParaRPr lang="en-US" sz="1100" b="1" kern="0">
              <a:solidFill>
                <a:srgbClr val="FFFFFF"/>
              </a:solidFill>
            </a:endParaRPr>
          </a:p>
        </p:txBody>
      </p:sp>
      <p:grpSp>
        <p:nvGrpSpPr>
          <p:cNvPr id="42" name="Group 41">
            <a:extLst>
              <a:ext uri="{FF2B5EF4-FFF2-40B4-BE49-F238E27FC236}">
                <a16:creationId xmlns:a16="http://schemas.microsoft.com/office/drawing/2014/main" id="{7C970398-1FEE-479B-8A21-89277CCB9B38}"/>
              </a:ext>
            </a:extLst>
          </p:cNvPr>
          <p:cNvGrpSpPr/>
          <p:nvPr/>
        </p:nvGrpSpPr>
        <p:grpSpPr>
          <a:xfrm>
            <a:off x="6915608" y="4127242"/>
            <a:ext cx="306040" cy="342933"/>
            <a:chOff x="11495088" y="3681413"/>
            <a:chExt cx="925513" cy="927101"/>
          </a:xfrm>
          <a:solidFill>
            <a:srgbClr val="86BC25"/>
          </a:solidFill>
        </p:grpSpPr>
        <p:sp>
          <p:nvSpPr>
            <p:cNvPr id="53" name="Freeform 18">
              <a:extLst>
                <a:ext uri="{FF2B5EF4-FFF2-40B4-BE49-F238E27FC236}">
                  <a16:creationId xmlns:a16="http://schemas.microsoft.com/office/drawing/2014/main" id="{CA90A1B9-0AFE-4919-831E-3B2050D2E334}"/>
                </a:ext>
              </a:extLst>
            </p:cNvPr>
            <p:cNvSpPr>
              <a:spLocks noEditPoints="1"/>
            </p:cNvSpPr>
            <p:nvPr/>
          </p:nvSpPr>
          <p:spPr bwMode="auto">
            <a:xfrm>
              <a:off x="11495088" y="3681413"/>
              <a:ext cx="925513" cy="725488"/>
            </a:xfrm>
            <a:custGeom>
              <a:avLst/>
              <a:gdLst>
                <a:gd name="T0" fmla="*/ 1980 w 1980"/>
                <a:gd name="T1" fmla="*/ 1547 h 1547"/>
                <a:gd name="T2" fmla="*/ 1734 w 1980"/>
                <a:gd name="T3" fmla="*/ 1547 h 1547"/>
                <a:gd name="T4" fmla="*/ 1734 w 1980"/>
                <a:gd name="T5" fmla="*/ 1485 h 1547"/>
                <a:gd name="T6" fmla="*/ 1917 w 1980"/>
                <a:gd name="T7" fmla="*/ 1485 h 1547"/>
                <a:gd name="T8" fmla="*/ 1917 w 1980"/>
                <a:gd name="T9" fmla="*/ 1424 h 1547"/>
                <a:gd name="T10" fmla="*/ 1765 w 1980"/>
                <a:gd name="T11" fmla="*/ 1424 h 1547"/>
                <a:gd name="T12" fmla="*/ 1765 w 1980"/>
                <a:gd name="T13" fmla="*/ 1362 h 1547"/>
                <a:gd name="T14" fmla="*/ 1918 w 1980"/>
                <a:gd name="T15" fmla="*/ 1362 h 1547"/>
                <a:gd name="T16" fmla="*/ 1918 w 1980"/>
                <a:gd name="T17" fmla="*/ 249 h 1547"/>
                <a:gd name="T18" fmla="*/ 63 w 1980"/>
                <a:gd name="T19" fmla="*/ 249 h 1547"/>
                <a:gd name="T20" fmla="*/ 63 w 1980"/>
                <a:gd name="T21" fmla="*/ 1360 h 1547"/>
                <a:gd name="T22" fmla="*/ 154 w 1980"/>
                <a:gd name="T23" fmla="*/ 1360 h 1547"/>
                <a:gd name="T24" fmla="*/ 154 w 1980"/>
                <a:gd name="T25" fmla="*/ 1423 h 1547"/>
                <a:gd name="T26" fmla="*/ 64 w 1980"/>
                <a:gd name="T27" fmla="*/ 1423 h 1547"/>
                <a:gd name="T28" fmla="*/ 64 w 1980"/>
                <a:gd name="T29" fmla="*/ 1485 h 1547"/>
                <a:gd name="T30" fmla="*/ 154 w 1980"/>
                <a:gd name="T31" fmla="*/ 1485 h 1547"/>
                <a:gd name="T32" fmla="*/ 154 w 1980"/>
                <a:gd name="T33" fmla="*/ 1547 h 1547"/>
                <a:gd name="T34" fmla="*/ 0 w 1980"/>
                <a:gd name="T35" fmla="*/ 1547 h 1547"/>
                <a:gd name="T36" fmla="*/ 0 w 1980"/>
                <a:gd name="T37" fmla="*/ 0 h 1547"/>
                <a:gd name="T38" fmla="*/ 1980 w 1980"/>
                <a:gd name="T39" fmla="*/ 0 h 1547"/>
                <a:gd name="T40" fmla="*/ 1980 w 1980"/>
                <a:gd name="T41" fmla="*/ 1547 h 1547"/>
                <a:gd name="T42" fmla="*/ 1918 w 1980"/>
                <a:gd name="T43" fmla="*/ 63 h 1547"/>
                <a:gd name="T44" fmla="*/ 64 w 1980"/>
                <a:gd name="T45" fmla="*/ 63 h 1547"/>
                <a:gd name="T46" fmla="*/ 64 w 1980"/>
                <a:gd name="T47" fmla="*/ 185 h 1547"/>
                <a:gd name="T48" fmla="*/ 1918 w 1980"/>
                <a:gd name="T49" fmla="*/ 185 h 1547"/>
                <a:gd name="T50" fmla="*/ 1918 w 1980"/>
                <a:gd name="T51" fmla="*/ 63 h 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80" h="1547">
                  <a:moveTo>
                    <a:pt x="1980" y="1547"/>
                  </a:moveTo>
                  <a:cubicBezTo>
                    <a:pt x="1899" y="1547"/>
                    <a:pt x="1817" y="1547"/>
                    <a:pt x="1734" y="1547"/>
                  </a:cubicBezTo>
                  <a:cubicBezTo>
                    <a:pt x="1734" y="1526"/>
                    <a:pt x="1734" y="1506"/>
                    <a:pt x="1734" y="1485"/>
                  </a:cubicBezTo>
                  <a:cubicBezTo>
                    <a:pt x="1795" y="1485"/>
                    <a:pt x="1855" y="1485"/>
                    <a:pt x="1917" y="1485"/>
                  </a:cubicBezTo>
                  <a:cubicBezTo>
                    <a:pt x="1917" y="1464"/>
                    <a:pt x="1917" y="1445"/>
                    <a:pt x="1917" y="1424"/>
                  </a:cubicBezTo>
                  <a:cubicBezTo>
                    <a:pt x="1867" y="1424"/>
                    <a:pt x="1817" y="1424"/>
                    <a:pt x="1765" y="1424"/>
                  </a:cubicBezTo>
                  <a:cubicBezTo>
                    <a:pt x="1765" y="1403"/>
                    <a:pt x="1765" y="1383"/>
                    <a:pt x="1765" y="1362"/>
                  </a:cubicBezTo>
                  <a:cubicBezTo>
                    <a:pt x="1816" y="1362"/>
                    <a:pt x="1866" y="1362"/>
                    <a:pt x="1918" y="1362"/>
                  </a:cubicBezTo>
                  <a:cubicBezTo>
                    <a:pt x="1918" y="990"/>
                    <a:pt x="1918" y="620"/>
                    <a:pt x="1918" y="249"/>
                  </a:cubicBezTo>
                  <a:cubicBezTo>
                    <a:pt x="1300" y="249"/>
                    <a:pt x="682" y="249"/>
                    <a:pt x="63" y="249"/>
                  </a:cubicBezTo>
                  <a:cubicBezTo>
                    <a:pt x="63" y="619"/>
                    <a:pt x="63" y="989"/>
                    <a:pt x="63" y="1360"/>
                  </a:cubicBezTo>
                  <a:cubicBezTo>
                    <a:pt x="93" y="1360"/>
                    <a:pt x="122" y="1360"/>
                    <a:pt x="154" y="1360"/>
                  </a:cubicBezTo>
                  <a:cubicBezTo>
                    <a:pt x="154" y="1382"/>
                    <a:pt x="154" y="1402"/>
                    <a:pt x="154" y="1423"/>
                  </a:cubicBezTo>
                  <a:cubicBezTo>
                    <a:pt x="124" y="1423"/>
                    <a:pt x="94" y="1423"/>
                    <a:pt x="64" y="1423"/>
                  </a:cubicBezTo>
                  <a:cubicBezTo>
                    <a:pt x="64" y="1443"/>
                    <a:pt x="64" y="1463"/>
                    <a:pt x="64" y="1485"/>
                  </a:cubicBezTo>
                  <a:cubicBezTo>
                    <a:pt x="93" y="1485"/>
                    <a:pt x="123" y="1485"/>
                    <a:pt x="154" y="1485"/>
                  </a:cubicBezTo>
                  <a:cubicBezTo>
                    <a:pt x="154" y="1506"/>
                    <a:pt x="154" y="1525"/>
                    <a:pt x="154" y="1547"/>
                  </a:cubicBezTo>
                  <a:cubicBezTo>
                    <a:pt x="103" y="1547"/>
                    <a:pt x="51" y="1547"/>
                    <a:pt x="0" y="1547"/>
                  </a:cubicBezTo>
                  <a:cubicBezTo>
                    <a:pt x="0" y="1032"/>
                    <a:pt x="0" y="516"/>
                    <a:pt x="0" y="0"/>
                  </a:cubicBezTo>
                  <a:cubicBezTo>
                    <a:pt x="660" y="0"/>
                    <a:pt x="1319" y="0"/>
                    <a:pt x="1980" y="0"/>
                  </a:cubicBezTo>
                  <a:cubicBezTo>
                    <a:pt x="1980" y="516"/>
                    <a:pt x="1980" y="1031"/>
                    <a:pt x="1980" y="1547"/>
                  </a:cubicBezTo>
                  <a:close/>
                  <a:moveTo>
                    <a:pt x="1918" y="63"/>
                  </a:moveTo>
                  <a:cubicBezTo>
                    <a:pt x="1298" y="63"/>
                    <a:pt x="681" y="63"/>
                    <a:pt x="64" y="63"/>
                  </a:cubicBezTo>
                  <a:cubicBezTo>
                    <a:pt x="64" y="105"/>
                    <a:pt x="64" y="145"/>
                    <a:pt x="64" y="185"/>
                  </a:cubicBezTo>
                  <a:cubicBezTo>
                    <a:pt x="682" y="185"/>
                    <a:pt x="1300" y="185"/>
                    <a:pt x="1918" y="185"/>
                  </a:cubicBezTo>
                  <a:cubicBezTo>
                    <a:pt x="1918" y="144"/>
                    <a:pt x="1918" y="104"/>
                    <a:pt x="191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4" name="Freeform 19">
              <a:extLst>
                <a:ext uri="{FF2B5EF4-FFF2-40B4-BE49-F238E27FC236}">
                  <a16:creationId xmlns:a16="http://schemas.microsoft.com/office/drawing/2014/main" id="{E90FA07D-C9E5-4E18-A29C-BE94F0D9C1D3}"/>
                </a:ext>
              </a:extLst>
            </p:cNvPr>
            <p:cNvSpPr>
              <a:spLocks noEditPoints="1"/>
            </p:cNvSpPr>
            <p:nvPr/>
          </p:nvSpPr>
          <p:spPr bwMode="auto">
            <a:xfrm>
              <a:off x="11579225" y="4200526"/>
              <a:ext cx="409575" cy="407988"/>
            </a:xfrm>
            <a:custGeom>
              <a:avLst/>
              <a:gdLst>
                <a:gd name="T0" fmla="*/ 271 w 876"/>
                <a:gd name="T1" fmla="*/ 848 h 871"/>
                <a:gd name="T2" fmla="*/ 178 w 876"/>
                <a:gd name="T3" fmla="*/ 698 h 871"/>
                <a:gd name="T4" fmla="*/ 0 w 876"/>
                <a:gd name="T5" fmla="*/ 498 h 871"/>
                <a:gd name="T6" fmla="*/ 1 w 876"/>
                <a:gd name="T7" fmla="*/ 377 h 871"/>
                <a:gd name="T8" fmla="*/ 179 w 876"/>
                <a:gd name="T9" fmla="*/ 177 h 871"/>
                <a:gd name="T10" fmla="*/ 378 w 876"/>
                <a:gd name="T11" fmla="*/ 0 h 871"/>
                <a:gd name="T12" fmla="*/ 498 w 876"/>
                <a:gd name="T13" fmla="*/ 0 h 871"/>
                <a:gd name="T14" fmla="*/ 680 w 876"/>
                <a:gd name="T15" fmla="*/ 145 h 871"/>
                <a:gd name="T16" fmla="*/ 793 w 876"/>
                <a:gd name="T17" fmla="*/ 172 h 871"/>
                <a:gd name="T18" fmla="*/ 807 w 876"/>
                <a:gd name="T19" fmla="*/ 442 h 871"/>
                <a:gd name="T20" fmla="*/ 875 w 876"/>
                <a:gd name="T21" fmla="*/ 501 h 871"/>
                <a:gd name="T22" fmla="*/ 697 w 876"/>
                <a:gd name="T23" fmla="*/ 700 h 871"/>
                <a:gd name="T24" fmla="*/ 612 w 876"/>
                <a:gd name="T25" fmla="*/ 844 h 871"/>
                <a:gd name="T26" fmla="*/ 500 w 876"/>
                <a:gd name="T27" fmla="*/ 871 h 871"/>
                <a:gd name="T28" fmla="*/ 438 w 876"/>
                <a:gd name="T29" fmla="*/ 806 h 871"/>
                <a:gd name="T30" fmla="*/ 376 w 876"/>
                <a:gd name="T31" fmla="*/ 871 h 871"/>
                <a:gd name="T32" fmla="*/ 619 w 876"/>
                <a:gd name="T33" fmla="*/ 130 h 871"/>
                <a:gd name="T34" fmla="*/ 561 w 876"/>
                <a:gd name="T35" fmla="*/ 77 h 871"/>
                <a:gd name="T36" fmla="*/ 355 w 876"/>
                <a:gd name="T37" fmla="*/ 96 h 871"/>
                <a:gd name="T38" fmla="*/ 277 w 876"/>
                <a:gd name="T39" fmla="*/ 93 h 871"/>
                <a:gd name="T40" fmla="*/ 139 w 876"/>
                <a:gd name="T41" fmla="*/ 255 h 871"/>
                <a:gd name="T42" fmla="*/ 78 w 876"/>
                <a:gd name="T43" fmla="*/ 312 h 871"/>
                <a:gd name="T44" fmla="*/ 98 w 876"/>
                <a:gd name="T45" fmla="*/ 519 h 871"/>
                <a:gd name="T46" fmla="*/ 93 w 876"/>
                <a:gd name="T47" fmla="*/ 600 h 871"/>
                <a:gd name="T48" fmla="*/ 258 w 876"/>
                <a:gd name="T49" fmla="*/ 740 h 871"/>
                <a:gd name="T50" fmla="*/ 312 w 876"/>
                <a:gd name="T51" fmla="*/ 798 h 871"/>
                <a:gd name="T52" fmla="*/ 520 w 876"/>
                <a:gd name="T53" fmla="*/ 779 h 871"/>
                <a:gd name="T54" fmla="*/ 600 w 876"/>
                <a:gd name="T55" fmla="*/ 783 h 871"/>
                <a:gd name="T56" fmla="*/ 738 w 876"/>
                <a:gd name="T57" fmla="*/ 619 h 871"/>
                <a:gd name="T58" fmla="*/ 798 w 876"/>
                <a:gd name="T59" fmla="*/ 563 h 871"/>
                <a:gd name="T60" fmla="*/ 778 w 876"/>
                <a:gd name="T61" fmla="*/ 357 h 871"/>
                <a:gd name="T62" fmla="*/ 782 w 876"/>
                <a:gd name="T63" fmla="*/ 274 h 871"/>
                <a:gd name="T64" fmla="*/ 619 w 876"/>
                <a:gd name="T65" fmla="*/ 130 h 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76" h="871">
                  <a:moveTo>
                    <a:pt x="337" y="871"/>
                  </a:moveTo>
                  <a:cubicBezTo>
                    <a:pt x="315" y="864"/>
                    <a:pt x="292" y="858"/>
                    <a:pt x="271" y="848"/>
                  </a:cubicBezTo>
                  <a:cubicBezTo>
                    <a:pt x="237" y="832"/>
                    <a:pt x="205" y="814"/>
                    <a:pt x="170" y="795"/>
                  </a:cubicBezTo>
                  <a:cubicBezTo>
                    <a:pt x="196" y="761"/>
                    <a:pt x="216" y="731"/>
                    <a:pt x="178" y="698"/>
                  </a:cubicBezTo>
                  <a:cubicBezTo>
                    <a:pt x="146" y="671"/>
                    <a:pt x="135" y="671"/>
                    <a:pt x="83" y="704"/>
                  </a:cubicBezTo>
                  <a:cubicBezTo>
                    <a:pt x="41" y="642"/>
                    <a:pt x="10" y="576"/>
                    <a:pt x="0" y="498"/>
                  </a:cubicBezTo>
                  <a:cubicBezTo>
                    <a:pt x="40" y="497"/>
                    <a:pt x="70" y="485"/>
                    <a:pt x="70" y="439"/>
                  </a:cubicBezTo>
                  <a:cubicBezTo>
                    <a:pt x="71" y="392"/>
                    <a:pt x="41" y="379"/>
                    <a:pt x="1" y="377"/>
                  </a:cubicBezTo>
                  <a:cubicBezTo>
                    <a:pt x="9" y="300"/>
                    <a:pt x="41" y="235"/>
                    <a:pt x="83" y="171"/>
                  </a:cubicBezTo>
                  <a:cubicBezTo>
                    <a:pt x="114" y="197"/>
                    <a:pt x="145" y="213"/>
                    <a:pt x="179" y="177"/>
                  </a:cubicBezTo>
                  <a:cubicBezTo>
                    <a:pt x="204" y="149"/>
                    <a:pt x="204" y="136"/>
                    <a:pt x="172" y="82"/>
                  </a:cubicBezTo>
                  <a:cubicBezTo>
                    <a:pt x="234" y="41"/>
                    <a:pt x="299" y="10"/>
                    <a:pt x="378" y="0"/>
                  </a:cubicBezTo>
                  <a:cubicBezTo>
                    <a:pt x="378" y="44"/>
                    <a:pt x="395" y="73"/>
                    <a:pt x="444" y="70"/>
                  </a:cubicBezTo>
                  <a:cubicBezTo>
                    <a:pt x="487" y="68"/>
                    <a:pt x="496" y="38"/>
                    <a:pt x="498" y="0"/>
                  </a:cubicBezTo>
                  <a:cubicBezTo>
                    <a:pt x="575" y="10"/>
                    <a:pt x="643" y="36"/>
                    <a:pt x="698" y="80"/>
                  </a:cubicBezTo>
                  <a:cubicBezTo>
                    <a:pt x="691" y="104"/>
                    <a:pt x="681" y="124"/>
                    <a:pt x="680" y="145"/>
                  </a:cubicBezTo>
                  <a:cubicBezTo>
                    <a:pt x="679" y="156"/>
                    <a:pt x="692" y="170"/>
                    <a:pt x="701" y="180"/>
                  </a:cubicBezTo>
                  <a:cubicBezTo>
                    <a:pt x="729" y="206"/>
                    <a:pt x="743" y="204"/>
                    <a:pt x="793" y="172"/>
                  </a:cubicBezTo>
                  <a:cubicBezTo>
                    <a:pt x="836" y="233"/>
                    <a:pt x="866" y="299"/>
                    <a:pt x="876" y="378"/>
                  </a:cubicBezTo>
                  <a:cubicBezTo>
                    <a:pt x="833" y="378"/>
                    <a:pt x="802" y="394"/>
                    <a:pt x="807" y="442"/>
                  </a:cubicBezTo>
                  <a:cubicBezTo>
                    <a:pt x="808" y="457"/>
                    <a:pt x="816" y="476"/>
                    <a:pt x="827" y="485"/>
                  </a:cubicBezTo>
                  <a:cubicBezTo>
                    <a:pt x="838" y="495"/>
                    <a:pt x="858" y="496"/>
                    <a:pt x="875" y="501"/>
                  </a:cubicBezTo>
                  <a:cubicBezTo>
                    <a:pt x="866" y="576"/>
                    <a:pt x="839" y="643"/>
                    <a:pt x="793" y="702"/>
                  </a:cubicBezTo>
                  <a:cubicBezTo>
                    <a:pt x="737" y="672"/>
                    <a:pt x="723" y="671"/>
                    <a:pt x="697" y="700"/>
                  </a:cubicBezTo>
                  <a:cubicBezTo>
                    <a:pt x="670" y="728"/>
                    <a:pt x="671" y="744"/>
                    <a:pt x="705" y="795"/>
                  </a:cubicBezTo>
                  <a:cubicBezTo>
                    <a:pt x="674" y="812"/>
                    <a:pt x="644" y="829"/>
                    <a:pt x="612" y="844"/>
                  </a:cubicBezTo>
                  <a:cubicBezTo>
                    <a:pt x="589" y="855"/>
                    <a:pt x="563" y="862"/>
                    <a:pt x="539" y="871"/>
                  </a:cubicBezTo>
                  <a:cubicBezTo>
                    <a:pt x="526" y="871"/>
                    <a:pt x="513" y="871"/>
                    <a:pt x="500" y="871"/>
                  </a:cubicBezTo>
                  <a:cubicBezTo>
                    <a:pt x="499" y="866"/>
                    <a:pt x="497" y="860"/>
                    <a:pt x="496" y="855"/>
                  </a:cubicBezTo>
                  <a:cubicBezTo>
                    <a:pt x="490" y="820"/>
                    <a:pt x="473" y="806"/>
                    <a:pt x="438" y="806"/>
                  </a:cubicBezTo>
                  <a:cubicBezTo>
                    <a:pt x="403" y="806"/>
                    <a:pt x="386" y="821"/>
                    <a:pt x="380" y="855"/>
                  </a:cubicBezTo>
                  <a:cubicBezTo>
                    <a:pt x="379" y="860"/>
                    <a:pt x="378" y="866"/>
                    <a:pt x="376" y="871"/>
                  </a:cubicBezTo>
                  <a:cubicBezTo>
                    <a:pt x="363" y="871"/>
                    <a:pt x="350" y="871"/>
                    <a:pt x="337" y="871"/>
                  </a:cubicBezTo>
                  <a:close/>
                  <a:moveTo>
                    <a:pt x="619" y="130"/>
                  </a:moveTo>
                  <a:cubicBezTo>
                    <a:pt x="619" y="100"/>
                    <a:pt x="619" y="100"/>
                    <a:pt x="592" y="88"/>
                  </a:cubicBezTo>
                  <a:cubicBezTo>
                    <a:pt x="582" y="84"/>
                    <a:pt x="571" y="81"/>
                    <a:pt x="561" y="77"/>
                  </a:cubicBezTo>
                  <a:cubicBezTo>
                    <a:pt x="549" y="71"/>
                    <a:pt x="542" y="74"/>
                    <a:pt x="534" y="85"/>
                  </a:cubicBezTo>
                  <a:cubicBezTo>
                    <a:pt x="486" y="142"/>
                    <a:pt x="405" y="150"/>
                    <a:pt x="355" y="96"/>
                  </a:cubicBezTo>
                  <a:cubicBezTo>
                    <a:pt x="331" y="71"/>
                    <a:pt x="313" y="76"/>
                    <a:pt x="289" y="87"/>
                  </a:cubicBezTo>
                  <a:cubicBezTo>
                    <a:pt x="285" y="89"/>
                    <a:pt x="281" y="91"/>
                    <a:pt x="277" y="93"/>
                  </a:cubicBezTo>
                  <a:cubicBezTo>
                    <a:pt x="261" y="98"/>
                    <a:pt x="255" y="106"/>
                    <a:pt x="256" y="125"/>
                  </a:cubicBezTo>
                  <a:cubicBezTo>
                    <a:pt x="260" y="198"/>
                    <a:pt x="209" y="257"/>
                    <a:pt x="139" y="255"/>
                  </a:cubicBezTo>
                  <a:cubicBezTo>
                    <a:pt x="106" y="254"/>
                    <a:pt x="93" y="267"/>
                    <a:pt x="85" y="294"/>
                  </a:cubicBezTo>
                  <a:cubicBezTo>
                    <a:pt x="83" y="300"/>
                    <a:pt x="81" y="306"/>
                    <a:pt x="78" y="312"/>
                  </a:cubicBezTo>
                  <a:cubicBezTo>
                    <a:pt x="72" y="325"/>
                    <a:pt x="74" y="333"/>
                    <a:pt x="86" y="343"/>
                  </a:cubicBezTo>
                  <a:cubicBezTo>
                    <a:pt x="141" y="390"/>
                    <a:pt x="150" y="470"/>
                    <a:pt x="98" y="519"/>
                  </a:cubicBezTo>
                  <a:cubicBezTo>
                    <a:pt x="71" y="545"/>
                    <a:pt x="76" y="564"/>
                    <a:pt x="89" y="590"/>
                  </a:cubicBezTo>
                  <a:cubicBezTo>
                    <a:pt x="90" y="593"/>
                    <a:pt x="92" y="597"/>
                    <a:pt x="93" y="600"/>
                  </a:cubicBezTo>
                  <a:cubicBezTo>
                    <a:pt x="98" y="616"/>
                    <a:pt x="108" y="620"/>
                    <a:pt x="125" y="620"/>
                  </a:cubicBezTo>
                  <a:cubicBezTo>
                    <a:pt x="199" y="616"/>
                    <a:pt x="256" y="668"/>
                    <a:pt x="258" y="740"/>
                  </a:cubicBezTo>
                  <a:cubicBezTo>
                    <a:pt x="259" y="778"/>
                    <a:pt x="259" y="778"/>
                    <a:pt x="296" y="793"/>
                  </a:cubicBezTo>
                  <a:cubicBezTo>
                    <a:pt x="301" y="795"/>
                    <a:pt x="307" y="796"/>
                    <a:pt x="312" y="798"/>
                  </a:cubicBezTo>
                  <a:cubicBezTo>
                    <a:pt x="325" y="804"/>
                    <a:pt x="333" y="802"/>
                    <a:pt x="343" y="790"/>
                  </a:cubicBezTo>
                  <a:cubicBezTo>
                    <a:pt x="390" y="734"/>
                    <a:pt x="471" y="727"/>
                    <a:pt x="520" y="779"/>
                  </a:cubicBezTo>
                  <a:cubicBezTo>
                    <a:pt x="545" y="805"/>
                    <a:pt x="563" y="801"/>
                    <a:pt x="588" y="788"/>
                  </a:cubicBezTo>
                  <a:cubicBezTo>
                    <a:pt x="592" y="786"/>
                    <a:pt x="596" y="784"/>
                    <a:pt x="600" y="783"/>
                  </a:cubicBezTo>
                  <a:cubicBezTo>
                    <a:pt x="616" y="778"/>
                    <a:pt x="621" y="769"/>
                    <a:pt x="620" y="751"/>
                  </a:cubicBezTo>
                  <a:cubicBezTo>
                    <a:pt x="616" y="678"/>
                    <a:pt x="667" y="621"/>
                    <a:pt x="738" y="619"/>
                  </a:cubicBezTo>
                  <a:cubicBezTo>
                    <a:pt x="778" y="618"/>
                    <a:pt x="778" y="618"/>
                    <a:pt x="793" y="580"/>
                  </a:cubicBezTo>
                  <a:cubicBezTo>
                    <a:pt x="795" y="574"/>
                    <a:pt x="796" y="569"/>
                    <a:pt x="798" y="563"/>
                  </a:cubicBezTo>
                  <a:cubicBezTo>
                    <a:pt x="805" y="550"/>
                    <a:pt x="801" y="542"/>
                    <a:pt x="790" y="533"/>
                  </a:cubicBezTo>
                  <a:cubicBezTo>
                    <a:pt x="734" y="486"/>
                    <a:pt x="726" y="406"/>
                    <a:pt x="778" y="357"/>
                  </a:cubicBezTo>
                  <a:cubicBezTo>
                    <a:pt x="805" y="331"/>
                    <a:pt x="800" y="312"/>
                    <a:pt x="787" y="286"/>
                  </a:cubicBezTo>
                  <a:cubicBezTo>
                    <a:pt x="785" y="282"/>
                    <a:pt x="783" y="278"/>
                    <a:pt x="782" y="274"/>
                  </a:cubicBezTo>
                  <a:cubicBezTo>
                    <a:pt x="777" y="260"/>
                    <a:pt x="769" y="255"/>
                    <a:pt x="753" y="256"/>
                  </a:cubicBezTo>
                  <a:cubicBezTo>
                    <a:pt x="675" y="261"/>
                    <a:pt x="618" y="206"/>
                    <a:pt x="619" y="1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5" name="Freeform 20">
              <a:extLst>
                <a:ext uri="{FF2B5EF4-FFF2-40B4-BE49-F238E27FC236}">
                  <a16:creationId xmlns:a16="http://schemas.microsoft.com/office/drawing/2014/main" id="{C5B5EB2B-7143-4F84-924E-EF2532B51FF5}"/>
                </a:ext>
              </a:extLst>
            </p:cNvPr>
            <p:cNvSpPr>
              <a:spLocks/>
            </p:cNvSpPr>
            <p:nvPr/>
          </p:nvSpPr>
          <p:spPr bwMode="auto">
            <a:xfrm>
              <a:off x="11755438" y="4578351"/>
              <a:ext cx="58738" cy="30163"/>
            </a:xfrm>
            <a:custGeom>
              <a:avLst/>
              <a:gdLst>
                <a:gd name="T0" fmla="*/ 0 w 124"/>
                <a:gd name="T1" fmla="*/ 65 h 65"/>
                <a:gd name="T2" fmla="*/ 4 w 124"/>
                <a:gd name="T3" fmla="*/ 49 h 65"/>
                <a:gd name="T4" fmla="*/ 62 w 124"/>
                <a:gd name="T5" fmla="*/ 0 h 65"/>
                <a:gd name="T6" fmla="*/ 120 w 124"/>
                <a:gd name="T7" fmla="*/ 49 h 65"/>
                <a:gd name="T8" fmla="*/ 124 w 124"/>
                <a:gd name="T9" fmla="*/ 65 h 65"/>
                <a:gd name="T10" fmla="*/ 0 w 124"/>
                <a:gd name="T11" fmla="*/ 65 h 65"/>
              </a:gdLst>
              <a:ahLst/>
              <a:cxnLst>
                <a:cxn ang="0">
                  <a:pos x="T0" y="T1"/>
                </a:cxn>
                <a:cxn ang="0">
                  <a:pos x="T2" y="T3"/>
                </a:cxn>
                <a:cxn ang="0">
                  <a:pos x="T4" y="T5"/>
                </a:cxn>
                <a:cxn ang="0">
                  <a:pos x="T6" y="T7"/>
                </a:cxn>
                <a:cxn ang="0">
                  <a:pos x="T8" y="T9"/>
                </a:cxn>
                <a:cxn ang="0">
                  <a:pos x="T10" y="T11"/>
                </a:cxn>
              </a:cxnLst>
              <a:rect l="0" t="0" r="r" b="b"/>
              <a:pathLst>
                <a:path w="124" h="65">
                  <a:moveTo>
                    <a:pt x="0" y="65"/>
                  </a:moveTo>
                  <a:cubicBezTo>
                    <a:pt x="2" y="60"/>
                    <a:pt x="3" y="54"/>
                    <a:pt x="4" y="49"/>
                  </a:cubicBezTo>
                  <a:cubicBezTo>
                    <a:pt x="10" y="15"/>
                    <a:pt x="27" y="0"/>
                    <a:pt x="62" y="0"/>
                  </a:cubicBezTo>
                  <a:cubicBezTo>
                    <a:pt x="97" y="0"/>
                    <a:pt x="114" y="14"/>
                    <a:pt x="120" y="49"/>
                  </a:cubicBezTo>
                  <a:cubicBezTo>
                    <a:pt x="121" y="54"/>
                    <a:pt x="123" y="60"/>
                    <a:pt x="124" y="65"/>
                  </a:cubicBezTo>
                  <a:cubicBezTo>
                    <a:pt x="83" y="65"/>
                    <a:pt x="41" y="65"/>
                    <a:pt x="0"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6" name="Freeform 21">
              <a:extLst>
                <a:ext uri="{FF2B5EF4-FFF2-40B4-BE49-F238E27FC236}">
                  <a16:creationId xmlns:a16="http://schemas.microsoft.com/office/drawing/2014/main" id="{0B89395E-B524-45F0-B250-ACB38E0228CF}"/>
                </a:ext>
              </a:extLst>
            </p:cNvPr>
            <p:cNvSpPr>
              <a:spLocks noEditPoints="1"/>
            </p:cNvSpPr>
            <p:nvPr/>
          </p:nvSpPr>
          <p:spPr bwMode="auto">
            <a:xfrm>
              <a:off x="11985625" y="4143376"/>
              <a:ext cx="320675" cy="322263"/>
            </a:xfrm>
            <a:custGeom>
              <a:avLst/>
              <a:gdLst>
                <a:gd name="T0" fmla="*/ 183 w 685"/>
                <a:gd name="T1" fmla="*/ 642 h 688"/>
                <a:gd name="T2" fmla="*/ 175 w 685"/>
                <a:gd name="T3" fmla="*/ 574 h 688"/>
                <a:gd name="T4" fmla="*/ 113 w 685"/>
                <a:gd name="T5" fmla="*/ 596 h 688"/>
                <a:gd name="T6" fmla="*/ 14 w 685"/>
                <a:gd name="T7" fmla="*/ 442 h 688"/>
                <a:gd name="T8" fmla="*/ 62 w 685"/>
                <a:gd name="T9" fmla="*/ 393 h 688"/>
                <a:gd name="T10" fmla="*/ 0 w 685"/>
                <a:gd name="T11" fmla="*/ 360 h 688"/>
                <a:gd name="T12" fmla="*/ 43 w 685"/>
                <a:gd name="T13" fmla="*/ 183 h 688"/>
                <a:gd name="T14" fmla="*/ 112 w 685"/>
                <a:gd name="T15" fmla="*/ 172 h 688"/>
                <a:gd name="T16" fmla="*/ 89 w 685"/>
                <a:gd name="T17" fmla="*/ 112 h 688"/>
                <a:gd name="T18" fmla="*/ 242 w 685"/>
                <a:gd name="T19" fmla="*/ 13 h 688"/>
                <a:gd name="T20" fmla="*/ 288 w 685"/>
                <a:gd name="T21" fmla="*/ 63 h 688"/>
                <a:gd name="T22" fmla="*/ 324 w 685"/>
                <a:gd name="T23" fmla="*/ 0 h 688"/>
                <a:gd name="T24" fmla="*/ 502 w 685"/>
                <a:gd name="T25" fmla="*/ 42 h 688"/>
                <a:gd name="T26" fmla="*/ 512 w 685"/>
                <a:gd name="T27" fmla="*/ 112 h 688"/>
                <a:gd name="T28" fmla="*/ 573 w 685"/>
                <a:gd name="T29" fmla="*/ 88 h 688"/>
                <a:gd name="T30" fmla="*/ 671 w 685"/>
                <a:gd name="T31" fmla="*/ 240 h 688"/>
                <a:gd name="T32" fmla="*/ 626 w 685"/>
                <a:gd name="T33" fmla="*/ 267 h 688"/>
                <a:gd name="T34" fmla="*/ 625 w 685"/>
                <a:gd name="T35" fmla="*/ 298 h 688"/>
                <a:gd name="T36" fmla="*/ 685 w 685"/>
                <a:gd name="T37" fmla="*/ 322 h 688"/>
                <a:gd name="T38" fmla="*/ 643 w 685"/>
                <a:gd name="T39" fmla="*/ 501 h 688"/>
                <a:gd name="T40" fmla="*/ 571 w 685"/>
                <a:gd name="T41" fmla="*/ 515 h 688"/>
                <a:gd name="T42" fmla="*/ 597 w 685"/>
                <a:gd name="T43" fmla="*/ 572 h 688"/>
                <a:gd name="T44" fmla="*/ 442 w 685"/>
                <a:gd name="T45" fmla="*/ 671 h 688"/>
                <a:gd name="T46" fmla="*/ 391 w 685"/>
                <a:gd name="T47" fmla="*/ 623 h 688"/>
                <a:gd name="T48" fmla="*/ 361 w 685"/>
                <a:gd name="T49" fmla="*/ 683 h 688"/>
                <a:gd name="T50" fmla="*/ 183 w 685"/>
                <a:gd name="T51" fmla="*/ 642 h 688"/>
                <a:gd name="T52" fmla="*/ 97 w 685"/>
                <a:gd name="T53" fmla="*/ 475 h 688"/>
                <a:gd name="T54" fmla="*/ 107 w 685"/>
                <a:gd name="T55" fmla="*/ 493 h 688"/>
                <a:gd name="T56" fmla="*/ 140 w 685"/>
                <a:gd name="T57" fmla="*/ 509 h 688"/>
                <a:gd name="T58" fmla="*/ 253 w 685"/>
                <a:gd name="T59" fmla="*/ 590 h 688"/>
                <a:gd name="T60" fmla="*/ 276 w 685"/>
                <a:gd name="T61" fmla="*/ 612 h 688"/>
                <a:gd name="T62" fmla="*/ 317 w 685"/>
                <a:gd name="T63" fmla="*/ 604 h 688"/>
                <a:gd name="T64" fmla="*/ 448 w 685"/>
                <a:gd name="T65" fmla="*/ 575 h 688"/>
                <a:gd name="T66" fmla="*/ 502 w 685"/>
                <a:gd name="T67" fmla="*/ 572 h 688"/>
                <a:gd name="T68" fmla="*/ 510 w 685"/>
                <a:gd name="T69" fmla="*/ 550 h 688"/>
                <a:gd name="T70" fmla="*/ 592 w 685"/>
                <a:gd name="T71" fmla="*/ 432 h 688"/>
                <a:gd name="T72" fmla="*/ 613 w 685"/>
                <a:gd name="T73" fmla="*/ 409 h 688"/>
                <a:gd name="T74" fmla="*/ 606 w 685"/>
                <a:gd name="T75" fmla="*/ 370 h 688"/>
                <a:gd name="T76" fmla="*/ 582 w 685"/>
                <a:gd name="T77" fmla="*/ 225 h 688"/>
                <a:gd name="T78" fmla="*/ 579 w 685"/>
                <a:gd name="T79" fmla="*/ 194 h 688"/>
                <a:gd name="T80" fmla="*/ 551 w 685"/>
                <a:gd name="T81" fmla="*/ 174 h 688"/>
                <a:gd name="T82" fmla="*/ 434 w 685"/>
                <a:gd name="T83" fmla="*/ 100 h 688"/>
                <a:gd name="T84" fmla="*/ 400 w 685"/>
                <a:gd name="T85" fmla="*/ 70 h 688"/>
                <a:gd name="T86" fmla="*/ 367 w 685"/>
                <a:gd name="T87" fmla="*/ 83 h 688"/>
                <a:gd name="T88" fmla="*/ 297 w 685"/>
                <a:gd name="T89" fmla="*/ 123 h 688"/>
                <a:gd name="T90" fmla="*/ 214 w 685"/>
                <a:gd name="T91" fmla="*/ 94 h 688"/>
                <a:gd name="T92" fmla="*/ 193 w 685"/>
                <a:gd name="T93" fmla="*/ 106 h 688"/>
                <a:gd name="T94" fmla="*/ 175 w 685"/>
                <a:gd name="T95" fmla="*/ 141 h 688"/>
                <a:gd name="T96" fmla="*/ 94 w 685"/>
                <a:gd name="T97" fmla="*/ 252 h 688"/>
                <a:gd name="T98" fmla="*/ 72 w 685"/>
                <a:gd name="T99" fmla="*/ 275 h 688"/>
                <a:gd name="T100" fmla="*/ 81 w 685"/>
                <a:gd name="T101" fmla="*/ 317 h 688"/>
                <a:gd name="T102" fmla="*/ 121 w 685"/>
                <a:gd name="T103" fmla="*/ 416 h 688"/>
                <a:gd name="T104" fmla="*/ 97 w 685"/>
                <a:gd name="T105" fmla="*/ 475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5" h="688">
                  <a:moveTo>
                    <a:pt x="183" y="642"/>
                  </a:moveTo>
                  <a:cubicBezTo>
                    <a:pt x="192" y="618"/>
                    <a:pt x="207" y="594"/>
                    <a:pt x="175" y="574"/>
                  </a:cubicBezTo>
                  <a:cubicBezTo>
                    <a:pt x="143" y="553"/>
                    <a:pt x="131" y="583"/>
                    <a:pt x="113" y="596"/>
                  </a:cubicBezTo>
                  <a:cubicBezTo>
                    <a:pt x="73" y="560"/>
                    <a:pt x="35" y="500"/>
                    <a:pt x="14" y="442"/>
                  </a:cubicBezTo>
                  <a:cubicBezTo>
                    <a:pt x="33" y="430"/>
                    <a:pt x="69" y="435"/>
                    <a:pt x="62" y="393"/>
                  </a:cubicBezTo>
                  <a:cubicBezTo>
                    <a:pt x="56" y="352"/>
                    <a:pt x="25" y="363"/>
                    <a:pt x="0" y="360"/>
                  </a:cubicBezTo>
                  <a:cubicBezTo>
                    <a:pt x="3" y="298"/>
                    <a:pt x="11" y="239"/>
                    <a:pt x="43" y="183"/>
                  </a:cubicBezTo>
                  <a:cubicBezTo>
                    <a:pt x="67" y="193"/>
                    <a:pt x="94" y="207"/>
                    <a:pt x="112" y="172"/>
                  </a:cubicBezTo>
                  <a:cubicBezTo>
                    <a:pt x="122" y="153"/>
                    <a:pt x="122" y="151"/>
                    <a:pt x="89" y="112"/>
                  </a:cubicBezTo>
                  <a:cubicBezTo>
                    <a:pt x="132" y="67"/>
                    <a:pt x="184" y="36"/>
                    <a:pt x="242" y="13"/>
                  </a:cubicBezTo>
                  <a:cubicBezTo>
                    <a:pt x="255" y="33"/>
                    <a:pt x="250" y="67"/>
                    <a:pt x="288" y="63"/>
                  </a:cubicBezTo>
                  <a:cubicBezTo>
                    <a:pt x="330" y="59"/>
                    <a:pt x="324" y="28"/>
                    <a:pt x="324" y="0"/>
                  </a:cubicBezTo>
                  <a:cubicBezTo>
                    <a:pt x="387" y="2"/>
                    <a:pt x="446" y="11"/>
                    <a:pt x="502" y="42"/>
                  </a:cubicBezTo>
                  <a:cubicBezTo>
                    <a:pt x="492" y="67"/>
                    <a:pt x="478" y="93"/>
                    <a:pt x="512" y="112"/>
                  </a:cubicBezTo>
                  <a:cubicBezTo>
                    <a:pt x="531" y="122"/>
                    <a:pt x="534" y="121"/>
                    <a:pt x="573" y="88"/>
                  </a:cubicBezTo>
                  <a:cubicBezTo>
                    <a:pt x="618" y="132"/>
                    <a:pt x="648" y="184"/>
                    <a:pt x="671" y="240"/>
                  </a:cubicBezTo>
                  <a:cubicBezTo>
                    <a:pt x="655" y="249"/>
                    <a:pt x="638" y="255"/>
                    <a:pt x="626" y="267"/>
                  </a:cubicBezTo>
                  <a:cubicBezTo>
                    <a:pt x="621" y="272"/>
                    <a:pt x="624" y="287"/>
                    <a:pt x="625" y="298"/>
                  </a:cubicBezTo>
                  <a:cubicBezTo>
                    <a:pt x="630" y="338"/>
                    <a:pt x="662" y="318"/>
                    <a:pt x="685" y="322"/>
                  </a:cubicBezTo>
                  <a:cubicBezTo>
                    <a:pt x="683" y="384"/>
                    <a:pt x="674" y="444"/>
                    <a:pt x="643" y="501"/>
                  </a:cubicBezTo>
                  <a:cubicBezTo>
                    <a:pt x="616" y="491"/>
                    <a:pt x="589" y="478"/>
                    <a:pt x="571" y="515"/>
                  </a:cubicBezTo>
                  <a:cubicBezTo>
                    <a:pt x="557" y="545"/>
                    <a:pt x="584" y="554"/>
                    <a:pt x="597" y="572"/>
                  </a:cubicBezTo>
                  <a:cubicBezTo>
                    <a:pt x="554" y="617"/>
                    <a:pt x="501" y="648"/>
                    <a:pt x="442" y="671"/>
                  </a:cubicBezTo>
                  <a:cubicBezTo>
                    <a:pt x="431" y="648"/>
                    <a:pt x="432" y="615"/>
                    <a:pt x="391" y="623"/>
                  </a:cubicBezTo>
                  <a:cubicBezTo>
                    <a:pt x="351" y="630"/>
                    <a:pt x="365" y="660"/>
                    <a:pt x="361" y="683"/>
                  </a:cubicBezTo>
                  <a:cubicBezTo>
                    <a:pt x="315" y="688"/>
                    <a:pt x="235" y="670"/>
                    <a:pt x="183" y="642"/>
                  </a:cubicBezTo>
                  <a:close/>
                  <a:moveTo>
                    <a:pt x="97" y="475"/>
                  </a:moveTo>
                  <a:cubicBezTo>
                    <a:pt x="99" y="479"/>
                    <a:pt x="104" y="486"/>
                    <a:pt x="107" y="493"/>
                  </a:cubicBezTo>
                  <a:cubicBezTo>
                    <a:pt x="114" y="507"/>
                    <a:pt x="122" y="513"/>
                    <a:pt x="140" y="509"/>
                  </a:cubicBezTo>
                  <a:cubicBezTo>
                    <a:pt x="195" y="499"/>
                    <a:pt x="243" y="535"/>
                    <a:pt x="253" y="590"/>
                  </a:cubicBezTo>
                  <a:cubicBezTo>
                    <a:pt x="255" y="606"/>
                    <a:pt x="263" y="611"/>
                    <a:pt x="276" y="612"/>
                  </a:cubicBezTo>
                  <a:cubicBezTo>
                    <a:pt x="290" y="614"/>
                    <a:pt x="304" y="623"/>
                    <a:pt x="317" y="604"/>
                  </a:cubicBezTo>
                  <a:cubicBezTo>
                    <a:pt x="347" y="560"/>
                    <a:pt x="403" y="546"/>
                    <a:pt x="448" y="575"/>
                  </a:cubicBezTo>
                  <a:cubicBezTo>
                    <a:pt x="470" y="590"/>
                    <a:pt x="484" y="585"/>
                    <a:pt x="502" y="572"/>
                  </a:cubicBezTo>
                  <a:cubicBezTo>
                    <a:pt x="510" y="566"/>
                    <a:pt x="512" y="561"/>
                    <a:pt x="510" y="550"/>
                  </a:cubicBezTo>
                  <a:cubicBezTo>
                    <a:pt x="499" y="490"/>
                    <a:pt x="532" y="442"/>
                    <a:pt x="592" y="432"/>
                  </a:cubicBezTo>
                  <a:cubicBezTo>
                    <a:pt x="608" y="429"/>
                    <a:pt x="611" y="420"/>
                    <a:pt x="613" y="409"/>
                  </a:cubicBezTo>
                  <a:cubicBezTo>
                    <a:pt x="614" y="396"/>
                    <a:pt x="624" y="383"/>
                    <a:pt x="606" y="370"/>
                  </a:cubicBezTo>
                  <a:cubicBezTo>
                    <a:pt x="556" y="336"/>
                    <a:pt x="547" y="274"/>
                    <a:pt x="582" y="225"/>
                  </a:cubicBezTo>
                  <a:cubicBezTo>
                    <a:pt x="593" y="211"/>
                    <a:pt x="585" y="203"/>
                    <a:pt x="579" y="194"/>
                  </a:cubicBezTo>
                  <a:cubicBezTo>
                    <a:pt x="572" y="185"/>
                    <a:pt x="571" y="170"/>
                    <a:pt x="551" y="174"/>
                  </a:cubicBezTo>
                  <a:cubicBezTo>
                    <a:pt x="492" y="185"/>
                    <a:pt x="446" y="156"/>
                    <a:pt x="434" y="100"/>
                  </a:cubicBezTo>
                  <a:cubicBezTo>
                    <a:pt x="429" y="78"/>
                    <a:pt x="418" y="74"/>
                    <a:pt x="400" y="70"/>
                  </a:cubicBezTo>
                  <a:cubicBezTo>
                    <a:pt x="385" y="66"/>
                    <a:pt x="376" y="69"/>
                    <a:pt x="367" y="83"/>
                  </a:cubicBezTo>
                  <a:cubicBezTo>
                    <a:pt x="350" y="106"/>
                    <a:pt x="326" y="120"/>
                    <a:pt x="297" y="123"/>
                  </a:cubicBezTo>
                  <a:cubicBezTo>
                    <a:pt x="265" y="126"/>
                    <a:pt x="238" y="114"/>
                    <a:pt x="214" y="94"/>
                  </a:cubicBezTo>
                  <a:cubicBezTo>
                    <a:pt x="206" y="99"/>
                    <a:pt x="200" y="103"/>
                    <a:pt x="193" y="106"/>
                  </a:cubicBezTo>
                  <a:cubicBezTo>
                    <a:pt x="179" y="114"/>
                    <a:pt x="172" y="122"/>
                    <a:pt x="175" y="141"/>
                  </a:cubicBezTo>
                  <a:cubicBezTo>
                    <a:pt x="184" y="197"/>
                    <a:pt x="150" y="243"/>
                    <a:pt x="94" y="252"/>
                  </a:cubicBezTo>
                  <a:cubicBezTo>
                    <a:pt x="79" y="255"/>
                    <a:pt x="74" y="262"/>
                    <a:pt x="72" y="275"/>
                  </a:cubicBezTo>
                  <a:cubicBezTo>
                    <a:pt x="71" y="289"/>
                    <a:pt x="60" y="303"/>
                    <a:pt x="81" y="317"/>
                  </a:cubicBezTo>
                  <a:cubicBezTo>
                    <a:pt x="115" y="340"/>
                    <a:pt x="130" y="375"/>
                    <a:pt x="121" y="416"/>
                  </a:cubicBezTo>
                  <a:cubicBezTo>
                    <a:pt x="117" y="435"/>
                    <a:pt x="106" y="453"/>
                    <a:pt x="97" y="4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7" name="Freeform 22">
              <a:extLst>
                <a:ext uri="{FF2B5EF4-FFF2-40B4-BE49-F238E27FC236}">
                  <a16:creationId xmlns:a16="http://schemas.microsoft.com/office/drawing/2014/main" id="{5552E959-6F44-44FD-A4B8-AAAAEE17F2D0}"/>
                </a:ext>
              </a:extLst>
            </p:cNvPr>
            <p:cNvSpPr>
              <a:spLocks/>
            </p:cNvSpPr>
            <p:nvPr/>
          </p:nvSpPr>
          <p:spPr bwMode="auto">
            <a:xfrm>
              <a:off x="11596688" y="3841751"/>
              <a:ext cx="273050" cy="28575"/>
            </a:xfrm>
            <a:custGeom>
              <a:avLst/>
              <a:gdLst>
                <a:gd name="T0" fmla="*/ 0 w 585"/>
                <a:gd name="T1" fmla="*/ 60 h 60"/>
                <a:gd name="T2" fmla="*/ 0 w 585"/>
                <a:gd name="T3" fmla="*/ 0 h 60"/>
                <a:gd name="T4" fmla="*/ 585 w 585"/>
                <a:gd name="T5" fmla="*/ 0 h 60"/>
                <a:gd name="T6" fmla="*/ 585 w 585"/>
                <a:gd name="T7" fmla="*/ 60 h 60"/>
                <a:gd name="T8" fmla="*/ 0 w 585"/>
                <a:gd name="T9" fmla="*/ 60 h 60"/>
              </a:gdLst>
              <a:ahLst/>
              <a:cxnLst>
                <a:cxn ang="0">
                  <a:pos x="T0" y="T1"/>
                </a:cxn>
                <a:cxn ang="0">
                  <a:pos x="T2" y="T3"/>
                </a:cxn>
                <a:cxn ang="0">
                  <a:pos x="T4" y="T5"/>
                </a:cxn>
                <a:cxn ang="0">
                  <a:pos x="T6" y="T7"/>
                </a:cxn>
                <a:cxn ang="0">
                  <a:pos x="T8" y="T9"/>
                </a:cxn>
              </a:cxnLst>
              <a:rect l="0" t="0" r="r" b="b"/>
              <a:pathLst>
                <a:path w="585" h="60">
                  <a:moveTo>
                    <a:pt x="0" y="60"/>
                  </a:moveTo>
                  <a:cubicBezTo>
                    <a:pt x="0" y="39"/>
                    <a:pt x="0" y="20"/>
                    <a:pt x="0" y="0"/>
                  </a:cubicBezTo>
                  <a:cubicBezTo>
                    <a:pt x="195" y="0"/>
                    <a:pt x="389" y="0"/>
                    <a:pt x="585" y="0"/>
                  </a:cubicBezTo>
                  <a:cubicBezTo>
                    <a:pt x="585" y="19"/>
                    <a:pt x="585" y="39"/>
                    <a:pt x="585" y="60"/>
                  </a:cubicBezTo>
                  <a:cubicBezTo>
                    <a:pt x="391" y="60"/>
                    <a:pt x="196" y="60"/>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8" name="Freeform 23">
              <a:extLst>
                <a:ext uri="{FF2B5EF4-FFF2-40B4-BE49-F238E27FC236}">
                  <a16:creationId xmlns:a16="http://schemas.microsoft.com/office/drawing/2014/main" id="{C35C10F1-88B8-44D6-BF21-CF6F8726F847}"/>
                </a:ext>
              </a:extLst>
            </p:cNvPr>
            <p:cNvSpPr>
              <a:spLocks/>
            </p:cNvSpPr>
            <p:nvPr/>
          </p:nvSpPr>
          <p:spPr bwMode="auto">
            <a:xfrm>
              <a:off x="11899900" y="3841751"/>
              <a:ext cx="144463" cy="28575"/>
            </a:xfrm>
            <a:custGeom>
              <a:avLst/>
              <a:gdLst>
                <a:gd name="T0" fmla="*/ 0 w 307"/>
                <a:gd name="T1" fmla="*/ 60 h 60"/>
                <a:gd name="T2" fmla="*/ 0 w 307"/>
                <a:gd name="T3" fmla="*/ 0 h 60"/>
                <a:gd name="T4" fmla="*/ 307 w 307"/>
                <a:gd name="T5" fmla="*/ 0 h 60"/>
                <a:gd name="T6" fmla="*/ 307 w 307"/>
                <a:gd name="T7" fmla="*/ 60 h 60"/>
                <a:gd name="T8" fmla="*/ 0 w 307"/>
                <a:gd name="T9" fmla="*/ 60 h 60"/>
              </a:gdLst>
              <a:ahLst/>
              <a:cxnLst>
                <a:cxn ang="0">
                  <a:pos x="T0" y="T1"/>
                </a:cxn>
                <a:cxn ang="0">
                  <a:pos x="T2" y="T3"/>
                </a:cxn>
                <a:cxn ang="0">
                  <a:pos x="T4" y="T5"/>
                </a:cxn>
                <a:cxn ang="0">
                  <a:pos x="T6" y="T7"/>
                </a:cxn>
                <a:cxn ang="0">
                  <a:pos x="T8" y="T9"/>
                </a:cxn>
              </a:cxnLst>
              <a:rect l="0" t="0" r="r" b="b"/>
              <a:pathLst>
                <a:path w="307" h="60">
                  <a:moveTo>
                    <a:pt x="0" y="60"/>
                  </a:moveTo>
                  <a:cubicBezTo>
                    <a:pt x="0" y="39"/>
                    <a:pt x="0" y="20"/>
                    <a:pt x="0" y="0"/>
                  </a:cubicBezTo>
                  <a:cubicBezTo>
                    <a:pt x="103" y="0"/>
                    <a:pt x="204" y="0"/>
                    <a:pt x="307" y="0"/>
                  </a:cubicBezTo>
                  <a:cubicBezTo>
                    <a:pt x="307" y="19"/>
                    <a:pt x="307" y="39"/>
                    <a:pt x="307" y="60"/>
                  </a:cubicBezTo>
                  <a:cubicBezTo>
                    <a:pt x="206" y="60"/>
                    <a:pt x="104" y="60"/>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9" name="Freeform 25">
              <a:extLst>
                <a:ext uri="{FF2B5EF4-FFF2-40B4-BE49-F238E27FC236}">
                  <a16:creationId xmlns:a16="http://schemas.microsoft.com/office/drawing/2014/main" id="{5B302520-70A7-4E39-9EEE-93CCAD39D5E1}"/>
                </a:ext>
              </a:extLst>
            </p:cNvPr>
            <p:cNvSpPr>
              <a:spLocks/>
            </p:cNvSpPr>
            <p:nvPr/>
          </p:nvSpPr>
          <p:spPr bwMode="auto">
            <a:xfrm>
              <a:off x="11669713" y="3725863"/>
              <a:ext cx="26988" cy="28575"/>
            </a:xfrm>
            <a:custGeom>
              <a:avLst/>
              <a:gdLst>
                <a:gd name="T0" fmla="*/ 59 w 59"/>
                <a:gd name="T1" fmla="*/ 60 h 60"/>
                <a:gd name="T2" fmla="*/ 0 w 59"/>
                <a:gd name="T3" fmla="*/ 60 h 60"/>
                <a:gd name="T4" fmla="*/ 0 w 59"/>
                <a:gd name="T5" fmla="*/ 0 h 60"/>
                <a:gd name="T6" fmla="*/ 59 w 59"/>
                <a:gd name="T7" fmla="*/ 0 h 60"/>
                <a:gd name="T8" fmla="*/ 59 w 59"/>
                <a:gd name="T9" fmla="*/ 60 h 60"/>
              </a:gdLst>
              <a:ahLst/>
              <a:cxnLst>
                <a:cxn ang="0">
                  <a:pos x="T0" y="T1"/>
                </a:cxn>
                <a:cxn ang="0">
                  <a:pos x="T2" y="T3"/>
                </a:cxn>
                <a:cxn ang="0">
                  <a:pos x="T4" y="T5"/>
                </a:cxn>
                <a:cxn ang="0">
                  <a:pos x="T6" y="T7"/>
                </a:cxn>
                <a:cxn ang="0">
                  <a:pos x="T8" y="T9"/>
                </a:cxn>
              </a:cxnLst>
              <a:rect l="0" t="0" r="r" b="b"/>
              <a:pathLst>
                <a:path w="59" h="60">
                  <a:moveTo>
                    <a:pt x="59" y="60"/>
                  </a:moveTo>
                  <a:cubicBezTo>
                    <a:pt x="39" y="60"/>
                    <a:pt x="20" y="60"/>
                    <a:pt x="0" y="60"/>
                  </a:cubicBezTo>
                  <a:cubicBezTo>
                    <a:pt x="0" y="40"/>
                    <a:pt x="0" y="21"/>
                    <a:pt x="0" y="0"/>
                  </a:cubicBezTo>
                  <a:cubicBezTo>
                    <a:pt x="19" y="0"/>
                    <a:pt x="39" y="0"/>
                    <a:pt x="59" y="0"/>
                  </a:cubicBezTo>
                  <a:cubicBezTo>
                    <a:pt x="59" y="20"/>
                    <a:pt x="59" y="39"/>
                    <a:pt x="5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0" name="Freeform 27">
              <a:extLst>
                <a:ext uri="{FF2B5EF4-FFF2-40B4-BE49-F238E27FC236}">
                  <a16:creationId xmlns:a16="http://schemas.microsoft.com/office/drawing/2014/main" id="{AE4C059F-3A0D-42B8-9385-EB31D5E5DE66}"/>
                </a:ext>
              </a:extLst>
            </p:cNvPr>
            <p:cNvSpPr>
              <a:spLocks/>
            </p:cNvSpPr>
            <p:nvPr/>
          </p:nvSpPr>
          <p:spPr bwMode="auto">
            <a:xfrm>
              <a:off x="11553825" y="3725863"/>
              <a:ext cx="26988" cy="28575"/>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20" y="0"/>
                    <a:pt x="39" y="0"/>
                    <a:pt x="60" y="0"/>
                  </a:cubicBezTo>
                  <a:cubicBezTo>
                    <a:pt x="60" y="20"/>
                    <a:pt x="60" y="39"/>
                    <a:pt x="60" y="60"/>
                  </a:cubicBezTo>
                  <a:cubicBezTo>
                    <a:pt x="40" y="60"/>
                    <a:pt x="20" y="60"/>
                    <a:pt x="0" y="60"/>
                  </a:cubicBezTo>
                  <a:cubicBezTo>
                    <a:pt x="0" y="40"/>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1" name="Freeform 28">
              <a:extLst>
                <a:ext uri="{FF2B5EF4-FFF2-40B4-BE49-F238E27FC236}">
                  <a16:creationId xmlns:a16="http://schemas.microsoft.com/office/drawing/2014/main" id="{30273552-407A-44D1-8EC2-7F56779C21C6}"/>
                </a:ext>
              </a:extLst>
            </p:cNvPr>
            <p:cNvSpPr>
              <a:spLocks noEditPoints="1"/>
            </p:cNvSpPr>
            <p:nvPr/>
          </p:nvSpPr>
          <p:spPr bwMode="auto">
            <a:xfrm>
              <a:off x="11682413" y="4303713"/>
              <a:ext cx="203200" cy="204788"/>
            </a:xfrm>
            <a:custGeom>
              <a:avLst/>
              <a:gdLst>
                <a:gd name="T0" fmla="*/ 220 w 435"/>
                <a:gd name="T1" fmla="*/ 1 h 435"/>
                <a:gd name="T2" fmla="*/ 435 w 435"/>
                <a:gd name="T3" fmla="*/ 221 h 435"/>
                <a:gd name="T4" fmla="*/ 217 w 435"/>
                <a:gd name="T5" fmla="*/ 435 h 435"/>
                <a:gd name="T6" fmla="*/ 1 w 435"/>
                <a:gd name="T7" fmla="*/ 214 h 435"/>
                <a:gd name="T8" fmla="*/ 220 w 435"/>
                <a:gd name="T9" fmla="*/ 1 h 435"/>
                <a:gd name="T10" fmla="*/ 218 w 435"/>
                <a:gd name="T11" fmla="*/ 63 h 435"/>
                <a:gd name="T12" fmla="*/ 63 w 435"/>
                <a:gd name="T13" fmla="*/ 218 h 435"/>
                <a:gd name="T14" fmla="*/ 217 w 435"/>
                <a:gd name="T15" fmla="*/ 373 h 435"/>
                <a:gd name="T16" fmla="*/ 373 w 435"/>
                <a:gd name="T17" fmla="*/ 217 h 435"/>
                <a:gd name="T18" fmla="*/ 218 w 435"/>
                <a:gd name="T19" fmla="*/ 63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5" h="435">
                  <a:moveTo>
                    <a:pt x="220" y="1"/>
                  </a:moveTo>
                  <a:cubicBezTo>
                    <a:pt x="336" y="2"/>
                    <a:pt x="435" y="104"/>
                    <a:pt x="435" y="221"/>
                  </a:cubicBezTo>
                  <a:cubicBezTo>
                    <a:pt x="434" y="334"/>
                    <a:pt x="331" y="435"/>
                    <a:pt x="217" y="435"/>
                  </a:cubicBezTo>
                  <a:cubicBezTo>
                    <a:pt x="100" y="434"/>
                    <a:pt x="0" y="332"/>
                    <a:pt x="1" y="214"/>
                  </a:cubicBezTo>
                  <a:cubicBezTo>
                    <a:pt x="3" y="100"/>
                    <a:pt x="105" y="0"/>
                    <a:pt x="220" y="1"/>
                  </a:cubicBezTo>
                  <a:close/>
                  <a:moveTo>
                    <a:pt x="218" y="63"/>
                  </a:moveTo>
                  <a:cubicBezTo>
                    <a:pt x="128" y="64"/>
                    <a:pt x="64" y="128"/>
                    <a:pt x="63" y="218"/>
                  </a:cubicBezTo>
                  <a:cubicBezTo>
                    <a:pt x="63" y="307"/>
                    <a:pt x="128" y="373"/>
                    <a:pt x="217" y="373"/>
                  </a:cubicBezTo>
                  <a:cubicBezTo>
                    <a:pt x="308" y="373"/>
                    <a:pt x="373" y="308"/>
                    <a:pt x="373" y="217"/>
                  </a:cubicBezTo>
                  <a:cubicBezTo>
                    <a:pt x="372" y="128"/>
                    <a:pt x="307" y="63"/>
                    <a:pt x="218"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2" name="Freeform 29">
              <a:extLst>
                <a:ext uri="{FF2B5EF4-FFF2-40B4-BE49-F238E27FC236}">
                  <a16:creationId xmlns:a16="http://schemas.microsoft.com/office/drawing/2014/main" id="{F89F8F0A-48BF-4835-8985-F23C605CC54F}"/>
                </a:ext>
              </a:extLst>
            </p:cNvPr>
            <p:cNvSpPr>
              <a:spLocks noEditPoints="1"/>
            </p:cNvSpPr>
            <p:nvPr/>
          </p:nvSpPr>
          <p:spPr bwMode="auto">
            <a:xfrm>
              <a:off x="12066588" y="4224338"/>
              <a:ext cx="158750" cy="160338"/>
            </a:xfrm>
            <a:custGeom>
              <a:avLst/>
              <a:gdLst>
                <a:gd name="T0" fmla="*/ 170 w 341"/>
                <a:gd name="T1" fmla="*/ 341 h 341"/>
                <a:gd name="T2" fmla="*/ 0 w 341"/>
                <a:gd name="T3" fmla="*/ 171 h 341"/>
                <a:gd name="T4" fmla="*/ 171 w 341"/>
                <a:gd name="T5" fmla="*/ 0 h 341"/>
                <a:gd name="T6" fmla="*/ 341 w 341"/>
                <a:gd name="T7" fmla="*/ 172 h 341"/>
                <a:gd name="T8" fmla="*/ 170 w 341"/>
                <a:gd name="T9" fmla="*/ 341 h 341"/>
                <a:gd name="T10" fmla="*/ 169 w 341"/>
                <a:gd name="T11" fmla="*/ 279 h 341"/>
                <a:gd name="T12" fmla="*/ 279 w 341"/>
                <a:gd name="T13" fmla="*/ 172 h 341"/>
                <a:gd name="T14" fmla="*/ 172 w 341"/>
                <a:gd name="T15" fmla="*/ 62 h 341"/>
                <a:gd name="T16" fmla="*/ 62 w 341"/>
                <a:gd name="T17" fmla="*/ 169 h 341"/>
                <a:gd name="T18" fmla="*/ 169 w 341"/>
                <a:gd name="T19" fmla="*/ 279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 h="341">
                  <a:moveTo>
                    <a:pt x="170" y="341"/>
                  </a:moveTo>
                  <a:cubicBezTo>
                    <a:pt x="81" y="340"/>
                    <a:pt x="0" y="260"/>
                    <a:pt x="0" y="171"/>
                  </a:cubicBezTo>
                  <a:cubicBezTo>
                    <a:pt x="0" y="81"/>
                    <a:pt x="81" y="0"/>
                    <a:pt x="171" y="0"/>
                  </a:cubicBezTo>
                  <a:cubicBezTo>
                    <a:pt x="261" y="0"/>
                    <a:pt x="341" y="82"/>
                    <a:pt x="341" y="172"/>
                  </a:cubicBezTo>
                  <a:cubicBezTo>
                    <a:pt x="340" y="261"/>
                    <a:pt x="259" y="341"/>
                    <a:pt x="170" y="341"/>
                  </a:cubicBezTo>
                  <a:close/>
                  <a:moveTo>
                    <a:pt x="169" y="279"/>
                  </a:moveTo>
                  <a:cubicBezTo>
                    <a:pt x="233" y="279"/>
                    <a:pt x="278" y="235"/>
                    <a:pt x="279" y="172"/>
                  </a:cubicBezTo>
                  <a:cubicBezTo>
                    <a:pt x="279" y="108"/>
                    <a:pt x="236" y="63"/>
                    <a:pt x="172" y="62"/>
                  </a:cubicBezTo>
                  <a:cubicBezTo>
                    <a:pt x="108" y="61"/>
                    <a:pt x="63" y="105"/>
                    <a:pt x="62" y="169"/>
                  </a:cubicBezTo>
                  <a:cubicBezTo>
                    <a:pt x="62" y="233"/>
                    <a:pt x="105" y="278"/>
                    <a:pt x="169" y="2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3" name="Freeform 30">
              <a:extLst>
                <a:ext uri="{FF2B5EF4-FFF2-40B4-BE49-F238E27FC236}">
                  <a16:creationId xmlns:a16="http://schemas.microsoft.com/office/drawing/2014/main" id="{ACE64F9D-860C-4B11-A609-02CEB6E376AA}"/>
                </a:ext>
              </a:extLst>
            </p:cNvPr>
            <p:cNvSpPr>
              <a:spLocks/>
            </p:cNvSpPr>
            <p:nvPr/>
          </p:nvSpPr>
          <p:spPr bwMode="auto">
            <a:xfrm>
              <a:off x="11769725" y="4348163"/>
              <a:ext cx="28575" cy="28575"/>
            </a:xfrm>
            <a:custGeom>
              <a:avLst/>
              <a:gdLst>
                <a:gd name="T0" fmla="*/ 0 w 59"/>
                <a:gd name="T1" fmla="*/ 60 h 60"/>
                <a:gd name="T2" fmla="*/ 0 w 59"/>
                <a:gd name="T3" fmla="*/ 0 h 60"/>
                <a:gd name="T4" fmla="*/ 59 w 59"/>
                <a:gd name="T5" fmla="*/ 0 h 60"/>
                <a:gd name="T6" fmla="*/ 59 w 59"/>
                <a:gd name="T7" fmla="*/ 60 h 60"/>
                <a:gd name="T8" fmla="*/ 0 w 59"/>
                <a:gd name="T9" fmla="*/ 60 h 60"/>
              </a:gdLst>
              <a:ahLst/>
              <a:cxnLst>
                <a:cxn ang="0">
                  <a:pos x="T0" y="T1"/>
                </a:cxn>
                <a:cxn ang="0">
                  <a:pos x="T2" y="T3"/>
                </a:cxn>
                <a:cxn ang="0">
                  <a:pos x="T4" y="T5"/>
                </a:cxn>
                <a:cxn ang="0">
                  <a:pos x="T6" y="T7"/>
                </a:cxn>
                <a:cxn ang="0">
                  <a:pos x="T8" y="T9"/>
                </a:cxn>
              </a:cxnLst>
              <a:rect l="0" t="0" r="r" b="b"/>
              <a:pathLst>
                <a:path w="59" h="60">
                  <a:moveTo>
                    <a:pt x="0" y="60"/>
                  </a:moveTo>
                  <a:cubicBezTo>
                    <a:pt x="0" y="39"/>
                    <a:pt x="0" y="20"/>
                    <a:pt x="0" y="0"/>
                  </a:cubicBezTo>
                  <a:cubicBezTo>
                    <a:pt x="20" y="0"/>
                    <a:pt x="39" y="0"/>
                    <a:pt x="59" y="0"/>
                  </a:cubicBezTo>
                  <a:cubicBezTo>
                    <a:pt x="59" y="19"/>
                    <a:pt x="59" y="39"/>
                    <a:pt x="59" y="60"/>
                  </a:cubicBezTo>
                  <a:cubicBezTo>
                    <a:pt x="40" y="60"/>
                    <a:pt x="21" y="60"/>
                    <a:pt x="0"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4" name="Freeform 31">
              <a:extLst>
                <a:ext uri="{FF2B5EF4-FFF2-40B4-BE49-F238E27FC236}">
                  <a16:creationId xmlns:a16="http://schemas.microsoft.com/office/drawing/2014/main" id="{E90770BB-1A6A-40E6-BD35-0B920D6A2439}"/>
                </a:ext>
              </a:extLst>
            </p:cNvPr>
            <p:cNvSpPr>
              <a:spLocks/>
            </p:cNvSpPr>
            <p:nvPr/>
          </p:nvSpPr>
          <p:spPr bwMode="auto">
            <a:xfrm>
              <a:off x="11726863" y="4392613"/>
              <a:ext cx="28575" cy="26988"/>
            </a:xfrm>
            <a:custGeom>
              <a:avLst/>
              <a:gdLst>
                <a:gd name="T0" fmla="*/ 0 w 60"/>
                <a:gd name="T1" fmla="*/ 59 h 59"/>
                <a:gd name="T2" fmla="*/ 0 w 60"/>
                <a:gd name="T3" fmla="*/ 0 h 59"/>
                <a:gd name="T4" fmla="*/ 60 w 60"/>
                <a:gd name="T5" fmla="*/ 0 h 59"/>
                <a:gd name="T6" fmla="*/ 60 w 60"/>
                <a:gd name="T7" fmla="*/ 59 h 59"/>
                <a:gd name="T8" fmla="*/ 0 w 60"/>
                <a:gd name="T9" fmla="*/ 59 h 59"/>
              </a:gdLst>
              <a:ahLst/>
              <a:cxnLst>
                <a:cxn ang="0">
                  <a:pos x="T0" y="T1"/>
                </a:cxn>
                <a:cxn ang="0">
                  <a:pos x="T2" y="T3"/>
                </a:cxn>
                <a:cxn ang="0">
                  <a:pos x="T4" y="T5"/>
                </a:cxn>
                <a:cxn ang="0">
                  <a:pos x="T6" y="T7"/>
                </a:cxn>
                <a:cxn ang="0">
                  <a:pos x="T8" y="T9"/>
                </a:cxn>
              </a:cxnLst>
              <a:rect l="0" t="0" r="r" b="b"/>
              <a:pathLst>
                <a:path w="60" h="59">
                  <a:moveTo>
                    <a:pt x="0" y="59"/>
                  </a:moveTo>
                  <a:cubicBezTo>
                    <a:pt x="0" y="39"/>
                    <a:pt x="0" y="20"/>
                    <a:pt x="0" y="0"/>
                  </a:cubicBezTo>
                  <a:cubicBezTo>
                    <a:pt x="20" y="0"/>
                    <a:pt x="40" y="0"/>
                    <a:pt x="60" y="0"/>
                  </a:cubicBezTo>
                  <a:cubicBezTo>
                    <a:pt x="60" y="20"/>
                    <a:pt x="60" y="39"/>
                    <a:pt x="60" y="59"/>
                  </a:cubicBezTo>
                  <a:cubicBezTo>
                    <a:pt x="41" y="59"/>
                    <a:pt x="21"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5" name="Freeform 32">
              <a:extLst>
                <a:ext uri="{FF2B5EF4-FFF2-40B4-BE49-F238E27FC236}">
                  <a16:creationId xmlns:a16="http://schemas.microsoft.com/office/drawing/2014/main" id="{A7325D13-79E3-414E-B836-0CAAFE65B079}"/>
                </a:ext>
              </a:extLst>
            </p:cNvPr>
            <p:cNvSpPr>
              <a:spLocks/>
            </p:cNvSpPr>
            <p:nvPr/>
          </p:nvSpPr>
          <p:spPr bwMode="auto">
            <a:xfrm>
              <a:off x="11814175" y="4392613"/>
              <a:ext cx="26988" cy="26988"/>
            </a:xfrm>
            <a:custGeom>
              <a:avLst/>
              <a:gdLst>
                <a:gd name="T0" fmla="*/ 0 w 60"/>
                <a:gd name="T1" fmla="*/ 59 h 59"/>
                <a:gd name="T2" fmla="*/ 0 w 60"/>
                <a:gd name="T3" fmla="*/ 0 h 59"/>
                <a:gd name="T4" fmla="*/ 60 w 60"/>
                <a:gd name="T5" fmla="*/ 0 h 59"/>
                <a:gd name="T6" fmla="*/ 60 w 60"/>
                <a:gd name="T7" fmla="*/ 59 h 59"/>
                <a:gd name="T8" fmla="*/ 0 w 60"/>
                <a:gd name="T9" fmla="*/ 59 h 59"/>
              </a:gdLst>
              <a:ahLst/>
              <a:cxnLst>
                <a:cxn ang="0">
                  <a:pos x="T0" y="T1"/>
                </a:cxn>
                <a:cxn ang="0">
                  <a:pos x="T2" y="T3"/>
                </a:cxn>
                <a:cxn ang="0">
                  <a:pos x="T4" y="T5"/>
                </a:cxn>
                <a:cxn ang="0">
                  <a:pos x="T6" y="T7"/>
                </a:cxn>
                <a:cxn ang="0">
                  <a:pos x="T8" y="T9"/>
                </a:cxn>
              </a:cxnLst>
              <a:rect l="0" t="0" r="r" b="b"/>
              <a:pathLst>
                <a:path w="60" h="59">
                  <a:moveTo>
                    <a:pt x="0" y="59"/>
                  </a:moveTo>
                  <a:cubicBezTo>
                    <a:pt x="0" y="39"/>
                    <a:pt x="0" y="20"/>
                    <a:pt x="0" y="0"/>
                  </a:cubicBezTo>
                  <a:cubicBezTo>
                    <a:pt x="20" y="0"/>
                    <a:pt x="39" y="0"/>
                    <a:pt x="60" y="0"/>
                  </a:cubicBezTo>
                  <a:cubicBezTo>
                    <a:pt x="60" y="20"/>
                    <a:pt x="60" y="39"/>
                    <a:pt x="60" y="59"/>
                  </a:cubicBezTo>
                  <a:cubicBezTo>
                    <a:pt x="41" y="59"/>
                    <a:pt x="21" y="59"/>
                    <a:pt x="0"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6" name="Freeform 33">
              <a:extLst>
                <a:ext uri="{FF2B5EF4-FFF2-40B4-BE49-F238E27FC236}">
                  <a16:creationId xmlns:a16="http://schemas.microsoft.com/office/drawing/2014/main" id="{B4A1D8FF-2EBD-47B4-BB99-7DB7AB3F4736}"/>
                </a:ext>
              </a:extLst>
            </p:cNvPr>
            <p:cNvSpPr>
              <a:spLocks/>
            </p:cNvSpPr>
            <p:nvPr/>
          </p:nvSpPr>
          <p:spPr bwMode="auto">
            <a:xfrm>
              <a:off x="11769725" y="4435476"/>
              <a:ext cx="28575" cy="28575"/>
            </a:xfrm>
            <a:custGeom>
              <a:avLst/>
              <a:gdLst>
                <a:gd name="T0" fmla="*/ 60 w 60"/>
                <a:gd name="T1" fmla="*/ 0 h 60"/>
                <a:gd name="T2" fmla="*/ 60 w 60"/>
                <a:gd name="T3" fmla="*/ 60 h 60"/>
                <a:gd name="T4" fmla="*/ 0 w 60"/>
                <a:gd name="T5" fmla="*/ 60 h 60"/>
                <a:gd name="T6" fmla="*/ 0 w 60"/>
                <a:gd name="T7" fmla="*/ 0 h 60"/>
                <a:gd name="T8" fmla="*/ 60 w 60"/>
                <a:gd name="T9" fmla="*/ 0 h 60"/>
              </a:gdLst>
              <a:ahLst/>
              <a:cxnLst>
                <a:cxn ang="0">
                  <a:pos x="T0" y="T1"/>
                </a:cxn>
                <a:cxn ang="0">
                  <a:pos x="T2" y="T3"/>
                </a:cxn>
                <a:cxn ang="0">
                  <a:pos x="T4" y="T5"/>
                </a:cxn>
                <a:cxn ang="0">
                  <a:pos x="T6" y="T7"/>
                </a:cxn>
                <a:cxn ang="0">
                  <a:pos x="T8" y="T9"/>
                </a:cxn>
              </a:cxnLst>
              <a:rect l="0" t="0" r="r" b="b"/>
              <a:pathLst>
                <a:path w="60" h="60">
                  <a:moveTo>
                    <a:pt x="60" y="0"/>
                  </a:moveTo>
                  <a:cubicBezTo>
                    <a:pt x="60" y="20"/>
                    <a:pt x="60" y="39"/>
                    <a:pt x="60" y="60"/>
                  </a:cubicBezTo>
                  <a:cubicBezTo>
                    <a:pt x="40" y="60"/>
                    <a:pt x="21" y="60"/>
                    <a:pt x="0" y="60"/>
                  </a:cubicBezTo>
                  <a:cubicBezTo>
                    <a:pt x="0" y="40"/>
                    <a:pt x="0" y="20"/>
                    <a:pt x="0" y="0"/>
                  </a:cubicBezTo>
                  <a:cubicBezTo>
                    <a:pt x="20" y="0"/>
                    <a:pt x="39" y="0"/>
                    <a:pt x="6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67" name="Freeform 34">
              <a:extLst>
                <a:ext uri="{FF2B5EF4-FFF2-40B4-BE49-F238E27FC236}">
                  <a16:creationId xmlns:a16="http://schemas.microsoft.com/office/drawing/2014/main" id="{25743643-99E7-4D1B-A22D-32161081CF04}"/>
                </a:ext>
              </a:extLst>
            </p:cNvPr>
            <p:cNvSpPr>
              <a:spLocks/>
            </p:cNvSpPr>
            <p:nvPr/>
          </p:nvSpPr>
          <p:spPr bwMode="auto">
            <a:xfrm>
              <a:off x="12131675" y="4291013"/>
              <a:ext cx="28575" cy="26988"/>
            </a:xfrm>
            <a:custGeom>
              <a:avLst/>
              <a:gdLst>
                <a:gd name="T0" fmla="*/ 0 w 60"/>
                <a:gd name="T1" fmla="*/ 0 h 60"/>
                <a:gd name="T2" fmla="*/ 60 w 60"/>
                <a:gd name="T3" fmla="*/ 0 h 60"/>
                <a:gd name="T4" fmla="*/ 60 w 60"/>
                <a:gd name="T5" fmla="*/ 60 h 60"/>
                <a:gd name="T6" fmla="*/ 0 w 60"/>
                <a:gd name="T7" fmla="*/ 60 h 60"/>
                <a:gd name="T8" fmla="*/ 0 w 60"/>
                <a:gd name="T9" fmla="*/ 0 h 60"/>
              </a:gdLst>
              <a:ahLst/>
              <a:cxnLst>
                <a:cxn ang="0">
                  <a:pos x="T0" y="T1"/>
                </a:cxn>
                <a:cxn ang="0">
                  <a:pos x="T2" y="T3"/>
                </a:cxn>
                <a:cxn ang="0">
                  <a:pos x="T4" y="T5"/>
                </a:cxn>
                <a:cxn ang="0">
                  <a:pos x="T6" y="T7"/>
                </a:cxn>
                <a:cxn ang="0">
                  <a:pos x="T8" y="T9"/>
                </a:cxn>
              </a:cxnLst>
              <a:rect l="0" t="0" r="r" b="b"/>
              <a:pathLst>
                <a:path w="60" h="60">
                  <a:moveTo>
                    <a:pt x="0" y="0"/>
                  </a:moveTo>
                  <a:cubicBezTo>
                    <a:pt x="21" y="0"/>
                    <a:pt x="40" y="0"/>
                    <a:pt x="60" y="0"/>
                  </a:cubicBezTo>
                  <a:cubicBezTo>
                    <a:pt x="60" y="20"/>
                    <a:pt x="60" y="40"/>
                    <a:pt x="60" y="60"/>
                  </a:cubicBezTo>
                  <a:cubicBezTo>
                    <a:pt x="40" y="60"/>
                    <a:pt x="21" y="60"/>
                    <a:pt x="0" y="60"/>
                  </a:cubicBezTo>
                  <a:cubicBezTo>
                    <a:pt x="0" y="40"/>
                    <a:pt x="0" y="2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grpSp>
      <p:grpSp>
        <p:nvGrpSpPr>
          <p:cNvPr id="43" name="Group 42">
            <a:extLst>
              <a:ext uri="{FF2B5EF4-FFF2-40B4-BE49-F238E27FC236}">
                <a16:creationId xmlns:a16="http://schemas.microsoft.com/office/drawing/2014/main" id="{AE0ACFC9-6306-4541-8DE3-61479027B551}"/>
              </a:ext>
            </a:extLst>
          </p:cNvPr>
          <p:cNvGrpSpPr/>
          <p:nvPr/>
        </p:nvGrpSpPr>
        <p:grpSpPr>
          <a:xfrm>
            <a:off x="6922570" y="4945134"/>
            <a:ext cx="299078" cy="359520"/>
            <a:chOff x="9832975" y="3732213"/>
            <a:chExt cx="633413" cy="809625"/>
          </a:xfrm>
          <a:solidFill>
            <a:schemeClr val="accent5"/>
          </a:solidFill>
        </p:grpSpPr>
        <p:sp>
          <p:nvSpPr>
            <p:cNvPr id="50" name="Freeform 10">
              <a:extLst>
                <a:ext uri="{FF2B5EF4-FFF2-40B4-BE49-F238E27FC236}">
                  <a16:creationId xmlns:a16="http://schemas.microsoft.com/office/drawing/2014/main" id="{6CF58EA7-AA14-4E07-A041-8B1A83A82626}"/>
                </a:ext>
              </a:extLst>
            </p:cNvPr>
            <p:cNvSpPr>
              <a:spLocks noEditPoints="1"/>
            </p:cNvSpPr>
            <p:nvPr/>
          </p:nvSpPr>
          <p:spPr bwMode="auto">
            <a:xfrm>
              <a:off x="9832975" y="3732213"/>
              <a:ext cx="633413" cy="809625"/>
            </a:xfrm>
            <a:custGeom>
              <a:avLst/>
              <a:gdLst>
                <a:gd name="T0" fmla="*/ 1337 w 1355"/>
                <a:gd name="T1" fmla="*/ 1728 h 1729"/>
                <a:gd name="T2" fmla="*/ 16 w 1355"/>
                <a:gd name="T3" fmla="*/ 1729 h 1729"/>
                <a:gd name="T4" fmla="*/ 0 w 1355"/>
                <a:gd name="T5" fmla="*/ 1712 h 1729"/>
                <a:gd name="T6" fmla="*/ 0 w 1355"/>
                <a:gd name="T7" fmla="*/ 17 h 1729"/>
                <a:gd name="T8" fmla="*/ 18 w 1355"/>
                <a:gd name="T9" fmla="*/ 0 h 1729"/>
                <a:gd name="T10" fmla="*/ 935 w 1355"/>
                <a:gd name="T11" fmla="*/ 0 h 1729"/>
                <a:gd name="T12" fmla="*/ 947 w 1355"/>
                <a:gd name="T13" fmla="*/ 12 h 1729"/>
                <a:gd name="T14" fmla="*/ 1338 w 1355"/>
                <a:gd name="T15" fmla="*/ 403 h 1729"/>
                <a:gd name="T16" fmla="*/ 1355 w 1355"/>
                <a:gd name="T17" fmla="*/ 444 h 1729"/>
                <a:gd name="T18" fmla="*/ 1354 w 1355"/>
                <a:gd name="T19" fmla="*/ 864 h 1729"/>
                <a:gd name="T20" fmla="*/ 1355 w 1355"/>
                <a:gd name="T21" fmla="*/ 1685 h 1729"/>
                <a:gd name="T22" fmla="*/ 1337 w 1355"/>
                <a:gd name="T23" fmla="*/ 1728 h 1729"/>
                <a:gd name="T24" fmla="*/ 60 w 1355"/>
                <a:gd name="T25" fmla="*/ 865 h 1729"/>
                <a:gd name="T26" fmla="*/ 59 w 1355"/>
                <a:gd name="T27" fmla="*/ 865 h 1729"/>
                <a:gd name="T28" fmla="*/ 60 w 1355"/>
                <a:gd name="T29" fmla="*/ 998 h 1729"/>
                <a:gd name="T30" fmla="*/ 61 w 1355"/>
                <a:gd name="T31" fmla="*/ 1160 h 1729"/>
                <a:gd name="T32" fmla="*/ 59 w 1355"/>
                <a:gd name="T33" fmla="*/ 1397 h 1729"/>
                <a:gd name="T34" fmla="*/ 59 w 1355"/>
                <a:gd name="T35" fmla="*/ 1652 h 1729"/>
                <a:gd name="T36" fmla="*/ 77 w 1355"/>
                <a:gd name="T37" fmla="*/ 1669 h 1729"/>
                <a:gd name="T38" fmla="*/ 291 w 1355"/>
                <a:gd name="T39" fmla="*/ 1668 h 1729"/>
                <a:gd name="T40" fmla="*/ 606 w 1355"/>
                <a:gd name="T41" fmla="*/ 1669 h 1729"/>
                <a:gd name="T42" fmla="*/ 898 w 1355"/>
                <a:gd name="T43" fmla="*/ 1668 h 1729"/>
                <a:gd name="T44" fmla="*/ 1268 w 1355"/>
                <a:gd name="T45" fmla="*/ 1669 h 1729"/>
                <a:gd name="T46" fmla="*/ 1292 w 1355"/>
                <a:gd name="T47" fmla="*/ 1645 h 1729"/>
                <a:gd name="T48" fmla="*/ 1292 w 1355"/>
                <a:gd name="T49" fmla="*/ 488 h 1729"/>
                <a:gd name="T50" fmla="*/ 1267 w 1355"/>
                <a:gd name="T51" fmla="*/ 464 h 1729"/>
                <a:gd name="T52" fmla="*/ 933 w 1355"/>
                <a:gd name="T53" fmla="*/ 464 h 1729"/>
                <a:gd name="T54" fmla="*/ 890 w 1355"/>
                <a:gd name="T55" fmla="*/ 420 h 1729"/>
                <a:gd name="T56" fmla="*/ 890 w 1355"/>
                <a:gd name="T57" fmla="*/ 90 h 1729"/>
                <a:gd name="T58" fmla="*/ 860 w 1355"/>
                <a:gd name="T59" fmla="*/ 59 h 1729"/>
                <a:gd name="T60" fmla="*/ 589 w 1355"/>
                <a:gd name="T61" fmla="*/ 59 h 1729"/>
                <a:gd name="T62" fmla="*/ 415 w 1355"/>
                <a:gd name="T63" fmla="*/ 60 h 1729"/>
                <a:gd name="T64" fmla="*/ 265 w 1355"/>
                <a:gd name="T65" fmla="*/ 60 h 1729"/>
                <a:gd name="T66" fmla="*/ 76 w 1355"/>
                <a:gd name="T67" fmla="*/ 60 h 1729"/>
                <a:gd name="T68" fmla="*/ 61 w 1355"/>
                <a:gd name="T69" fmla="*/ 75 h 1729"/>
                <a:gd name="T70" fmla="*/ 60 w 1355"/>
                <a:gd name="T71" fmla="*/ 193 h 1729"/>
                <a:gd name="T72" fmla="*/ 60 w 1355"/>
                <a:gd name="T73" fmla="*/ 363 h 1729"/>
                <a:gd name="T74" fmla="*/ 60 w 1355"/>
                <a:gd name="T75" fmla="*/ 531 h 1729"/>
                <a:gd name="T76" fmla="*/ 60 w 1355"/>
                <a:gd name="T77" fmla="*/ 693 h 1729"/>
                <a:gd name="T78" fmla="*/ 60 w 1355"/>
                <a:gd name="T79" fmla="*/ 865 h 1729"/>
                <a:gd name="T80" fmla="*/ 953 w 1355"/>
                <a:gd name="T81" fmla="*/ 113 h 1729"/>
                <a:gd name="T82" fmla="*/ 952 w 1355"/>
                <a:gd name="T83" fmla="*/ 124 h 1729"/>
                <a:gd name="T84" fmla="*/ 952 w 1355"/>
                <a:gd name="T85" fmla="*/ 377 h 1729"/>
                <a:gd name="T86" fmla="*/ 977 w 1355"/>
                <a:gd name="T87" fmla="*/ 401 h 1729"/>
                <a:gd name="T88" fmla="*/ 1230 w 1355"/>
                <a:gd name="T89" fmla="*/ 401 h 1729"/>
                <a:gd name="T90" fmla="*/ 1241 w 1355"/>
                <a:gd name="T91" fmla="*/ 400 h 1729"/>
                <a:gd name="T92" fmla="*/ 953 w 1355"/>
                <a:gd name="T93" fmla="*/ 113 h 1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55" h="1729">
                  <a:moveTo>
                    <a:pt x="1337" y="1728"/>
                  </a:moveTo>
                  <a:cubicBezTo>
                    <a:pt x="896" y="1728"/>
                    <a:pt x="456" y="1728"/>
                    <a:pt x="16" y="1729"/>
                  </a:cubicBezTo>
                  <a:cubicBezTo>
                    <a:pt x="2" y="1729"/>
                    <a:pt x="0" y="1725"/>
                    <a:pt x="0" y="1712"/>
                  </a:cubicBezTo>
                  <a:cubicBezTo>
                    <a:pt x="0" y="1147"/>
                    <a:pt x="0" y="582"/>
                    <a:pt x="0" y="17"/>
                  </a:cubicBezTo>
                  <a:cubicBezTo>
                    <a:pt x="0" y="2"/>
                    <a:pt x="4" y="0"/>
                    <a:pt x="18" y="0"/>
                  </a:cubicBezTo>
                  <a:cubicBezTo>
                    <a:pt x="323" y="1"/>
                    <a:pt x="629" y="0"/>
                    <a:pt x="935" y="0"/>
                  </a:cubicBezTo>
                  <a:cubicBezTo>
                    <a:pt x="939" y="4"/>
                    <a:pt x="943" y="8"/>
                    <a:pt x="947" y="12"/>
                  </a:cubicBezTo>
                  <a:cubicBezTo>
                    <a:pt x="1078" y="142"/>
                    <a:pt x="1208" y="273"/>
                    <a:pt x="1338" y="403"/>
                  </a:cubicBezTo>
                  <a:cubicBezTo>
                    <a:pt x="1350" y="415"/>
                    <a:pt x="1355" y="428"/>
                    <a:pt x="1355" y="444"/>
                  </a:cubicBezTo>
                  <a:cubicBezTo>
                    <a:pt x="1354" y="584"/>
                    <a:pt x="1354" y="724"/>
                    <a:pt x="1354" y="864"/>
                  </a:cubicBezTo>
                  <a:cubicBezTo>
                    <a:pt x="1354" y="1138"/>
                    <a:pt x="1354" y="1411"/>
                    <a:pt x="1355" y="1685"/>
                  </a:cubicBezTo>
                  <a:cubicBezTo>
                    <a:pt x="1355" y="1702"/>
                    <a:pt x="1351" y="1718"/>
                    <a:pt x="1337" y="1728"/>
                  </a:cubicBezTo>
                  <a:close/>
                  <a:moveTo>
                    <a:pt x="60" y="865"/>
                  </a:moveTo>
                  <a:cubicBezTo>
                    <a:pt x="60" y="865"/>
                    <a:pt x="60" y="865"/>
                    <a:pt x="59" y="865"/>
                  </a:cubicBezTo>
                  <a:cubicBezTo>
                    <a:pt x="59" y="909"/>
                    <a:pt x="59" y="954"/>
                    <a:pt x="60" y="998"/>
                  </a:cubicBezTo>
                  <a:cubicBezTo>
                    <a:pt x="60" y="1052"/>
                    <a:pt x="61" y="1106"/>
                    <a:pt x="61" y="1160"/>
                  </a:cubicBezTo>
                  <a:cubicBezTo>
                    <a:pt x="61" y="1239"/>
                    <a:pt x="60" y="1318"/>
                    <a:pt x="59" y="1397"/>
                  </a:cubicBezTo>
                  <a:cubicBezTo>
                    <a:pt x="59" y="1482"/>
                    <a:pt x="60" y="1567"/>
                    <a:pt x="59" y="1652"/>
                  </a:cubicBezTo>
                  <a:cubicBezTo>
                    <a:pt x="59" y="1665"/>
                    <a:pt x="63" y="1669"/>
                    <a:pt x="77" y="1669"/>
                  </a:cubicBezTo>
                  <a:cubicBezTo>
                    <a:pt x="148" y="1668"/>
                    <a:pt x="220" y="1668"/>
                    <a:pt x="291" y="1668"/>
                  </a:cubicBezTo>
                  <a:cubicBezTo>
                    <a:pt x="396" y="1669"/>
                    <a:pt x="501" y="1669"/>
                    <a:pt x="606" y="1669"/>
                  </a:cubicBezTo>
                  <a:cubicBezTo>
                    <a:pt x="703" y="1669"/>
                    <a:pt x="801" y="1668"/>
                    <a:pt x="898" y="1668"/>
                  </a:cubicBezTo>
                  <a:cubicBezTo>
                    <a:pt x="1021" y="1668"/>
                    <a:pt x="1145" y="1669"/>
                    <a:pt x="1268" y="1669"/>
                  </a:cubicBezTo>
                  <a:cubicBezTo>
                    <a:pt x="1291" y="1669"/>
                    <a:pt x="1292" y="1669"/>
                    <a:pt x="1292" y="1645"/>
                  </a:cubicBezTo>
                  <a:cubicBezTo>
                    <a:pt x="1292" y="1260"/>
                    <a:pt x="1292" y="874"/>
                    <a:pt x="1292" y="488"/>
                  </a:cubicBezTo>
                  <a:cubicBezTo>
                    <a:pt x="1292" y="464"/>
                    <a:pt x="1291" y="464"/>
                    <a:pt x="1267" y="464"/>
                  </a:cubicBezTo>
                  <a:cubicBezTo>
                    <a:pt x="1156" y="464"/>
                    <a:pt x="1045" y="464"/>
                    <a:pt x="933" y="464"/>
                  </a:cubicBezTo>
                  <a:cubicBezTo>
                    <a:pt x="900" y="464"/>
                    <a:pt x="890" y="453"/>
                    <a:pt x="890" y="420"/>
                  </a:cubicBezTo>
                  <a:cubicBezTo>
                    <a:pt x="890" y="310"/>
                    <a:pt x="890" y="200"/>
                    <a:pt x="890" y="90"/>
                  </a:cubicBezTo>
                  <a:cubicBezTo>
                    <a:pt x="890" y="60"/>
                    <a:pt x="889" y="59"/>
                    <a:pt x="860" y="59"/>
                  </a:cubicBezTo>
                  <a:cubicBezTo>
                    <a:pt x="769" y="59"/>
                    <a:pt x="679" y="59"/>
                    <a:pt x="589" y="59"/>
                  </a:cubicBezTo>
                  <a:cubicBezTo>
                    <a:pt x="531" y="59"/>
                    <a:pt x="473" y="60"/>
                    <a:pt x="415" y="60"/>
                  </a:cubicBezTo>
                  <a:cubicBezTo>
                    <a:pt x="365" y="60"/>
                    <a:pt x="315" y="59"/>
                    <a:pt x="265" y="60"/>
                  </a:cubicBezTo>
                  <a:cubicBezTo>
                    <a:pt x="202" y="60"/>
                    <a:pt x="139" y="60"/>
                    <a:pt x="76" y="60"/>
                  </a:cubicBezTo>
                  <a:cubicBezTo>
                    <a:pt x="65" y="60"/>
                    <a:pt x="61" y="64"/>
                    <a:pt x="61" y="75"/>
                  </a:cubicBezTo>
                  <a:cubicBezTo>
                    <a:pt x="61" y="114"/>
                    <a:pt x="60" y="154"/>
                    <a:pt x="60" y="193"/>
                  </a:cubicBezTo>
                  <a:cubicBezTo>
                    <a:pt x="60" y="250"/>
                    <a:pt x="60" y="306"/>
                    <a:pt x="60" y="363"/>
                  </a:cubicBezTo>
                  <a:cubicBezTo>
                    <a:pt x="60" y="419"/>
                    <a:pt x="60" y="475"/>
                    <a:pt x="60" y="531"/>
                  </a:cubicBezTo>
                  <a:cubicBezTo>
                    <a:pt x="60" y="585"/>
                    <a:pt x="60" y="639"/>
                    <a:pt x="60" y="693"/>
                  </a:cubicBezTo>
                  <a:cubicBezTo>
                    <a:pt x="61" y="750"/>
                    <a:pt x="60" y="808"/>
                    <a:pt x="60" y="865"/>
                  </a:cubicBezTo>
                  <a:close/>
                  <a:moveTo>
                    <a:pt x="953" y="113"/>
                  </a:moveTo>
                  <a:cubicBezTo>
                    <a:pt x="951" y="115"/>
                    <a:pt x="952" y="120"/>
                    <a:pt x="952" y="124"/>
                  </a:cubicBezTo>
                  <a:cubicBezTo>
                    <a:pt x="952" y="208"/>
                    <a:pt x="952" y="293"/>
                    <a:pt x="952" y="377"/>
                  </a:cubicBezTo>
                  <a:cubicBezTo>
                    <a:pt x="952" y="400"/>
                    <a:pt x="953" y="401"/>
                    <a:pt x="977" y="401"/>
                  </a:cubicBezTo>
                  <a:cubicBezTo>
                    <a:pt x="1062" y="401"/>
                    <a:pt x="1146" y="401"/>
                    <a:pt x="1230" y="401"/>
                  </a:cubicBezTo>
                  <a:cubicBezTo>
                    <a:pt x="1234" y="401"/>
                    <a:pt x="1239" y="403"/>
                    <a:pt x="1241" y="400"/>
                  </a:cubicBezTo>
                  <a:cubicBezTo>
                    <a:pt x="1145" y="304"/>
                    <a:pt x="1049" y="208"/>
                    <a:pt x="953" y="1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1" name="Freeform 11">
              <a:extLst>
                <a:ext uri="{FF2B5EF4-FFF2-40B4-BE49-F238E27FC236}">
                  <a16:creationId xmlns:a16="http://schemas.microsoft.com/office/drawing/2014/main" id="{EB99F6F7-6EA0-4C6F-BCE0-DBDEFE71AD5D}"/>
                </a:ext>
              </a:extLst>
            </p:cNvPr>
            <p:cNvSpPr>
              <a:spLocks noEditPoints="1"/>
            </p:cNvSpPr>
            <p:nvPr/>
          </p:nvSpPr>
          <p:spPr bwMode="auto">
            <a:xfrm>
              <a:off x="9912350" y="4148138"/>
              <a:ext cx="460375" cy="312738"/>
            </a:xfrm>
            <a:custGeom>
              <a:avLst/>
              <a:gdLst>
                <a:gd name="T0" fmla="*/ 43 w 982"/>
                <a:gd name="T1" fmla="*/ 667 h 668"/>
                <a:gd name="T2" fmla="*/ 0 w 982"/>
                <a:gd name="T3" fmla="*/ 638 h 668"/>
                <a:gd name="T4" fmla="*/ 64 w 982"/>
                <a:gd name="T5" fmla="*/ 605 h 668"/>
                <a:gd name="T6" fmla="*/ 85 w 982"/>
                <a:gd name="T7" fmla="*/ 248 h 668"/>
                <a:gd name="T8" fmla="*/ 121 w 982"/>
                <a:gd name="T9" fmla="*/ 203 h 668"/>
                <a:gd name="T10" fmla="*/ 320 w 982"/>
                <a:gd name="T11" fmla="*/ 241 h 668"/>
                <a:gd name="T12" fmla="*/ 326 w 982"/>
                <a:gd name="T13" fmla="*/ 603 h 668"/>
                <a:gd name="T14" fmla="*/ 373 w 982"/>
                <a:gd name="T15" fmla="*/ 582 h 668"/>
                <a:gd name="T16" fmla="*/ 373 w 982"/>
                <a:gd name="T17" fmla="*/ 50 h 668"/>
                <a:gd name="T18" fmla="*/ 563 w 982"/>
                <a:gd name="T19" fmla="*/ 0 h 668"/>
                <a:gd name="T20" fmla="*/ 607 w 982"/>
                <a:gd name="T21" fmla="*/ 579 h 668"/>
                <a:gd name="T22" fmla="*/ 657 w 982"/>
                <a:gd name="T23" fmla="*/ 602 h 668"/>
                <a:gd name="T24" fmla="*/ 662 w 982"/>
                <a:gd name="T25" fmla="*/ 241 h 668"/>
                <a:gd name="T26" fmla="*/ 698 w 982"/>
                <a:gd name="T27" fmla="*/ 116 h 668"/>
                <a:gd name="T28" fmla="*/ 896 w 982"/>
                <a:gd name="T29" fmla="*/ 159 h 668"/>
                <a:gd name="T30" fmla="*/ 925 w 982"/>
                <a:gd name="T31" fmla="*/ 605 h 668"/>
                <a:gd name="T32" fmla="*/ 981 w 982"/>
                <a:gd name="T33" fmla="*/ 639 h 668"/>
                <a:gd name="T34" fmla="*/ 940 w 982"/>
                <a:gd name="T35" fmla="*/ 667 h 668"/>
                <a:gd name="T36" fmla="*/ 547 w 982"/>
                <a:gd name="T37" fmla="*/ 334 h 668"/>
                <a:gd name="T38" fmla="*/ 547 w 982"/>
                <a:gd name="T39" fmla="*/ 82 h 668"/>
                <a:gd name="T40" fmla="*/ 453 w 982"/>
                <a:gd name="T41" fmla="*/ 63 h 668"/>
                <a:gd name="T42" fmla="*/ 435 w 982"/>
                <a:gd name="T43" fmla="*/ 201 h 668"/>
                <a:gd name="T44" fmla="*/ 457 w 982"/>
                <a:gd name="T45" fmla="*/ 605 h 668"/>
                <a:gd name="T46" fmla="*/ 547 w 982"/>
                <a:gd name="T47" fmla="*/ 582 h 668"/>
                <a:gd name="T48" fmla="*/ 834 w 982"/>
                <a:gd name="T49" fmla="*/ 391 h 668"/>
                <a:gd name="T50" fmla="*/ 834 w 982"/>
                <a:gd name="T51" fmla="*/ 196 h 668"/>
                <a:gd name="T52" fmla="*/ 742 w 982"/>
                <a:gd name="T53" fmla="*/ 178 h 668"/>
                <a:gd name="T54" fmla="*/ 723 w 982"/>
                <a:gd name="T55" fmla="*/ 586 h 668"/>
                <a:gd name="T56" fmla="*/ 807 w 982"/>
                <a:gd name="T57" fmla="*/ 605 h 668"/>
                <a:gd name="T58" fmla="*/ 834 w 982"/>
                <a:gd name="T59" fmla="*/ 391 h 668"/>
                <a:gd name="T60" fmla="*/ 147 w 982"/>
                <a:gd name="T61" fmla="*/ 585 h 668"/>
                <a:gd name="T62" fmla="*/ 240 w 982"/>
                <a:gd name="T63" fmla="*/ 605 h 668"/>
                <a:gd name="T64" fmla="*/ 258 w 982"/>
                <a:gd name="T65" fmla="*/ 283 h 668"/>
                <a:gd name="T66" fmla="*/ 169 w 982"/>
                <a:gd name="T67" fmla="*/ 265 h 668"/>
                <a:gd name="T68" fmla="*/ 148 w 982"/>
                <a:gd name="T69" fmla="*/ 437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2" h="668">
                  <a:moveTo>
                    <a:pt x="490" y="667"/>
                  </a:moveTo>
                  <a:cubicBezTo>
                    <a:pt x="341" y="667"/>
                    <a:pt x="192" y="667"/>
                    <a:pt x="43" y="667"/>
                  </a:cubicBezTo>
                  <a:cubicBezTo>
                    <a:pt x="38" y="667"/>
                    <a:pt x="33" y="668"/>
                    <a:pt x="28" y="667"/>
                  </a:cubicBezTo>
                  <a:cubicBezTo>
                    <a:pt x="12" y="665"/>
                    <a:pt x="1" y="653"/>
                    <a:pt x="0" y="638"/>
                  </a:cubicBezTo>
                  <a:cubicBezTo>
                    <a:pt x="0" y="623"/>
                    <a:pt x="9" y="611"/>
                    <a:pt x="24" y="607"/>
                  </a:cubicBezTo>
                  <a:cubicBezTo>
                    <a:pt x="37" y="604"/>
                    <a:pt x="51" y="605"/>
                    <a:pt x="64" y="605"/>
                  </a:cubicBezTo>
                  <a:cubicBezTo>
                    <a:pt x="81" y="606"/>
                    <a:pt x="86" y="599"/>
                    <a:pt x="86" y="583"/>
                  </a:cubicBezTo>
                  <a:cubicBezTo>
                    <a:pt x="85" y="471"/>
                    <a:pt x="85" y="360"/>
                    <a:pt x="85" y="248"/>
                  </a:cubicBezTo>
                  <a:cubicBezTo>
                    <a:pt x="85" y="237"/>
                    <a:pt x="85" y="226"/>
                    <a:pt x="92" y="217"/>
                  </a:cubicBezTo>
                  <a:cubicBezTo>
                    <a:pt x="98" y="206"/>
                    <a:pt x="109" y="203"/>
                    <a:pt x="121" y="203"/>
                  </a:cubicBezTo>
                  <a:cubicBezTo>
                    <a:pt x="176" y="203"/>
                    <a:pt x="231" y="202"/>
                    <a:pt x="286" y="203"/>
                  </a:cubicBezTo>
                  <a:cubicBezTo>
                    <a:pt x="309" y="203"/>
                    <a:pt x="320" y="216"/>
                    <a:pt x="320" y="241"/>
                  </a:cubicBezTo>
                  <a:cubicBezTo>
                    <a:pt x="320" y="354"/>
                    <a:pt x="320" y="467"/>
                    <a:pt x="320" y="580"/>
                  </a:cubicBezTo>
                  <a:cubicBezTo>
                    <a:pt x="320" y="588"/>
                    <a:pt x="316" y="600"/>
                    <a:pt x="326" y="603"/>
                  </a:cubicBezTo>
                  <a:cubicBezTo>
                    <a:pt x="340" y="607"/>
                    <a:pt x="354" y="608"/>
                    <a:pt x="367" y="602"/>
                  </a:cubicBezTo>
                  <a:cubicBezTo>
                    <a:pt x="375" y="598"/>
                    <a:pt x="373" y="589"/>
                    <a:pt x="373" y="582"/>
                  </a:cubicBezTo>
                  <a:cubicBezTo>
                    <a:pt x="373" y="522"/>
                    <a:pt x="373" y="462"/>
                    <a:pt x="373" y="403"/>
                  </a:cubicBezTo>
                  <a:cubicBezTo>
                    <a:pt x="373" y="285"/>
                    <a:pt x="373" y="168"/>
                    <a:pt x="373" y="50"/>
                  </a:cubicBezTo>
                  <a:cubicBezTo>
                    <a:pt x="373" y="10"/>
                    <a:pt x="382" y="1"/>
                    <a:pt x="423" y="0"/>
                  </a:cubicBezTo>
                  <a:cubicBezTo>
                    <a:pt x="469" y="0"/>
                    <a:pt x="516" y="0"/>
                    <a:pt x="563" y="0"/>
                  </a:cubicBezTo>
                  <a:cubicBezTo>
                    <a:pt x="598" y="1"/>
                    <a:pt x="607" y="10"/>
                    <a:pt x="607" y="44"/>
                  </a:cubicBezTo>
                  <a:cubicBezTo>
                    <a:pt x="607" y="222"/>
                    <a:pt x="607" y="401"/>
                    <a:pt x="607" y="579"/>
                  </a:cubicBezTo>
                  <a:cubicBezTo>
                    <a:pt x="607" y="587"/>
                    <a:pt x="603" y="600"/>
                    <a:pt x="614" y="603"/>
                  </a:cubicBezTo>
                  <a:cubicBezTo>
                    <a:pt x="627" y="607"/>
                    <a:pt x="643" y="608"/>
                    <a:pt x="657" y="602"/>
                  </a:cubicBezTo>
                  <a:cubicBezTo>
                    <a:pt x="664" y="599"/>
                    <a:pt x="661" y="590"/>
                    <a:pt x="661" y="584"/>
                  </a:cubicBezTo>
                  <a:cubicBezTo>
                    <a:pt x="662" y="470"/>
                    <a:pt x="662" y="356"/>
                    <a:pt x="662" y="241"/>
                  </a:cubicBezTo>
                  <a:cubicBezTo>
                    <a:pt x="662" y="212"/>
                    <a:pt x="661" y="183"/>
                    <a:pt x="662" y="154"/>
                  </a:cubicBezTo>
                  <a:cubicBezTo>
                    <a:pt x="662" y="128"/>
                    <a:pt x="672" y="116"/>
                    <a:pt x="698" y="116"/>
                  </a:cubicBezTo>
                  <a:cubicBezTo>
                    <a:pt x="751" y="115"/>
                    <a:pt x="804" y="115"/>
                    <a:pt x="857" y="116"/>
                  </a:cubicBezTo>
                  <a:cubicBezTo>
                    <a:pt x="885" y="116"/>
                    <a:pt x="896" y="129"/>
                    <a:pt x="896" y="159"/>
                  </a:cubicBezTo>
                  <a:cubicBezTo>
                    <a:pt x="896" y="298"/>
                    <a:pt x="896" y="437"/>
                    <a:pt x="896" y="576"/>
                  </a:cubicBezTo>
                  <a:cubicBezTo>
                    <a:pt x="896" y="605"/>
                    <a:pt x="896" y="605"/>
                    <a:pt x="925" y="605"/>
                  </a:cubicBezTo>
                  <a:cubicBezTo>
                    <a:pt x="936" y="605"/>
                    <a:pt x="946" y="605"/>
                    <a:pt x="957" y="607"/>
                  </a:cubicBezTo>
                  <a:cubicBezTo>
                    <a:pt x="972" y="610"/>
                    <a:pt x="982" y="624"/>
                    <a:pt x="981" y="639"/>
                  </a:cubicBezTo>
                  <a:cubicBezTo>
                    <a:pt x="980" y="654"/>
                    <a:pt x="969" y="665"/>
                    <a:pt x="954" y="667"/>
                  </a:cubicBezTo>
                  <a:cubicBezTo>
                    <a:pt x="950" y="667"/>
                    <a:pt x="945" y="667"/>
                    <a:pt x="940" y="667"/>
                  </a:cubicBezTo>
                  <a:cubicBezTo>
                    <a:pt x="790" y="667"/>
                    <a:pt x="640" y="667"/>
                    <a:pt x="490" y="667"/>
                  </a:cubicBezTo>
                  <a:close/>
                  <a:moveTo>
                    <a:pt x="547" y="334"/>
                  </a:moveTo>
                  <a:cubicBezTo>
                    <a:pt x="547" y="334"/>
                    <a:pt x="547" y="334"/>
                    <a:pt x="547" y="334"/>
                  </a:cubicBezTo>
                  <a:cubicBezTo>
                    <a:pt x="547" y="250"/>
                    <a:pt x="546" y="166"/>
                    <a:pt x="547" y="82"/>
                  </a:cubicBezTo>
                  <a:cubicBezTo>
                    <a:pt x="547" y="68"/>
                    <a:pt x="542" y="62"/>
                    <a:pt x="527" y="63"/>
                  </a:cubicBezTo>
                  <a:cubicBezTo>
                    <a:pt x="503" y="64"/>
                    <a:pt x="478" y="64"/>
                    <a:pt x="453" y="63"/>
                  </a:cubicBezTo>
                  <a:cubicBezTo>
                    <a:pt x="439" y="62"/>
                    <a:pt x="434" y="68"/>
                    <a:pt x="434" y="82"/>
                  </a:cubicBezTo>
                  <a:cubicBezTo>
                    <a:pt x="435" y="121"/>
                    <a:pt x="435" y="161"/>
                    <a:pt x="435" y="201"/>
                  </a:cubicBezTo>
                  <a:cubicBezTo>
                    <a:pt x="435" y="328"/>
                    <a:pt x="435" y="455"/>
                    <a:pt x="435" y="582"/>
                  </a:cubicBezTo>
                  <a:cubicBezTo>
                    <a:pt x="435" y="604"/>
                    <a:pt x="436" y="604"/>
                    <a:pt x="457" y="605"/>
                  </a:cubicBezTo>
                  <a:cubicBezTo>
                    <a:pt x="479" y="605"/>
                    <a:pt x="502" y="605"/>
                    <a:pt x="524" y="605"/>
                  </a:cubicBezTo>
                  <a:cubicBezTo>
                    <a:pt x="546" y="604"/>
                    <a:pt x="547" y="604"/>
                    <a:pt x="547" y="582"/>
                  </a:cubicBezTo>
                  <a:cubicBezTo>
                    <a:pt x="547" y="499"/>
                    <a:pt x="547" y="416"/>
                    <a:pt x="547" y="334"/>
                  </a:cubicBezTo>
                  <a:close/>
                  <a:moveTo>
                    <a:pt x="834" y="391"/>
                  </a:moveTo>
                  <a:cubicBezTo>
                    <a:pt x="834" y="391"/>
                    <a:pt x="834" y="391"/>
                    <a:pt x="834" y="391"/>
                  </a:cubicBezTo>
                  <a:cubicBezTo>
                    <a:pt x="834" y="326"/>
                    <a:pt x="833" y="261"/>
                    <a:pt x="834" y="196"/>
                  </a:cubicBezTo>
                  <a:cubicBezTo>
                    <a:pt x="834" y="183"/>
                    <a:pt x="830" y="177"/>
                    <a:pt x="816" y="178"/>
                  </a:cubicBezTo>
                  <a:cubicBezTo>
                    <a:pt x="792" y="178"/>
                    <a:pt x="767" y="178"/>
                    <a:pt x="742" y="178"/>
                  </a:cubicBezTo>
                  <a:cubicBezTo>
                    <a:pt x="728" y="177"/>
                    <a:pt x="723" y="184"/>
                    <a:pt x="723" y="197"/>
                  </a:cubicBezTo>
                  <a:cubicBezTo>
                    <a:pt x="724" y="327"/>
                    <a:pt x="724" y="457"/>
                    <a:pt x="723" y="586"/>
                  </a:cubicBezTo>
                  <a:cubicBezTo>
                    <a:pt x="723" y="599"/>
                    <a:pt x="728" y="605"/>
                    <a:pt x="741" y="605"/>
                  </a:cubicBezTo>
                  <a:cubicBezTo>
                    <a:pt x="763" y="604"/>
                    <a:pt x="785" y="605"/>
                    <a:pt x="807" y="605"/>
                  </a:cubicBezTo>
                  <a:cubicBezTo>
                    <a:pt x="834" y="604"/>
                    <a:pt x="834" y="604"/>
                    <a:pt x="834" y="579"/>
                  </a:cubicBezTo>
                  <a:cubicBezTo>
                    <a:pt x="834" y="516"/>
                    <a:pt x="834" y="454"/>
                    <a:pt x="834" y="391"/>
                  </a:cubicBezTo>
                  <a:close/>
                  <a:moveTo>
                    <a:pt x="148" y="437"/>
                  </a:moveTo>
                  <a:cubicBezTo>
                    <a:pt x="148" y="486"/>
                    <a:pt x="148" y="535"/>
                    <a:pt x="147" y="585"/>
                  </a:cubicBezTo>
                  <a:cubicBezTo>
                    <a:pt x="147" y="600"/>
                    <a:pt x="153" y="605"/>
                    <a:pt x="167" y="605"/>
                  </a:cubicBezTo>
                  <a:cubicBezTo>
                    <a:pt x="191" y="604"/>
                    <a:pt x="216" y="604"/>
                    <a:pt x="240" y="605"/>
                  </a:cubicBezTo>
                  <a:cubicBezTo>
                    <a:pt x="253" y="605"/>
                    <a:pt x="258" y="600"/>
                    <a:pt x="258" y="587"/>
                  </a:cubicBezTo>
                  <a:cubicBezTo>
                    <a:pt x="258" y="486"/>
                    <a:pt x="258" y="384"/>
                    <a:pt x="258" y="283"/>
                  </a:cubicBezTo>
                  <a:cubicBezTo>
                    <a:pt x="258" y="270"/>
                    <a:pt x="253" y="265"/>
                    <a:pt x="240" y="265"/>
                  </a:cubicBezTo>
                  <a:cubicBezTo>
                    <a:pt x="216" y="265"/>
                    <a:pt x="193" y="266"/>
                    <a:pt x="169" y="265"/>
                  </a:cubicBezTo>
                  <a:cubicBezTo>
                    <a:pt x="153" y="264"/>
                    <a:pt x="147" y="270"/>
                    <a:pt x="147" y="286"/>
                  </a:cubicBezTo>
                  <a:cubicBezTo>
                    <a:pt x="148" y="336"/>
                    <a:pt x="148" y="386"/>
                    <a:pt x="148" y="4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52" name="Freeform 12">
              <a:extLst>
                <a:ext uri="{FF2B5EF4-FFF2-40B4-BE49-F238E27FC236}">
                  <a16:creationId xmlns:a16="http://schemas.microsoft.com/office/drawing/2014/main" id="{8B191A7A-3CB2-48F1-84FB-C99581A2CA0B}"/>
                </a:ext>
              </a:extLst>
            </p:cNvPr>
            <p:cNvSpPr>
              <a:spLocks/>
            </p:cNvSpPr>
            <p:nvPr/>
          </p:nvSpPr>
          <p:spPr bwMode="auto">
            <a:xfrm>
              <a:off x="9953625" y="3987801"/>
              <a:ext cx="338138" cy="203200"/>
            </a:xfrm>
            <a:custGeom>
              <a:avLst/>
              <a:gdLst>
                <a:gd name="T0" fmla="*/ 601 w 723"/>
                <a:gd name="T1" fmla="*/ 63 h 436"/>
                <a:gd name="T2" fmla="*/ 573 w 723"/>
                <a:gd name="T3" fmla="*/ 60 h 436"/>
                <a:gd name="T4" fmla="*/ 547 w 723"/>
                <a:gd name="T5" fmla="*/ 28 h 436"/>
                <a:gd name="T6" fmla="*/ 577 w 723"/>
                <a:gd name="T7" fmla="*/ 0 h 436"/>
                <a:gd name="T8" fmla="*/ 693 w 723"/>
                <a:gd name="T9" fmla="*/ 0 h 436"/>
                <a:gd name="T10" fmla="*/ 723 w 723"/>
                <a:gd name="T11" fmla="*/ 30 h 436"/>
                <a:gd name="T12" fmla="*/ 723 w 723"/>
                <a:gd name="T13" fmla="*/ 143 h 436"/>
                <a:gd name="T14" fmla="*/ 693 w 723"/>
                <a:gd name="T15" fmla="*/ 176 h 436"/>
                <a:gd name="T16" fmla="*/ 661 w 723"/>
                <a:gd name="T17" fmla="*/ 144 h 436"/>
                <a:gd name="T18" fmla="*/ 661 w 723"/>
                <a:gd name="T19" fmla="*/ 115 h 436"/>
                <a:gd name="T20" fmla="*/ 657 w 723"/>
                <a:gd name="T21" fmla="*/ 105 h 436"/>
                <a:gd name="T22" fmla="*/ 649 w 723"/>
                <a:gd name="T23" fmla="*/ 110 h 436"/>
                <a:gd name="T24" fmla="*/ 579 w 723"/>
                <a:gd name="T25" fmla="*/ 171 h 436"/>
                <a:gd name="T26" fmla="*/ 491 w 723"/>
                <a:gd name="T27" fmla="*/ 247 h 436"/>
                <a:gd name="T28" fmla="*/ 452 w 723"/>
                <a:gd name="T29" fmla="*/ 262 h 436"/>
                <a:gd name="T30" fmla="*/ 349 w 723"/>
                <a:gd name="T31" fmla="*/ 262 h 436"/>
                <a:gd name="T32" fmla="*/ 319 w 723"/>
                <a:gd name="T33" fmla="*/ 274 h 436"/>
                <a:gd name="T34" fmla="*/ 177 w 723"/>
                <a:gd name="T35" fmla="*/ 418 h 436"/>
                <a:gd name="T36" fmla="*/ 135 w 723"/>
                <a:gd name="T37" fmla="*/ 436 h 436"/>
                <a:gd name="T38" fmla="*/ 44 w 723"/>
                <a:gd name="T39" fmla="*/ 436 h 436"/>
                <a:gd name="T40" fmla="*/ 37 w 723"/>
                <a:gd name="T41" fmla="*/ 436 h 436"/>
                <a:gd name="T42" fmla="*/ 0 w 723"/>
                <a:gd name="T43" fmla="*/ 405 h 436"/>
                <a:gd name="T44" fmla="*/ 39 w 723"/>
                <a:gd name="T45" fmla="*/ 374 h 436"/>
                <a:gd name="T46" fmla="*/ 112 w 723"/>
                <a:gd name="T47" fmla="*/ 375 h 436"/>
                <a:gd name="T48" fmla="*/ 148 w 723"/>
                <a:gd name="T49" fmla="*/ 359 h 436"/>
                <a:gd name="T50" fmla="*/ 287 w 723"/>
                <a:gd name="T51" fmla="*/ 219 h 436"/>
                <a:gd name="T52" fmla="*/ 331 w 723"/>
                <a:gd name="T53" fmla="*/ 200 h 436"/>
                <a:gd name="T54" fmla="*/ 432 w 723"/>
                <a:gd name="T55" fmla="*/ 201 h 436"/>
                <a:gd name="T56" fmla="*/ 465 w 723"/>
                <a:gd name="T57" fmla="*/ 188 h 436"/>
                <a:gd name="T58" fmla="*/ 590 w 723"/>
                <a:gd name="T59" fmla="*/ 79 h 436"/>
                <a:gd name="T60" fmla="*/ 604 w 723"/>
                <a:gd name="T61" fmla="*/ 68 h 436"/>
                <a:gd name="T62" fmla="*/ 601 w 723"/>
                <a:gd name="T63" fmla="*/ 63 h 4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23" h="436">
                  <a:moveTo>
                    <a:pt x="601" y="63"/>
                  </a:moveTo>
                  <a:cubicBezTo>
                    <a:pt x="592" y="62"/>
                    <a:pt x="582" y="62"/>
                    <a:pt x="573" y="60"/>
                  </a:cubicBezTo>
                  <a:cubicBezTo>
                    <a:pt x="556" y="57"/>
                    <a:pt x="545" y="44"/>
                    <a:pt x="547" y="28"/>
                  </a:cubicBezTo>
                  <a:cubicBezTo>
                    <a:pt x="548" y="13"/>
                    <a:pt x="560" y="0"/>
                    <a:pt x="577" y="0"/>
                  </a:cubicBezTo>
                  <a:cubicBezTo>
                    <a:pt x="616" y="0"/>
                    <a:pt x="655" y="0"/>
                    <a:pt x="693" y="0"/>
                  </a:cubicBezTo>
                  <a:cubicBezTo>
                    <a:pt x="711" y="0"/>
                    <a:pt x="723" y="12"/>
                    <a:pt x="723" y="30"/>
                  </a:cubicBezTo>
                  <a:cubicBezTo>
                    <a:pt x="723" y="68"/>
                    <a:pt x="723" y="106"/>
                    <a:pt x="723" y="143"/>
                  </a:cubicBezTo>
                  <a:cubicBezTo>
                    <a:pt x="722" y="163"/>
                    <a:pt x="710" y="175"/>
                    <a:pt x="693" y="176"/>
                  </a:cubicBezTo>
                  <a:cubicBezTo>
                    <a:pt x="676" y="177"/>
                    <a:pt x="663" y="164"/>
                    <a:pt x="661" y="144"/>
                  </a:cubicBezTo>
                  <a:cubicBezTo>
                    <a:pt x="660" y="134"/>
                    <a:pt x="661" y="125"/>
                    <a:pt x="661" y="115"/>
                  </a:cubicBezTo>
                  <a:cubicBezTo>
                    <a:pt x="660" y="112"/>
                    <a:pt x="662" y="106"/>
                    <a:pt x="657" y="105"/>
                  </a:cubicBezTo>
                  <a:cubicBezTo>
                    <a:pt x="655" y="105"/>
                    <a:pt x="651" y="108"/>
                    <a:pt x="649" y="110"/>
                  </a:cubicBezTo>
                  <a:cubicBezTo>
                    <a:pt x="625" y="130"/>
                    <a:pt x="602" y="150"/>
                    <a:pt x="579" y="171"/>
                  </a:cubicBezTo>
                  <a:cubicBezTo>
                    <a:pt x="550" y="196"/>
                    <a:pt x="520" y="222"/>
                    <a:pt x="491" y="247"/>
                  </a:cubicBezTo>
                  <a:cubicBezTo>
                    <a:pt x="480" y="258"/>
                    <a:pt x="468" y="263"/>
                    <a:pt x="452" y="262"/>
                  </a:cubicBezTo>
                  <a:cubicBezTo>
                    <a:pt x="418" y="262"/>
                    <a:pt x="383" y="263"/>
                    <a:pt x="349" y="262"/>
                  </a:cubicBezTo>
                  <a:cubicBezTo>
                    <a:pt x="337" y="262"/>
                    <a:pt x="328" y="266"/>
                    <a:pt x="319" y="274"/>
                  </a:cubicBezTo>
                  <a:cubicBezTo>
                    <a:pt x="272" y="322"/>
                    <a:pt x="224" y="370"/>
                    <a:pt x="177" y="418"/>
                  </a:cubicBezTo>
                  <a:cubicBezTo>
                    <a:pt x="165" y="430"/>
                    <a:pt x="152" y="436"/>
                    <a:pt x="135" y="436"/>
                  </a:cubicBezTo>
                  <a:cubicBezTo>
                    <a:pt x="104" y="436"/>
                    <a:pt x="74" y="436"/>
                    <a:pt x="44" y="436"/>
                  </a:cubicBezTo>
                  <a:cubicBezTo>
                    <a:pt x="42" y="436"/>
                    <a:pt x="39" y="436"/>
                    <a:pt x="37" y="436"/>
                  </a:cubicBezTo>
                  <a:cubicBezTo>
                    <a:pt x="14" y="434"/>
                    <a:pt x="0" y="422"/>
                    <a:pt x="0" y="405"/>
                  </a:cubicBezTo>
                  <a:cubicBezTo>
                    <a:pt x="1" y="386"/>
                    <a:pt x="15" y="374"/>
                    <a:pt x="39" y="374"/>
                  </a:cubicBezTo>
                  <a:cubicBezTo>
                    <a:pt x="63" y="374"/>
                    <a:pt x="87" y="373"/>
                    <a:pt x="112" y="375"/>
                  </a:cubicBezTo>
                  <a:cubicBezTo>
                    <a:pt x="127" y="375"/>
                    <a:pt x="138" y="370"/>
                    <a:pt x="148" y="359"/>
                  </a:cubicBezTo>
                  <a:cubicBezTo>
                    <a:pt x="194" y="312"/>
                    <a:pt x="242" y="266"/>
                    <a:pt x="287" y="219"/>
                  </a:cubicBezTo>
                  <a:cubicBezTo>
                    <a:pt x="300" y="206"/>
                    <a:pt x="313" y="200"/>
                    <a:pt x="331" y="200"/>
                  </a:cubicBezTo>
                  <a:cubicBezTo>
                    <a:pt x="364" y="201"/>
                    <a:pt x="398" y="200"/>
                    <a:pt x="432" y="201"/>
                  </a:cubicBezTo>
                  <a:cubicBezTo>
                    <a:pt x="445" y="201"/>
                    <a:pt x="455" y="197"/>
                    <a:pt x="465" y="188"/>
                  </a:cubicBezTo>
                  <a:cubicBezTo>
                    <a:pt x="507" y="152"/>
                    <a:pt x="548" y="116"/>
                    <a:pt x="590" y="79"/>
                  </a:cubicBezTo>
                  <a:cubicBezTo>
                    <a:pt x="594" y="75"/>
                    <a:pt x="599" y="71"/>
                    <a:pt x="604" y="68"/>
                  </a:cubicBezTo>
                  <a:cubicBezTo>
                    <a:pt x="603" y="66"/>
                    <a:pt x="602" y="65"/>
                    <a:pt x="601"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grpSp>
      <p:grpSp>
        <p:nvGrpSpPr>
          <p:cNvPr id="44" name="Group 43">
            <a:extLst>
              <a:ext uri="{FF2B5EF4-FFF2-40B4-BE49-F238E27FC236}">
                <a16:creationId xmlns:a16="http://schemas.microsoft.com/office/drawing/2014/main" id="{E14C397B-6108-4389-BC83-D5FEDAB6F670}"/>
              </a:ext>
            </a:extLst>
          </p:cNvPr>
          <p:cNvGrpSpPr/>
          <p:nvPr/>
        </p:nvGrpSpPr>
        <p:grpSpPr>
          <a:xfrm>
            <a:off x="4434701" y="4971302"/>
            <a:ext cx="301179" cy="312993"/>
            <a:chOff x="10556875" y="3760788"/>
            <a:chExt cx="842963" cy="785813"/>
          </a:xfrm>
          <a:solidFill>
            <a:schemeClr val="accent1"/>
          </a:solidFill>
        </p:grpSpPr>
        <p:sp>
          <p:nvSpPr>
            <p:cNvPr id="45" name="Freeform 13">
              <a:extLst>
                <a:ext uri="{FF2B5EF4-FFF2-40B4-BE49-F238E27FC236}">
                  <a16:creationId xmlns:a16="http://schemas.microsoft.com/office/drawing/2014/main" id="{EEF85812-A2BB-406E-A755-E5CDCB8EB8FE}"/>
                </a:ext>
              </a:extLst>
            </p:cNvPr>
            <p:cNvSpPr>
              <a:spLocks noEditPoints="1"/>
            </p:cNvSpPr>
            <p:nvPr/>
          </p:nvSpPr>
          <p:spPr bwMode="auto">
            <a:xfrm>
              <a:off x="10556875" y="3760788"/>
              <a:ext cx="842963" cy="785813"/>
            </a:xfrm>
            <a:custGeom>
              <a:avLst/>
              <a:gdLst>
                <a:gd name="T0" fmla="*/ 1587 w 1800"/>
                <a:gd name="T1" fmla="*/ 242 h 1678"/>
                <a:gd name="T2" fmla="*/ 1527 w 1800"/>
                <a:gd name="T3" fmla="*/ 260 h 1678"/>
                <a:gd name="T4" fmla="*/ 1505 w 1800"/>
                <a:gd name="T5" fmla="*/ 358 h 1678"/>
                <a:gd name="T6" fmla="*/ 1483 w 1800"/>
                <a:gd name="T7" fmla="*/ 262 h 1678"/>
                <a:gd name="T8" fmla="*/ 826 w 1800"/>
                <a:gd name="T9" fmla="*/ 242 h 1678"/>
                <a:gd name="T10" fmla="*/ 618 w 1800"/>
                <a:gd name="T11" fmla="*/ 215 h 1678"/>
                <a:gd name="T12" fmla="*/ 357 w 1800"/>
                <a:gd name="T13" fmla="*/ 175 h 1678"/>
                <a:gd name="T14" fmla="*/ 376 w 1800"/>
                <a:gd name="T15" fmla="*/ 465 h 1678"/>
                <a:gd name="T16" fmla="*/ 747 w 1800"/>
                <a:gd name="T17" fmla="*/ 475 h 1678"/>
                <a:gd name="T18" fmla="*/ 875 w 1800"/>
                <a:gd name="T19" fmla="*/ 542 h 1678"/>
                <a:gd name="T20" fmla="*/ 740 w 1800"/>
                <a:gd name="T21" fmla="*/ 614 h 1678"/>
                <a:gd name="T22" fmla="*/ 396 w 1800"/>
                <a:gd name="T23" fmla="*/ 619 h 1678"/>
                <a:gd name="T24" fmla="*/ 360 w 1800"/>
                <a:gd name="T25" fmla="*/ 1475 h 1678"/>
                <a:gd name="T26" fmla="*/ 320 w 1800"/>
                <a:gd name="T27" fmla="*/ 1632 h 1678"/>
                <a:gd name="T28" fmla="*/ 1486 w 1800"/>
                <a:gd name="T29" fmla="*/ 1489 h 1678"/>
                <a:gd name="T30" fmla="*/ 1524 w 1800"/>
                <a:gd name="T31" fmla="*/ 1082 h 1678"/>
                <a:gd name="T32" fmla="*/ 1530 w 1800"/>
                <a:gd name="T33" fmla="*/ 1370 h 1678"/>
                <a:gd name="T34" fmla="*/ 1349 w 1800"/>
                <a:gd name="T35" fmla="*/ 1677 h 1678"/>
                <a:gd name="T36" fmla="*/ 2 w 1800"/>
                <a:gd name="T37" fmla="*/ 1538 h 1678"/>
                <a:gd name="T38" fmla="*/ 0 w 1800"/>
                <a:gd name="T39" fmla="*/ 1436 h 1678"/>
                <a:gd name="T40" fmla="*/ 291 w 1800"/>
                <a:gd name="T41" fmla="*/ 1436 h 1678"/>
                <a:gd name="T42" fmla="*/ 312 w 1800"/>
                <a:gd name="T43" fmla="*/ 638 h 1678"/>
                <a:gd name="T44" fmla="*/ 87 w 1800"/>
                <a:gd name="T45" fmla="*/ 619 h 1678"/>
                <a:gd name="T46" fmla="*/ 0 w 1800"/>
                <a:gd name="T47" fmla="*/ 522 h 1678"/>
                <a:gd name="T48" fmla="*/ 288 w 1800"/>
                <a:gd name="T49" fmla="*/ 465 h 1678"/>
                <a:gd name="T50" fmla="*/ 313 w 1800"/>
                <a:gd name="T51" fmla="*/ 194 h 1678"/>
                <a:gd name="T52" fmla="*/ 502 w 1800"/>
                <a:gd name="T53" fmla="*/ 0 h 1678"/>
                <a:gd name="T54" fmla="*/ 1647 w 1800"/>
                <a:gd name="T55" fmla="*/ 1 h 1678"/>
                <a:gd name="T56" fmla="*/ 1800 w 1800"/>
                <a:gd name="T57" fmla="*/ 146 h 1678"/>
                <a:gd name="T58" fmla="*/ 617 w 1800"/>
                <a:gd name="T59" fmla="*/ 47 h 1678"/>
                <a:gd name="T60" fmla="*/ 671 w 1800"/>
                <a:gd name="T61" fmla="*/ 176 h 1678"/>
                <a:gd name="T62" fmla="*/ 1480 w 1800"/>
                <a:gd name="T63" fmla="*/ 198 h 1678"/>
                <a:gd name="T64" fmla="*/ 1756 w 1800"/>
                <a:gd name="T65" fmla="*/ 189 h 1678"/>
                <a:gd name="T66" fmla="*/ 1628 w 1800"/>
                <a:gd name="T67" fmla="*/ 45 h 1678"/>
                <a:gd name="T68" fmla="*/ 617 w 1800"/>
                <a:gd name="T69" fmla="*/ 47 h 1678"/>
                <a:gd name="T70" fmla="*/ 63 w 1800"/>
                <a:gd name="T71" fmla="*/ 1479 h 1678"/>
                <a:gd name="T72" fmla="*/ 178 w 1800"/>
                <a:gd name="T73" fmla="*/ 1632 h 1678"/>
                <a:gd name="T74" fmla="*/ 295 w 1800"/>
                <a:gd name="T75" fmla="*/ 1480 h 1678"/>
                <a:gd name="T76" fmla="*/ 408 w 1800"/>
                <a:gd name="T77" fmla="*/ 574 h 1678"/>
                <a:gd name="T78" fmla="*/ 639 w 1800"/>
                <a:gd name="T79" fmla="*/ 536 h 1678"/>
                <a:gd name="T80" fmla="*/ 219 w 1800"/>
                <a:gd name="T81" fmla="*/ 512 h 1678"/>
                <a:gd name="T82" fmla="*/ 195 w 1800"/>
                <a:gd name="T83" fmla="*/ 574 h 1678"/>
                <a:gd name="T84" fmla="*/ 95 w 1800"/>
                <a:gd name="T85" fmla="*/ 512 h 1678"/>
                <a:gd name="T86" fmla="*/ 43 w 1800"/>
                <a:gd name="T87" fmla="*/ 541 h 1678"/>
                <a:gd name="T88" fmla="*/ 103 w 1800"/>
                <a:gd name="T89" fmla="*/ 574 h 1678"/>
                <a:gd name="T90" fmla="*/ 95 w 1800"/>
                <a:gd name="T91" fmla="*/ 512 h 1678"/>
                <a:gd name="T92" fmla="*/ 719 w 1800"/>
                <a:gd name="T93" fmla="*/ 514 h 1678"/>
                <a:gd name="T94" fmla="*/ 683 w 1800"/>
                <a:gd name="T95" fmla="*/ 559 h 1678"/>
                <a:gd name="T96" fmla="*/ 773 w 1800"/>
                <a:gd name="T97" fmla="*/ 540 h 1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00" h="1678">
                  <a:moveTo>
                    <a:pt x="1800" y="241"/>
                  </a:moveTo>
                  <a:cubicBezTo>
                    <a:pt x="1729" y="241"/>
                    <a:pt x="1658" y="242"/>
                    <a:pt x="1587" y="242"/>
                  </a:cubicBezTo>
                  <a:cubicBezTo>
                    <a:pt x="1573" y="242"/>
                    <a:pt x="1559" y="243"/>
                    <a:pt x="1545" y="242"/>
                  </a:cubicBezTo>
                  <a:cubicBezTo>
                    <a:pt x="1531" y="241"/>
                    <a:pt x="1526" y="246"/>
                    <a:pt x="1527" y="260"/>
                  </a:cubicBezTo>
                  <a:cubicBezTo>
                    <a:pt x="1527" y="287"/>
                    <a:pt x="1526" y="314"/>
                    <a:pt x="1527" y="341"/>
                  </a:cubicBezTo>
                  <a:cubicBezTo>
                    <a:pt x="1528" y="359"/>
                    <a:pt x="1517" y="358"/>
                    <a:pt x="1505" y="358"/>
                  </a:cubicBezTo>
                  <a:cubicBezTo>
                    <a:pt x="1492" y="358"/>
                    <a:pt x="1481" y="359"/>
                    <a:pt x="1482" y="341"/>
                  </a:cubicBezTo>
                  <a:cubicBezTo>
                    <a:pt x="1483" y="314"/>
                    <a:pt x="1482" y="288"/>
                    <a:pt x="1483" y="262"/>
                  </a:cubicBezTo>
                  <a:cubicBezTo>
                    <a:pt x="1483" y="246"/>
                    <a:pt x="1478" y="242"/>
                    <a:pt x="1463" y="242"/>
                  </a:cubicBezTo>
                  <a:cubicBezTo>
                    <a:pt x="1250" y="242"/>
                    <a:pt x="1038" y="242"/>
                    <a:pt x="826" y="242"/>
                  </a:cubicBezTo>
                  <a:cubicBezTo>
                    <a:pt x="764" y="242"/>
                    <a:pt x="702" y="242"/>
                    <a:pt x="640" y="242"/>
                  </a:cubicBezTo>
                  <a:cubicBezTo>
                    <a:pt x="613" y="242"/>
                    <a:pt x="611" y="240"/>
                    <a:pt x="618" y="215"/>
                  </a:cubicBezTo>
                  <a:cubicBezTo>
                    <a:pt x="641" y="135"/>
                    <a:pt x="585" y="52"/>
                    <a:pt x="499" y="46"/>
                  </a:cubicBezTo>
                  <a:cubicBezTo>
                    <a:pt x="429" y="41"/>
                    <a:pt x="359" y="92"/>
                    <a:pt x="357" y="175"/>
                  </a:cubicBezTo>
                  <a:cubicBezTo>
                    <a:pt x="354" y="266"/>
                    <a:pt x="356" y="358"/>
                    <a:pt x="356" y="449"/>
                  </a:cubicBezTo>
                  <a:cubicBezTo>
                    <a:pt x="356" y="465"/>
                    <a:pt x="365" y="465"/>
                    <a:pt x="376" y="465"/>
                  </a:cubicBezTo>
                  <a:cubicBezTo>
                    <a:pt x="486" y="465"/>
                    <a:pt x="596" y="465"/>
                    <a:pt x="706" y="465"/>
                  </a:cubicBezTo>
                  <a:cubicBezTo>
                    <a:pt x="721" y="465"/>
                    <a:pt x="734" y="468"/>
                    <a:pt x="747" y="475"/>
                  </a:cubicBezTo>
                  <a:cubicBezTo>
                    <a:pt x="785" y="495"/>
                    <a:pt x="824" y="514"/>
                    <a:pt x="863" y="533"/>
                  </a:cubicBezTo>
                  <a:cubicBezTo>
                    <a:pt x="867" y="535"/>
                    <a:pt x="875" y="536"/>
                    <a:pt x="875" y="542"/>
                  </a:cubicBezTo>
                  <a:cubicBezTo>
                    <a:pt x="876" y="548"/>
                    <a:pt x="868" y="549"/>
                    <a:pt x="864" y="551"/>
                  </a:cubicBezTo>
                  <a:cubicBezTo>
                    <a:pt x="823" y="572"/>
                    <a:pt x="781" y="593"/>
                    <a:pt x="740" y="614"/>
                  </a:cubicBezTo>
                  <a:cubicBezTo>
                    <a:pt x="731" y="618"/>
                    <a:pt x="722" y="619"/>
                    <a:pt x="712" y="618"/>
                  </a:cubicBezTo>
                  <a:cubicBezTo>
                    <a:pt x="607" y="618"/>
                    <a:pt x="502" y="618"/>
                    <a:pt x="396" y="619"/>
                  </a:cubicBezTo>
                  <a:cubicBezTo>
                    <a:pt x="354" y="619"/>
                    <a:pt x="359" y="613"/>
                    <a:pt x="359" y="654"/>
                  </a:cubicBezTo>
                  <a:cubicBezTo>
                    <a:pt x="359" y="928"/>
                    <a:pt x="359" y="1202"/>
                    <a:pt x="360" y="1475"/>
                  </a:cubicBezTo>
                  <a:cubicBezTo>
                    <a:pt x="360" y="1535"/>
                    <a:pt x="345" y="1586"/>
                    <a:pt x="302" y="1628"/>
                  </a:cubicBezTo>
                  <a:cubicBezTo>
                    <a:pt x="308" y="1634"/>
                    <a:pt x="314" y="1632"/>
                    <a:pt x="320" y="1632"/>
                  </a:cubicBezTo>
                  <a:cubicBezTo>
                    <a:pt x="662" y="1632"/>
                    <a:pt x="1004" y="1632"/>
                    <a:pt x="1346" y="1632"/>
                  </a:cubicBezTo>
                  <a:cubicBezTo>
                    <a:pt x="1427" y="1632"/>
                    <a:pt x="1486" y="1572"/>
                    <a:pt x="1486" y="1489"/>
                  </a:cubicBezTo>
                  <a:cubicBezTo>
                    <a:pt x="1486" y="1361"/>
                    <a:pt x="1486" y="1233"/>
                    <a:pt x="1486" y="1104"/>
                  </a:cubicBezTo>
                  <a:cubicBezTo>
                    <a:pt x="1486" y="1083"/>
                    <a:pt x="1505" y="1071"/>
                    <a:pt x="1524" y="1082"/>
                  </a:cubicBezTo>
                  <a:cubicBezTo>
                    <a:pt x="1533" y="1087"/>
                    <a:pt x="1530" y="1095"/>
                    <a:pt x="1530" y="1102"/>
                  </a:cubicBezTo>
                  <a:cubicBezTo>
                    <a:pt x="1530" y="1191"/>
                    <a:pt x="1530" y="1281"/>
                    <a:pt x="1530" y="1370"/>
                  </a:cubicBezTo>
                  <a:cubicBezTo>
                    <a:pt x="1530" y="1412"/>
                    <a:pt x="1530" y="1454"/>
                    <a:pt x="1530" y="1496"/>
                  </a:cubicBezTo>
                  <a:cubicBezTo>
                    <a:pt x="1530" y="1597"/>
                    <a:pt x="1451" y="1677"/>
                    <a:pt x="1349" y="1677"/>
                  </a:cubicBezTo>
                  <a:cubicBezTo>
                    <a:pt x="963" y="1677"/>
                    <a:pt x="576" y="1676"/>
                    <a:pt x="189" y="1677"/>
                  </a:cubicBezTo>
                  <a:cubicBezTo>
                    <a:pt x="97" y="1678"/>
                    <a:pt x="21" y="1618"/>
                    <a:pt x="2" y="1538"/>
                  </a:cubicBezTo>
                  <a:cubicBezTo>
                    <a:pt x="2" y="1536"/>
                    <a:pt x="1" y="1534"/>
                    <a:pt x="0" y="1531"/>
                  </a:cubicBezTo>
                  <a:cubicBezTo>
                    <a:pt x="0" y="1500"/>
                    <a:pt x="0" y="1468"/>
                    <a:pt x="0" y="1436"/>
                  </a:cubicBezTo>
                  <a:cubicBezTo>
                    <a:pt x="7" y="1436"/>
                    <a:pt x="15" y="1435"/>
                    <a:pt x="22" y="1435"/>
                  </a:cubicBezTo>
                  <a:cubicBezTo>
                    <a:pt x="112" y="1435"/>
                    <a:pt x="202" y="1435"/>
                    <a:pt x="291" y="1436"/>
                  </a:cubicBezTo>
                  <a:cubicBezTo>
                    <a:pt x="308" y="1436"/>
                    <a:pt x="312" y="1430"/>
                    <a:pt x="312" y="1415"/>
                  </a:cubicBezTo>
                  <a:cubicBezTo>
                    <a:pt x="311" y="1156"/>
                    <a:pt x="311" y="897"/>
                    <a:pt x="312" y="638"/>
                  </a:cubicBezTo>
                  <a:cubicBezTo>
                    <a:pt x="312" y="623"/>
                    <a:pt x="308" y="618"/>
                    <a:pt x="292" y="618"/>
                  </a:cubicBezTo>
                  <a:cubicBezTo>
                    <a:pt x="223" y="619"/>
                    <a:pt x="155" y="617"/>
                    <a:pt x="87" y="619"/>
                  </a:cubicBezTo>
                  <a:cubicBezTo>
                    <a:pt x="44" y="620"/>
                    <a:pt x="16" y="603"/>
                    <a:pt x="0" y="564"/>
                  </a:cubicBezTo>
                  <a:cubicBezTo>
                    <a:pt x="0" y="550"/>
                    <a:pt x="0" y="536"/>
                    <a:pt x="0" y="522"/>
                  </a:cubicBezTo>
                  <a:cubicBezTo>
                    <a:pt x="14" y="482"/>
                    <a:pt x="44" y="464"/>
                    <a:pt x="86" y="465"/>
                  </a:cubicBezTo>
                  <a:cubicBezTo>
                    <a:pt x="154" y="466"/>
                    <a:pt x="221" y="465"/>
                    <a:pt x="288" y="465"/>
                  </a:cubicBezTo>
                  <a:cubicBezTo>
                    <a:pt x="312" y="465"/>
                    <a:pt x="313" y="465"/>
                    <a:pt x="313" y="441"/>
                  </a:cubicBezTo>
                  <a:cubicBezTo>
                    <a:pt x="313" y="359"/>
                    <a:pt x="312" y="277"/>
                    <a:pt x="313" y="194"/>
                  </a:cubicBezTo>
                  <a:cubicBezTo>
                    <a:pt x="313" y="151"/>
                    <a:pt x="321" y="109"/>
                    <a:pt x="348" y="74"/>
                  </a:cubicBezTo>
                  <a:cubicBezTo>
                    <a:pt x="387" y="23"/>
                    <a:pt x="438" y="0"/>
                    <a:pt x="502" y="0"/>
                  </a:cubicBezTo>
                  <a:cubicBezTo>
                    <a:pt x="639" y="1"/>
                    <a:pt x="777" y="1"/>
                    <a:pt x="915" y="1"/>
                  </a:cubicBezTo>
                  <a:cubicBezTo>
                    <a:pt x="1159" y="1"/>
                    <a:pt x="1403" y="1"/>
                    <a:pt x="1647" y="1"/>
                  </a:cubicBezTo>
                  <a:cubicBezTo>
                    <a:pt x="1689" y="1"/>
                    <a:pt x="1725" y="16"/>
                    <a:pt x="1755" y="45"/>
                  </a:cubicBezTo>
                  <a:cubicBezTo>
                    <a:pt x="1783" y="73"/>
                    <a:pt x="1794" y="108"/>
                    <a:pt x="1800" y="146"/>
                  </a:cubicBezTo>
                  <a:cubicBezTo>
                    <a:pt x="1800" y="178"/>
                    <a:pt x="1800" y="209"/>
                    <a:pt x="1800" y="241"/>
                  </a:cubicBezTo>
                  <a:close/>
                  <a:moveTo>
                    <a:pt x="617" y="47"/>
                  </a:moveTo>
                  <a:cubicBezTo>
                    <a:pt x="618" y="54"/>
                    <a:pt x="623" y="57"/>
                    <a:pt x="627" y="61"/>
                  </a:cubicBezTo>
                  <a:cubicBezTo>
                    <a:pt x="656" y="94"/>
                    <a:pt x="672" y="133"/>
                    <a:pt x="671" y="176"/>
                  </a:cubicBezTo>
                  <a:cubicBezTo>
                    <a:pt x="671" y="195"/>
                    <a:pt x="675" y="198"/>
                    <a:pt x="692" y="198"/>
                  </a:cubicBezTo>
                  <a:cubicBezTo>
                    <a:pt x="955" y="197"/>
                    <a:pt x="1217" y="198"/>
                    <a:pt x="1480" y="198"/>
                  </a:cubicBezTo>
                  <a:cubicBezTo>
                    <a:pt x="1566" y="198"/>
                    <a:pt x="1652" y="198"/>
                    <a:pt x="1738" y="197"/>
                  </a:cubicBezTo>
                  <a:cubicBezTo>
                    <a:pt x="1745" y="197"/>
                    <a:pt x="1754" y="200"/>
                    <a:pt x="1756" y="189"/>
                  </a:cubicBezTo>
                  <a:cubicBezTo>
                    <a:pt x="1775" y="116"/>
                    <a:pt x="1727" y="55"/>
                    <a:pt x="1667" y="47"/>
                  </a:cubicBezTo>
                  <a:cubicBezTo>
                    <a:pt x="1654" y="45"/>
                    <a:pt x="1641" y="45"/>
                    <a:pt x="1628" y="45"/>
                  </a:cubicBezTo>
                  <a:cubicBezTo>
                    <a:pt x="1297" y="45"/>
                    <a:pt x="966" y="45"/>
                    <a:pt x="635" y="45"/>
                  </a:cubicBezTo>
                  <a:cubicBezTo>
                    <a:pt x="629" y="45"/>
                    <a:pt x="623" y="44"/>
                    <a:pt x="617" y="47"/>
                  </a:cubicBezTo>
                  <a:close/>
                  <a:moveTo>
                    <a:pt x="177" y="1480"/>
                  </a:moveTo>
                  <a:cubicBezTo>
                    <a:pt x="139" y="1480"/>
                    <a:pt x="101" y="1481"/>
                    <a:pt x="63" y="1479"/>
                  </a:cubicBezTo>
                  <a:cubicBezTo>
                    <a:pt x="47" y="1479"/>
                    <a:pt x="42" y="1484"/>
                    <a:pt x="43" y="1500"/>
                  </a:cubicBezTo>
                  <a:cubicBezTo>
                    <a:pt x="45" y="1573"/>
                    <a:pt x="107" y="1633"/>
                    <a:pt x="178" y="1632"/>
                  </a:cubicBezTo>
                  <a:cubicBezTo>
                    <a:pt x="252" y="1631"/>
                    <a:pt x="311" y="1569"/>
                    <a:pt x="312" y="1496"/>
                  </a:cubicBezTo>
                  <a:cubicBezTo>
                    <a:pt x="312" y="1483"/>
                    <a:pt x="307" y="1480"/>
                    <a:pt x="295" y="1480"/>
                  </a:cubicBezTo>
                  <a:cubicBezTo>
                    <a:pt x="256" y="1480"/>
                    <a:pt x="217" y="1480"/>
                    <a:pt x="177" y="1480"/>
                  </a:cubicBezTo>
                  <a:close/>
                  <a:moveTo>
                    <a:pt x="408" y="574"/>
                  </a:moveTo>
                  <a:cubicBezTo>
                    <a:pt x="472" y="574"/>
                    <a:pt x="536" y="574"/>
                    <a:pt x="601" y="574"/>
                  </a:cubicBezTo>
                  <a:cubicBezTo>
                    <a:pt x="643" y="574"/>
                    <a:pt x="639" y="580"/>
                    <a:pt x="639" y="536"/>
                  </a:cubicBezTo>
                  <a:cubicBezTo>
                    <a:pt x="639" y="512"/>
                    <a:pt x="639" y="512"/>
                    <a:pt x="616" y="512"/>
                  </a:cubicBezTo>
                  <a:cubicBezTo>
                    <a:pt x="483" y="512"/>
                    <a:pt x="351" y="512"/>
                    <a:pt x="219" y="512"/>
                  </a:cubicBezTo>
                  <a:cubicBezTo>
                    <a:pt x="169" y="512"/>
                    <a:pt x="178" y="504"/>
                    <a:pt x="176" y="555"/>
                  </a:cubicBezTo>
                  <a:cubicBezTo>
                    <a:pt x="176" y="569"/>
                    <a:pt x="180" y="574"/>
                    <a:pt x="195" y="574"/>
                  </a:cubicBezTo>
                  <a:cubicBezTo>
                    <a:pt x="266" y="574"/>
                    <a:pt x="337" y="574"/>
                    <a:pt x="408" y="574"/>
                  </a:cubicBezTo>
                  <a:close/>
                  <a:moveTo>
                    <a:pt x="95" y="512"/>
                  </a:moveTo>
                  <a:cubicBezTo>
                    <a:pt x="88" y="512"/>
                    <a:pt x="81" y="512"/>
                    <a:pt x="74" y="512"/>
                  </a:cubicBezTo>
                  <a:cubicBezTo>
                    <a:pt x="56" y="513"/>
                    <a:pt x="44" y="525"/>
                    <a:pt x="43" y="541"/>
                  </a:cubicBezTo>
                  <a:cubicBezTo>
                    <a:pt x="42" y="558"/>
                    <a:pt x="54" y="572"/>
                    <a:pt x="73" y="573"/>
                  </a:cubicBezTo>
                  <a:cubicBezTo>
                    <a:pt x="83" y="574"/>
                    <a:pt x="93" y="574"/>
                    <a:pt x="103" y="574"/>
                  </a:cubicBezTo>
                  <a:cubicBezTo>
                    <a:pt x="130" y="574"/>
                    <a:pt x="130" y="574"/>
                    <a:pt x="130" y="547"/>
                  </a:cubicBezTo>
                  <a:cubicBezTo>
                    <a:pt x="130" y="512"/>
                    <a:pt x="130" y="512"/>
                    <a:pt x="95" y="512"/>
                  </a:cubicBezTo>
                  <a:close/>
                  <a:moveTo>
                    <a:pt x="773" y="540"/>
                  </a:moveTo>
                  <a:cubicBezTo>
                    <a:pt x="755" y="532"/>
                    <a:pt x="738" y="522"/>
                    <a:pt x="719" y="514"/>
                  </a:cubicBezTo>
                  <a:cubicBezTo>
                    <a:pt x="693" y="504"/>
                    <a:pt x="683" y="512"/>
                    <a:pt x="683" y="540"/>
                  </a:cubicBezTo>
                  <a:cubicBezTo>
                    <a:pt x="683" y="546"/>
                    <a:pt x="683" y="553"/>
                    <a:pt x="683" y="559"/>
                  </a:cubicBezTo>
                  <a:cubicBezTo>
                    <a:pt x="682" y="571"/>
                    <a:pt x="687" y="574"/>
                    <a:pt x="698" y="574"/>
                  </a:cubicBezTo>
                  <a:cubicBezTo>
                    <a:pt x="727" y="574"/>
                    <a:pt x="747" y="554"/>
                    <a:pt x="773" y="5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46" name="Freeform 14">
              <a:extLst>
                <a:ext uri="{FF2B5EF4-FFF2-40B4-BE49-F238E27FC236}">
                  <a16:creationId xmlns:a16="http://schemas.microsoft.com/office/drawing/2014/main" id="{FAC869FB-A596-41B8-84AC-D23EA0C6F354}"/>
                </a:ext>
              </a:extLst>
            </p:cNvPr>
            <p:cNvSpPr>
              <a:spLocks/>
            </p:cNvSpPr>
            <p:nvPr/>
          </p:nvSpPr>
          <p:spPr bwMode="auto">
            <a:xfrm>
              <a:off x="10799763" y="4273551"/>
              <a:ext cx="357188" cy="195263"/>
            </a:xfrm>
            <a:custGeom>
              <a:avLst/>
              <a:gdLst>
                <a:gd name="T0" fmla="*/ 379 w 761"/>
                <a:gd name="T1" fmla="*/ 417 h 418"/>
                <a:gd name="T2" fmla="*/ 22 w 761"/>
                <a:gd name="T3" fmla="*/ 417 h 418"/>
                <a:gd name="T4" fmla="*/ 0 w 761"/>
                <a:gd name="T5" fmla="*/ 394 h 418"/>
                <a:gd name="T6" fmla="*/ 22 w 761"/>
                <a:gd name="T7" fmla="*/ 371 h 418"/>
                <a:gd name="T8" fmla="*/ 64 w 761"/>
                <a:gd name="T9" fmla="*/ 370 h 418"/>
                <a:gd name="T10" fmla="*/ 88 w 761"/>
                <a:gd name="T11" fmla="*/ 347 h 418"/>
                <a:gd name="T12" fmla="*/ 88 w 761"/>
                <a:gd name="T13" fmla="*/ 193 h 418"/>
                <a:gd name="T14" fmla="*/ 111 w 761"/>
                <a:gd name="T15" fmla="*/ 172 h 418"/>
                <a:gd name="T16" fmla="*/ 133 w 761"/>
                <a:gd name="T17" fmla="*/ 192 h 418"/>
                <a:gd name="T18" fmla="*/ 133 w 761"/>
                <a:gd name="T19" fmla="*/ 342 h 418"/>
                <a:gd name="T20" fmla="*/ 162 w 761"/>
                <a:gd name="T21" fmla="*/ 371 h 418"/>
                <a:gd name="T22" fmla="*/ 190 w 761"/>
                <a:gd name="T23" fmla="*/ 370 h 418"/>
                <a:gd name="T24" fmla="*/ 221 w 761"/>
                <a:gd name="T25" fmla="*/ 339 h 418"/>
                <a:gd name="T26" fmla="*/ 221 w 761"/>
                <a:gd name="T27" fmla="*/ 58 h 418"/>
                <a:gd name="T28" fmla="*/ 244 w 761"/>
                <a:gd name="T29" fmla="*/ 36 h 418"/>
                <a:gd name="T30" fmla="*/ 266 w 761"/>
                <a:gd name="T31" fmla="*/ 58 h 418"/>
                <a:gd name="T32" fmla="*/ 265 w 761"/>
                <a:gd name="T33" fmla="*/ 348 h 418"/>
                <a:gd name="T34" fmla="*/ 289 w 761"/>
                <a:gd name="T35" fmla="*/ 371 h 418"/>
                <a:gd name="T36" fmla="*/ 333 w 761"/>
                <a:gd name="T37" fmla="*/ 370 h 418"/>
                <a:gd name="T38" fmla="*/ 356 w 761"/>
                <a:gd name="T39" fmla="*/ 346 h 418"/>
                <a:gd name="T40" fmla="*/ 356 w 761"/>
                <a:gd name="T41" fmla="*/ 91 h 418"/>
                <a:gd name="T42" fmla="*/ 395 w 761"/>
                <a:gd name="T43" fmla="*/ 65 h 418"/>
                <a:gd name="T44" fmla="*/ 402 w 761"/>
                <a:gd name="T45" fmla="*/ 84 h 418"/>
                <a:gd name="T46" fmla="*/ 403 w 761"/>
                <a:gd name="T47" fmla="*/ 323 h 418"/>
                <a:gd name="T48" fmla="*/ 450 w 761"/>
                <a:gd name="T49" fmla="*/ 370 h 418"/>
                <a:gd name="T50" fmla="*/ 492 w 761"/>
                <a:gd name="T51" fmla="*/ 329 h 418"/>
                <a:gd name="T52" fmla="*/ 492 w 761"/>
                <a:gd name="T53" fmla="*/ 157 h 418"/>
                <a:gd name="T54" fmla="*/ 513 w 761"/>
                <a:gd name="T55" fmla="*/ 135 h 418"/>
                <a:gd name="T56" fmla="*/ 539 w 761"/>
                <a:gd name="T57" fmla="*/ 157 h 418"/>
                <a:gd name="T58" fmla="*/ 539 w 761"/>
                <a:gd name="T59" fmla="*/ 328 h 418"/>
                <a:gd name="T60" fmla="*/ 582 w 761"/>
                <a:gd name="T61" fmla="*/ 371 h 418"/>
                <a:gd name="T62" fmla="*/ 605 w 761"/>
                <a:gd name="T63" fmla="*/ 371 h 418"/>
                <a:gd name="T64" fmla="*/ 627 w 761"/>
                <a:gd name="T65" fmla="*/ 349 h 418"/>
                <a:gd name="T66" fmla="*/ 627 w 761"/>
                <a:gd name="T67" fmla="*/ 99 h 418"/>
                <a:gd name="T68" fmla="*/ 627 w 761"/>
                <a:gd name="T69" fmla="*/ 20 h 418"/>
                <a:gd name="T70" fmla="*/ 652 w 761"/>
                <a:gd name="T71" fmla="*/ 0 h 418"/>
                <a:gd name="T72" fmla="*/ 674 w 761"/>
                <a:gd name="T73" fmla="*/ 20 h 418"/>
                <a:gd name="T74" fmla="*/ 674 w 761"/>
                <a:gd name="T75" fmla="*/ 340 h 418"/>
                <a:gd name="T76" fmla="*/ 703 w 761"/>
                <a:gd name="T77" fmla="*/ 370 h 418"/>
                <a:gd name="T78" fmla="*/ 741 w 761"/>
                <a:gd name="T79" fmla="*/ 370 h 418"/>
                <a:gd name="T80" fmla="*/ 760 w 761"/>
                <a:gd name="T81" fmla="*/ 394 h 418"/>
                <a:gd name="T82" fmla="*/ 741 w 761"/>
                <a:gd name="T83" fmla="*/ 417 h 418"/>
                <a:gd name="T84" fmla="*/ 500 w 761"/>
                <a:gd name="T85" fmla="*/ 417 h 418"/>
                <a:gd name="T86" fmla="*/ 379 w 761"/>
                <a:gd name="T87" fmla="*/ 417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61" h="418">
                  <a:moveTo>
                    <a:pt x="379" y="417"/>
                  </a:moveTo>
                  <a:cubicBezTo>
                    <a:pt x="260" y="417"/>
                    <a:pt x="141" y="417"/>
                    <a:pt x="22" y="417"/>
                  </a:cubicBezTo>
                  <a:cubicBezTo>
                    <a:pt x="0" y="417"/>
                    <a:pt x="0" y="416"/>
                    <a:pt x="0" y="394"/>
                  </a:cubicBezTo>
                  <a:cubicBezTo>
                    <a:pt x="0" y="371"/>
                    <a:pt x="0" y="371"/>
                    <a:pt x="22" y="371"/>
                  </a:cubicBezTo>
                  <a:cubicBezTo>
                    <a:pt x="36" y="370"/>
                    <a:pt x="50" y="370"/>
                    <a:pt x="64" y="370"/>
                  </a:cubicBezTo>
                  <a:cubicBezTo>
                    <a:pt x="88" y="370"/>
                    <a:pt x="88" y="370"/>
                    <a:pt x="88" y="347"/>
                  </a:cubicBezTo>
                  <a:cubicBezTo>
                    <a:pt x="88" y="296"/>
                    <a:pt x="89" y="244"/>
                    <a:pt x="88" y="193"/>
                  </a:cubicBezTo>
                  <a:cubicBezTo>
                    <a:pt x="87" y="174"/>
                    <a:pt x="96" y="172"/>
                    <a:pt x="111" y="172"/>
                  </a:cubicBezTo>
                  <a:cubicBezTo>
                    <a:pt x="126" y="172"/>
                    <a:pt x="133" y="175"/>
                    <a:pt x="133" y="192"/>
                  </a:cubicBezTo>
                  <a:cubicBezTo>
                    <a:pt x="133" y="242"/>
                    <a:pt x="134" y="292"/>
                    <a:pt x="133" y="342"/>
                  </a:cubicBezTo>
                  <a:cubicBezTo>
                    <a:pt x="132" y="369"/>
                    <a:pt x="135" y="370"/>
                    <a:pt x="162" y="371"/>
                  </a:cubicBezTo>
                  <a:cubicBezTo>
                    <a:pt x="171" y="371"/>
                    <a:pt x="180" y="371"/>
                    <a:pt x="190" y="370"/>
                  </a:cubicBezTo>
                  <a:cubicBezTo>
                    <a:pt x="225" y="370"/>
                    <a:pt x="221" y="373"/>
                    <a:pt x="221" y="339"/>
                  </a:cubicBezTo>
                  <a:cubicBezTo>
                    <a:pt x="221" y="246"/>
                    <a:pt x="221" y="152"/>
                    <a:pt x="221" y="58"/>
                  </a:cubicBezTo>
                  <a:cubicBezTo>
                    <a:pt x="221" y="37"/>
                    <a:pt x="222" y="37"/>
                    <a:pt x="244" y="36"/>
                  </a:cubicBezTo>
                  <a:cubicBezTo>
                    <a:pt x="262" y="35"/>
                    <a:pt x="266" y="41"/>
                    <a:pt x="266" y="58"/>
                  </a:cubicBezTo>
                  <a:cubicBezTo>
                    <a:pt x="266" y="155"/>
                    <a:pt x="266" y="251"/>
                    <a:pt x="265" y="348"/>
                  </a:cubicBezTo>
                  <a:cubicBezTo>
                    <a:pt x="265" y="366"/>
                    <a:pt x="271" y="372"/>
                    <a:pt x="289" y="371"/>
                  </a:cubicBezTo>
                  <a:cubicBezTo>
                    <a:pt x="303" y="370"/>
                    <a:pt x="318" y="371"/>
                    <a:pt x="333" y="370"/>
                  </a:cubicBezTo>
                  <a:cubicBezTo>
                    <a:pt x="355" y="370"/>
                    <a:pt x="356" y="370"/>
                    <a:pt x="356" y="346"/>
                  </a:cubicBezTo>
                  <a:cubicBezTo>
                    <a:pt x="356" y="261"/>
                    <a:pt x="356" y="176"/>
                    <a:pt x="356" y="91"/>
                  </a:cubicBezTo>
                  <a:cubicBezTo>
                    <a:pt x="356" y="66"/>
                    <a:pt x="371" y="55"/>
                    <a:pt x="395" y="65"/>
                  </a:cubicBezTo>
                  <a:cubicBezTo>
                    <a:pt x="405" y="68"/>
                    <a:pt x="402" y="77"/>
                    <a:pt x="402" y="84"/>
                  </a:cubicBezTo>
                  <a:cubicBezTo>
                    <a:pt x="403" y="164"/>
                    <a:pt x="403" y="243"/>
                    <a:pt x="403" y="323"/>
                  </a:cubicBezTo>
                  <a:cubicBezTo>
                    <a:pt x="402" y="371"/>
                    <a:pt x="402" y="371"/>
                    <a:pt x="450" y="370"/>
                  </a:cubicBezTo>
                  <a:cubicBezTo>
                    <a:pt x="499" y="370"/>
                    <a:pt x="492" y="376"/>
                    <a:pt x="492" y="329"/>
                  </a:cubicBezTo>
                  <a:cubicBezTo>
                    <a:pt x="493" y="271"/>
                    <a:pt x="493" y="214"/>
                    <a:pt x="492" y="157"/>
                  </a:cubicBezTo>
                  <a:cubicBezTo>
                    <a:pt x="492" y="141"/>
                    <a:pt x="497" y="134"/>
                    <a:pt x="513" y="135"/>
                  </a:cubicBezTo>
                  <a:cubicBezTo>
                    <a:pt x="536" y="135"/>
                    <a:pt x="539" y="136"/>
                    <a:pt x="539" y="157"/>
                  </a:cubicBezTo>
                  <a:cubicBezTo>
                    <a:pt x="539" y="214"/>
                    <a:pt x="539" y="271"/>
                    <a:pt x="539" y="328"/>
                  </a:cubicBezTo>
                  <a:cubicBezTo>
                    <a:pt x="539" y="377"/>
                    <a:pt x="534" y="369"/>
                    <a:pt x="582" y="371"/>
                  </a:cubicBezTo>
                  <a:cubicBezTo>
                    <a:pt x="590" y="371"/>
                    <a:pt x="597" y="370"/>
                    <a:pt x="605" y="371"/>
                  </a:cubicBezTo>
                  <a:cubicBezTo>
                    <a:pt x="621" y="372"/>
                    <a:pt x="628" y="366"/>
                    <a:pt x="627" y="349"/>
                  </a:cubicBezTo>
                  <a:cubicBezTo>
                    <a:pt x="627" y="265"/>
                    <a:pt x="627" y="182"/>
                    <a:pt x="627" y="99"/>
                  </a:cubicBezTo>
                  <a:cubicBezTo>
                    <a:pt x="627" y="73"/>
                    <a:pt x="628" y="46"/>
                    <a:pt x="627" y="20"/>
                  </a:cubicBezTo>
                  <a:cubicBezTo>
                    <a:pt x="626" y="1"/>
                    <a:pt x="637" y="0"/>
                    <a:pt x="652" y="0"/>
                  </a:cubicBezTo>
                  <a:cubicBezTo>
                    <a:pt x="666" y="0"/>
                    <a:pt x="674" y="3"/>
                    <a:pt x="674" y="20"/>
                  </a:cubicBezTo>
                  <a:cubicBezTo>
                    <a:pt x="673" y="127"/>
                    <a:pt x="674" y="234"/>
                    <a:pt x="674" y="340"/>
                  </a:cubicBezTo>
                  <a:cubicBezTo>
                    <a:pt x="674" y="370"/>
                    <a:pt x="673" y="370"/>
                    <a:pt x="703" y="370"/>
                  </a:cubicBezTo>
                  <a:cubicBezTo>
                    <a:pt x="715" y="370"/>
                    <a:pt x="728" y="371"/>
                    <a:pt x="741" y="370"/>
                  </a:cubicBezTo>
                  <a:cubicBezTo>
                    <a:pt x="759" y="369"/>
                    <a:pt x="761" y="380"/>
                    <a:pt x="760" y="394"/>
                  </a:cubicBezTo>
                  <a:cubicBezTo>
                    <a:pt x="760" y="407"/>
                    <a:pt x="759" y="418"/>
                    <a:pt x="741" y="417"/>
                  </a:cubicBezTo>
                  <a:cubicBezTo>
                    <a:pt x="661" y="417"/>
                    <a:pt x="580" y="417"/>
                    <a:pt x="500" y="417"/>
                  </a:cubicBezTo>
                  <a:cubicBezTo>
                    <a:pt x="460" y="417"/>
                    <a:pt x="419" y="417"/>
                    <a:pt x="379" y="4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47" name="Freeform 15">
              <a:extLst>
                <a:ext uri="{FF2B5EF4-FFF2-40B4-BE49-F238E27FC236}">
                  <a16:creationId xmlns:a16="http://schemas.microsoft.com/office/drawing/2014/main" id="{BDA134AE-1E73-4F06-B842-92A6441B32A1}"/>
                </a:ext>
              </a:extLst>
            </p:cNvPr>
            <p:cNvSpPr>
              <a:spLocks/>
            </p:cNvSpPr>
            <p:nvPr/>
          </p:nvSpPr>
          <p:spPr bwMode="auto">
            <a:xfrm>
              <a:off x="11031538" y="3940176"/>
              <a:ext cx="257175" cy="336550"/>
            </a:xfrm>
            <a:custGeom>
              <a:avLst/>
              <a:gdLst>
                <a:gd name="T0" fmla="*/ 371 w 549"/>
                <a:gd name="T1" fmla="*/ 631 h 720"/>
                <a:gd name="T2" fmla="*/ 509 w 549"/>
                <a:gd name="T3" fmla="*/ 599 h 720"/>
                <a:gd name="T4" fmla="*/ 543 w 549"/>
                <a:gd name="T5" fmla="*/ 604 h 720"/>
                <a:gd name="T6" fmla="*/ 527 w 549"/>
                <a:gd name="T7" fmla="*/ 638 h 720"/>
                <a:gd name="T8" fmla="*/ 75 w 549"/>
                <a:gd name="T9" fmla="*/ 503 h 720"/>
                <a:gd name="T10" fmla="*/ 131 w 549"/>
                <a:gd name="T11" fmla="*/ 100 h 720"/>
                <a:gd name="T12" fmla="*/ 320 w 549"/>
                <a:gd name="T13" fmla="*/ 3 h 720"/>
                <a:gd name="T14" fmla="*/ 348 w 549"/>
                <a:gd name="T15" fmla="*/ 20 h 720"/>
                <a:gd name="T16" fmla="*/ 328 w 549"/>
                <a:gd name="T17" fmla="*/ 45 h 720"/>
                <a:gd name="T18" fmla="*/ 195 w 549"/>
                <a:gd name="T19" fmla="*/ 101 h 720"/>
                <a:gd name="T20" fmla="*/ 86 w 549"/>
                <a:gd name="T21" fmla="*/ 407 h 720"/>
                <a:gd name="T22" fmla="*/ 329 w 549"/>
                <a:gd name="T23" fmla="*/ 628 h 720"/>
                <a:gd name="T24" fmla="*/ 371 w 549"/>
                <a:gd name="T25" fmla="*/ 631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9" h="720">
                  <a:moveTo>
                    <a:pt x="371" y="631"/>
                  </a:moveTo>
                  <a:cubicBezTo>
                    <a:pt x="419" y="631"/>
                    <a:pt x="465" y="620"/>
                    <a:pt x="509" y="599"/>
                  </a:cubicBezTo>
                  <a:cubicBezTo>
                    <a:pt x="527" y="590"/>
                    <a:pt x="537" y="591"/>
                    <a:pt x="543" y="604"/>
                  </a:cubicBezTo>
                  <a:cubicBezTo>
                    <a:pt x="549" y="617"/>
                    <a:pt x="544" y="629"/>
                    <a:pt x="527" y="638"/>
                  </a:cubicBezTo>
                  <a:cubicBezTo>
                    <a:pt x="370" y="720"/>
                    <a:pt x="170" y="674"/>
                    <a:pt x="75" y="503"/>
                  </a:cubicBezTo>
                  <a:cubicBezTo>
                    <a:pt x="0" y="368"/>
                    <a:pt x="22" y="209"/>
                    <a:pt x="131" y="100"/>
                  </a:cubicBezTo>
                  <a:cubicBezTo>
                    <a:pt x="183" y="47"/>
                    <a:pt x="247" y="16"/>
                    <a:pt x="320" y="3"/>
                  </a:cubicBezTo>
                  <a:cubicBezTo>
                    <a:pt x="335" y="0"/>
                    <a:pt x="345" y="6"/>
                    <a:pt x="348" y="20"/>
                  </a:cubicBezTo>
                  <a:cubicBezTo>
                    <a:pt x="352" y="35"/>
                    <a:pt x="341" y="43"/>
                    <a:pt x="328" y="45"/>
                  </a:cubicBezTo>
                  <a:cubicBezTo>
                    <a:pt x="280" y="54"/>
                    <a:pt x="235" y="71"/>
                    <a:pt x="195" y="101"/>
                  </a:cubicBezTo>
                  <a:cubicBezTo>
                    <a:pt x="101" y="172"/>
                    <a:pt x="57" y="294"/>
                    <a:pt x="86" y="407"/>
                  </a:cubicBezTo>
                  <a:cubicBezTo>
                    <a:pt x="116" y="524"/>
                    <a:pt x="212" y="611"/>
                    <a:pt x="329" y="628"/>
                  </a:cubicBezTo>
                  <a:cubicBezTo>
                    <a:pt x="343" y="630"/>
                    <a:pt x="357" y="631"/>
                    <a:pt x="371" y="6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48" name="Freeform 16">
              <a:extLst>
                <a:ext uri="{FF2B5EF4-FFF2-40B4-BE49-F238E27FC236}">
                  <a16:creationId xmlns:a16="http://schemas.microsoft.com/office/drawing/2014/main" id="{3335CE2A-211E-4983-A447-90D94EED4227}"/>
                </a:ext>
              </a:extLst>
            </p:cNvPr>
            <p:cNvSpPr>
              <a:spLocks noEditPoints="1"/>
            </p:cNvSpPr>
            <p:nvPr/>
          </p:nvSpPr>
          <p:spPr bwMode="auto">
            <a:xfrm>
              <a:off x="11206163" y="3937001"/>
              <a:ext cx="157163" cy="157163"/>
            </a:xfrm>
            <a:custGeom>
              <a:avLst/>
              <a:gdLst>
                <a:gd name="T0" fmla="*/ 167 w 336"/>
                <a:gd name="T1" fmla="*/ 338 h 338"/>
                <a:gd name="T2" fmla="*/ 32 w 336"/>
                <a:gd name="T3" fmla="*/ 338 h 338"/>
                <a:gd name="T4" fmla="*/ 0 w 336"/>
                <a:gd name="T5" fmla="*/ 306 h 338"/>
                <a:gd name="T6" fmla="*/ 0 w 336"/>
                <a:gd name="T7" fmla="*/ 35 h 338"/>
                <a:gd name="T8" fmla="*/ 35 w 336"/>
                <a:gd name="T9" fmla="*/ 3 h 338"/>
                <a:gd name="T10" fmla="*/ 258 w 336"/>
                <a:gd name="T11" fmla="*/ 119 h 338"/>
                <a:gd name="T12" fmla="*/ 334 w 336"/>
                <a:gd name="T13" fmla="*/ 288 h 338"/>
                <a:gd name="T14" fmla="*/ 336 w 336"/>
                <a:gd name="T15" fmla="*/ 309 h 338"/>
                <a:gd name="T16" fmla="*/ 308 w 336"/>
                <a:gd name="T17" fmla="*/ 338 h 338"/>
                <a:gd name="T18" fmla="*/ 167 w 336"/>
                <a:gd name="T19" fmla="*/ 338 h 338"/>
                <a:gd name="T20" fmla="*/ 46 w 336"/>
                <a:gd name="T21" fmla="*/ 174 h 338"/>
                <a:gd name="T22" fmla="*/ 46 w 336"/>
                <a:gd name="T23" fmla="*/ 281 h 338"/>
                <a:gd name="T24" fmla="*/ 62 w 336"/>
                <a:gd name="T25" fmla="*/ 298 h 338"/>
                <a:gd name="T26" fmla="*/ 278 w 336"/>
                <a:gd name="T27" fmla="*/ 298 h 338"/>
                <a:gd name="T28" fmla="*/ 290 w 336"/>
                <a:gd name="T29" fmla="*/ 283 h 338"/>
                <a:gd name="T30" fmla="*/ 281 w 336"/>
                <a:gd name="T31" fmla="*/ 249 h 338"/>
                <a:gd name="T32" fmla="*/ 68 w 336"/>
                <a:gd name="T33" fmla="*/ 55 h 338"/>
                <a:gd name="T34" fmla="*/ 46 w 336"/>
                <a:gd name="T35" fmla="*/ 72 h 338"/>
                <a:gd name="T36" fmla="*/ 46 w 336"/>
                <a:gd name="T37" fmla="*/ 17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6" h="338">
                  <a:moveTo>
                    <a:pt x="167" y="338"/>
                  </a:moveTo>
                  <a:cubicBezTo>
                    <a:pt x="122" y="338"/>
                    <a:pt x="77" y="338"/>
                    <a:pt x="32" y="338"/>
                  </a:cubicBezTo>
                  <a:cubicBezTo>
                    <a:pt x="6" y="338"/>
                    <a:pt x="0" y="332"/>
                    <a:pt x="0" y="306"/>
                  </a:cubicBezTo>
                  <a:cubicBezTo>
                    <a:pt x="0" y="215"/>
                    <a:pt x="0" y="125"/>
                    <a:pt x="0" y="35"/>
                  </a:cubicBezTo>
                  <a:cubicBezTo>
                    <a:pt x="0" y="9"/>
                    <a:pt x="9" y="0"/>
                    <a:pt x="35" y="3"/>
                  </a:cubicBezTo>
                  <a:cubicBezTo>
                    <a:pt x="124" y="13"/>
                    <a:pt x="199" y="51"/>
                    <a:pt x="258" y="119"/>
                  </a:cubicBezTo>
                  <a:cubicBezTo>
                    <a:pt x="301" y="168"/>
                    <a:pt x="326" y="225"/>
                    <a:pt x="334" y="288"/>
                  </a:cubicBezTo>
                  <a:cubicBezTo>
                    <a:pt x="335" y="295"/>
                    <a:pt x="336" y="302"/>
                    <a:pt x="336" y="309"/>
                  </a:cubicBezTo>
                  <a:cubicBezTo>
                    <a:pt x="336" y="331"/>
                    <a:pt x="329" y="338"/>
                    <a:pt x="308" y="338"/>
                  </a:cubicBezTo>
                  <a:cubicBezTo>
                    <a:pt x="261" y="338"/>
                    <a:pt x="214" y="338"/>
                    <a:pt x="167" y="338"/>
                  </a:cubicBezTo>
                  <a:close/>
                  <a:moveTo>
                    <a:pt x="46" y="174"/>
                  </a:moveTo>
                  <a:cubicBezTo>
                    <a:pt x="46" y="209"/>
                    <a:pt x="47" y="245"/>
                    <a:pt x="46" y="281"/>
                  </a:cubicBezTo>
                  <a:cubicBezTo>
                    <a:pt x="46" y="292"/>
                    <a:pt x="49" y="298"/>
                    <a:pt x="62" y="298"/>
                  </a:cubicBezTo>
                  <a:cubicBezTo>
                    <a:pt x="134" y="297"/>
                    <a:pt x="206" y="298"/>
                    <a:pt x="278" y="298"/>
                  </a:cubicBezTo>
                  <a:cubicBezTo>
                    <a:pt x="289" y="298"/>
                    <a:pt x="293" y="293"/>
                    <a:pt x="290" y="283"/>
                  </a:cubicBezTo>
                  <a:cubicBezTo>
                    <a:pt x="287" y="271"/>
                    <a:pt x="285" y="260"/>
                    <a:pt x="281" y="249"/>
                  </a:cubicBezTo>
                  <a:cubicBezTo>
                    <a:pt x="244" y="147"/>
                    <a:pt x="173" y="83"/>
                    <a:pt x="68" y="55"/>
                  </a:cubicBezTo>
                  <a:cubicBezTo>
                    <a:pt x="47" y="50"/>
                    <a:pt x="46" y="51"/>
                    <a:pt x="46" y="72"/>
                  </a:cubicBezTo>
                  <a:cubicBezTo>
                    <a:pt x="46" y="106"/>
                    <a:pt x="46" y="140"/>
                    <a:pt x="4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sp>
          <p:nvSpPr>
            <p:cNvPr id="49" name="Freeform 17">
              <a:extLst>
                <a:ext uri="{FF2B5EF4-FFF2-40B4-BE49-F238E27FC236}">
                  <a16:creationId xmlns:a16="http://schemas.microsoft.com/office/drawing/2014/main" id="{8BC1B73A-A55E-47DF-A3E5-B2BFFEDA6E97}"/>
                </a:ext>
              </a:extLst>
            </p:cNvPr>
            <p:cNvSpPr>
              <a:spLocks noEditPoints="1"/>
            </p:cNvSpPr>
            <p:nvPr/>
          </p:nvSpPr>
          <p:spPr bwMode="auto">
            <a:xfrm>
              <a:off x="11206163" y="4108451"/>
              <a:ext cx="160338" cy="112713"/>
            </a:xfrm>
            <a:custGeom>
              <a:avLst/>
              <a:gdLst>
                <a:gd name="T0" fmla="*/ 172 w 343"/>
                <a:gd name="T1" fmla="*/ 0 h 240"/>
                <a:gd name="T2" fmla="*/ 309 w 343"/>
                <a:gd name="T3" fmla="*/ 0 h 240"/>
                <a:gd name="T4" fmla="*/ 339 w 343"/>
                <a:gd name="T5" fmla="*/ 36 h 240"/>
                <a:gd name="T6" fmla="*/ 233 w 343"/>
                <a:gd name="T7" fmla="*/ 226 h 240"/>
                <a:gd name="T8" fmla="*/ 193 w 343"/>
                <a:gd name="T9" fmla="*/ 225 h 240"/>
                <a:gd name="T10" fmla="*/ 11 w 343"/>
                <a:gd name="T11" fmla="*/ 40 h 240"/>
                <a:gd name="T12" fmla="*/ 4 w 343"/>
                <a:gd name="T13" fmla="*/ 15 h 240"/>
                <a:gd name="T14" fmla="*/ 30 w 343"/>
                <a:gd name="T15" fmla="*/ 0 h 240"/>
                <a:gd name="T16" fmla="*/ 172 w 343"/>
                <a:gd name="T17" fmla="*/ 0 h 240"/>
                <a:gd name="T18" fmla="*/ 79 w 343"/>
                <a:gd name="T19" fmla="*/ 44 h 240"/>
                <a:gd name="T20" fmla="*/ 205 w 343"/>
                <a:gd name="T21" fmla="*/ 174 h 240"/>
                <a:gd name="T22" fmla="*/ 222 w 343"/>
                <a:gd name="T23" fmla="*/ 172 h 240"/>
                <a:gd name="T24" fmla="*/ 287 w 343"/>
                <a:gd name="T25" fmla="*/ 58 h 240"/>
                <a:gd name="T26" fmla="*/ 277 w 343"/>
                <a:gd name="T27" fmla="*/ 44 h 240"/>
                <a:gd name="T28" fmla="*/ 249 w 343"/>
                <a:gd name="T29" fmla="*/ 44 h 240"/>
                <a:gd name="T30" fmla="*/ 79 w 343"/>
                <a:gd name="T31" fmla="*/ 44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3" h="240">
                  <a:moveTo>
                    <a:pt x="172" y="0"/>
                  </a:moveTo>
                  <a:cubicBezTo>
                    <a:pt x="218" y="0"/>
                    <a:pt x="263" y="0"/>
                    <a:pt x="309" y="0"/>
                  </a:cubicBezTo>
                  <a:cubicBezTo>
                    <a:pt x="333" y="0"/>
                    <a:pt x="343" y="12"/>
                    <a:pt x="339" y="36"/>
                  </a:cubicBezTo>
                  <a:cubicBezTo>
                    <a:pt x="325" y="111"/>
                    <a:pt x="288" y="174"/>
                    <a:pt x="233" y="226"/>
                  </a:cubicBezTo>
                  <a:cubicBezTo>
                    <a:pt x="218" y="239"/>
                    <a:pt x="208" y="240"/>
                    <a:pt x="193" y="225"/>
                  </a:cubicBezTo>
                  <a:cubicBezTo>
                    <a:pt x="132" y="164"/>
                    <a:pt x="72" y="102"/>
                    <a:pt x="11" y="40"/>
                  </a:cubicBezTo>
                  <a:cubicBezTo>
                    <a:pt x="3" y="33"/>
                    <a:pt x="0" y="25"/>
                    <a:pt x="4" y="15"/>
                  </a:cubicBezTo>
                  <a:cubicBezTo>
                    <a:pt x="9" y="3"/>
                    <a:pt x="18" y="0"/>
                    <a:pt x="30" y="0"/>
                  </a:cubicBezTo>
                  <a:cubicBezTo>
                    <a:pt x="77" y="0"/>
                    <a:pt x="125" y="0"/>
                    <a:pt x="172" y="0"/>
                  </a:cubicBezTo>
                  <a:close/>
                  <a:moveTo>
                    <a:pt x="79" y="44"/>
                  </a:moveTo>
                  <a:cubicBezTo>
                    <a:pt x="124" y="90"/>
                    <a:pt x="165" y="132"/>
                    <a:pt x="205" y="174"/>
                  </a:cubicBezTo>
                  <a:cubicBezTo>
                    <a:pt x="212" y="180"/>
                    <a:pt x="216" y="178"/>
                    <a:pt x="222" y="172"/>
                  </a:cubicBezTo>
                  <a:cubicBezTo>
                    <a:pt x="252" y="139"/>
                    <a:pt x="274" y="101"/>
                    <a:pt x="287" y="58"/>
                  </a:cubicBezTo>
                  <a:cubicBezTo>
                    <a:pt x="290" y="49"/>
                    <a:pt x="287" y="44"/>
                    <a:pt x="277" y="44"/>
                  </a:cubicBezTo>
                  <a:cubicBezTo>
                    <a:pt x="268" y="44"/>
                    <a:pt x="259" y="44"/>
                    <a:pt x="249" y="44"/>
                  </a:cubicBezTo>
                  <a:cubicBezTo>
                    <a:pt x="194" y="44"/>
                    <a:pt x="140" y="44"/>
                    <a:pt x="79"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1219170">
                <a:defRPr/>
              </a:pPr>
              <a:endParaRPr lang="en-US" sz="1100" kern="0">
                <a:solidFill>
                  <a:srgbClr val="000000"/>
                </a:solidFill>
              </a:endParaRPr>
            </a:p>
          </p:txBody>
        </p:sp>
      </p:gr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247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Assumptions</a:t>
            </a:r>
          </a:p>
        </p:txBody>
      </p:sp>
      <p:sp>
        <p:nvSpPr>
          <p:cNvPr id="10" name="TextBox 9">
            <a:extLst>
              <a:ext uri="{FF2B5EF4-FFF2-40B4-BE49-F238E27FC236}">
                <a16:creationId xmlns:a16="http://schemas.microsoft.com/office/drawing/2014/main" id="{F300A234-6582-44FC-9109-FF8192FA7962}"/>
              </a:ext>
            </a:extLst>
          </p:cNvPr>
          <p:cNvSpPr txBox="1"/>
          <p:nvPr/>
        </p:nvSpPr>
        <p:spPr>
          <a:xfrm>
            <a:off x="370693" y="1036534"/>
            <a:ext cx="11582693" cy="276999"/>
          </a:xfrm>
          <a:prstGeom prst="rect">
            <a:avLst/>
          </a:prstGeom>
          <a:noFill/>
        </p:spPr>
        <p:txBody>
          <a:bodyPr wrap="square">
            <a:spAutoFit/>
          </a:bodyPr>
          <a:lstStyle/>
          <a:p>
            <a:r>
              <a:rPr lang="en-US" sz="1200" dirty="0">
                <a:latin typeface="+mn-lt"/>
              </a:rPr>
              <a:t>Following assumptions hold true regarding integration patterns:</a:t>
            </a:r>
          </a:p>
        </p:txBody>
      </p:sp>
      <p:cxnSp>
        <p:nvCxnSpPr>
          <p:cNvPr id="72" name="Straight Connector 71">
            <a:extLst>
              <a:ext uri="{FF2B5EF4-FFF2-40B4-BE49-F238E27FC236}">
                <a16:creationId xmlns:a16="http://schemas.microsoft.com/office/drawing/2014/main" id="{E3B940B2-9EA2-43C6-9B36-12F9AEB85E72}"/>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F3863CF2-CC84-4DF5-AB0D-78223706AED0}"/>
              </a:ext>
            </a:extLst>
          </p:cNvPr>
          <p:cNvSpPr txBox="1"/>
          <p:nvPr/>
        </p:nvSpPr>
        <p:spPr>
          <a:xfrm>
            <a:off x="469900" y="1438560"/>
            <a:ext cx="11582693" cy="1393843"/>
          </a:xfrm>
          <a:prstGeom prst="rect">
            <a:avLst/>
          </a:prstGeom>
          <a:noFill/>
        </p:spPr>
        <p:txBody>
          <a:bodyPr wrap="square">
            <a:spAutoFit/>
          </a:bodyPr>
          <a:lstStyle/>
          <a:p>
            <a:pPr marL="285750" indent="-285750">
              <a:lnSpc>
                <a:spcPct val="250000"/>
              </a:lnSpc>
              <a:buFont typeface="Wingdings" panose="05000000000000000000" pitchFamily="2" charset="2"/>
              <a:buChar char="v"/>
            </a:pPr>
            <a:r>
              <a:rPr lang="en-US" sz="1200">
                <a:latin typeface="+mn-lt"/>
              </a:rPr>
              <a:t>All integration patterns involving a middleware layer, will have an Oracle database linked to middleware application</a:t>
            </a:r>
          </a:p>
          <a:p>
            <a:pPr marL="285750" indent="-285750">
              <a:lnSpc>
                <a:spcPct val="250000"/>
              </a:lnSpc>
              <a:buFont typeface="Wingdings" panose="05000000000000000000" pitchFamily="2" charset="2"/>
              <a:buChar char="v"/>
            </a:pPr>
            <a:r>
              <a:rPr lang="en-US" sz="1200"/>
              <a:t>All data transformations and processing will be done in middleware database.</a:t>
            </a:r>
          </a:p>
          <a:p>
            <a:pPr marL="285750" indent="-285750">
              <a:lnSpc>
                <a:spcPct val="250000"/>
              </a:lnSpc>
              <a:buFont typeface="Wingdings" panose="05000000000000000000" pitchFamily="2" charset="2"/>
              <a:buChar char="v"/>
            </a:pPr>
            <a:r>
              <a:rPr lang="en-US" sz="1200"/>
              <a:t>Integration patterns can be combined to form hybrid pattern to fulfill actual interface requirements</a:t>
            </a:r>
          </a:p>
        </p:txBody>
      </p:sp>
    </p:spTree>
    <p:extLst>
      <p:ext uri="{BB962C8B-B14F-4D97-AF65-F5344CB8AC3E}">
        <p14:creationId xmlns:p14="http://schemas.microsoft.com/office/powerpoint/2010/main" val="383080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9900" y="351216"/>
            <a:ext cx="11252200" cy="334102"/>
          </a:xfrm>
        </p:spPr>
        <p:txBody>
          <a:bodyPr/>
          <a:lstStyle/>
          <a:p>
            <a:r>
              <a:rPr lang="en-US"/>
              <a:t>Inbound Integration Patterns</a:t>
            </a:r>
          </a:p>
        </p:txBody>
      </p:sp>
      <p:graphicFrame>
        <p:nvGraphicFramePr>
          <p:cNvPr id="72" name="Content Placeholder 3">
            <a:extLst>
              <a:ext uri="{FF2B5EF4-FFF2-40B4-BE49-F238E27FC236}">
                <a16:creationId xmlns:a16="http://schemas.microsoft.com/office/drawing/2014/main" id="{7E683E79-CAF0-4249-B421-9A72F5C35438}"/>
              </a:ext>
            </a:extLst>
          </p:cNvPr>
          <p:cNvGraphicFramePr>
            <a:graphicFrameLocks/>
          </p:cNvGraphicFramePr>
          <p:nvPr>
            <p:extLst>
              <p:ext uri="{D42A27DB-BD31-4B8C-83A1-F6EECF244321}">
                <p14:modId xmlns:p14="http://schemas.microsoft.com/office/powerpoint/2010/main" val="2373545203"/>
              </p:ext>
            </p:extLst>
          </p:nvPr>
        </p:nvGraphicFramePr>
        <p:xfrm>
          <a:off x="469900" y="1036533"/>
          <a:ext cx="11384280" cy="5184632"/>
        </p:xfrm>
        <a:graphic>
          <a:graphicData uri="http://schemas.openxmlformats.org/drawingml/2006/table">
            <a:tbl>
              <a:tblPr firstRow="1" bandRow="1">
                <a:tableStyleId>{5C22544A-7EE6-4342-B048-85BDC9FD1C3A}</a:tableStyleId>
              </a:tblPr>
              <a:tblGrid>
                <a:gridCol w="1805709">
                  <a:extLst>
                    <a:ext uri="{9D8B030D-6E8A-4147-A177-3AD203B41FA5}">
                      <a16:colId xmlns:a16="http://schemas.microsoft.com/office/drawing/2014/main" val="3095477777"/>
                    </a:ext>
                  </a:extLst>
                </a:gridCol>
                <a:gridCol w="1988047">
                  <a:extLst>
                    <a:ext uri="{9D8B030D-6E8A-4147-A177-3AD203B41FA5}">
                      <a16:colId xmlns:a16="http://schemas.microsoft.com/office/drawing/2014/main" val="20000"/>
                    </a:ext>
                  </a:extLst>
                </a:gridCol>
                <a:gridCol w="3083442">
                  <a:extLst>
                    <a:ext uri="{9D8B030D-6E8A-4147-A177-3AD203B41FA5}">
                      <a16:colId xmlns:a16="http://schemas.microsoft.com/office/drawing/2014/main" val="20001"/>
                    </a:ext>
                  </a:extLst>
                </a:gridCol>
                <a:gridCol w="1190846">
                  <a:extLst>
                    <a:ext uri="{9D8B030D-6E8A-4147-A177-3AD203B41FA5}">
                      <a16:colId xmlns:a16="http://schemas.microsoft.com/office/drawing/2014/main" val="20002"/>
                    </a:ext>
                  </a:extLst>
                </a:gridCol>
                <a:gridCol w="1531089">
                  <a:extLst>
                    <a:ext uri="{9D8B030D-6E8A-4147-A177-3AD203B41FA5}">
                      <a16:colId xmlns:a16="http://schemas.microsoft.com/office/drawing/2014/main" val="20003"/>
                    </a:ext>
                  </a:extLst>
                </a:gridCol>
                <a:gridCol w="1785147">
                  <a:extLst>
                    <a:ext uri="{9D8B030D-6E8A-4147-A177-3AD203B41FA5}">
                      <a16:colId xmlns:a16="http://schemas.microsoft.com/office/drawing/2014/main" val="1167714408"/>
                    </a:ext>
                  </a:extLst>
                </a:gridCol>
              </a:tblGrid>
              <a:tr h="521446">
                <a:tc>
                  <a:txBody>
                    <a:bodyPr/>
                    <a:lstStyle/>
                    <a:p>
                      <a:pPr algn="l"/>
                      <a:r>
                        <a:rPr lang="en-US" sz="1200">
                          <a:solidFill>
                            <a:schemeClr val="tx1"/>
                          </a:solidFill>
                        </a:rPr>
                        <a:t>Business Case</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a:solidFill>
                            <a:schemeClr val="tx1"/>
                          </a:solidFill>
                        </a:rPr>
                        <a:t>Integration Pattern</a:t>
                      </a:r>
                      <a:endParaRPr lang="en-US" sz="1200" dirty="0">
                        <a:solidFill>
                          <a:schemeClr val="tx1"/>
                        </a:solidFill>
                      </a:endParaRPr>
                    </a:p>
                  </a:txBody>
                  <a:tcPr marL="150791" marR="150791" marT="75396" marB="75396" anchor="ctr">
                    <a:solidFill>
                      <a:srgbClr val="FFCD00"/>
                    </a:solidFill>
                  </a:tcPr>
                </a:tc>
                <a:tc>
                  <a:txBody>
                    <a:bodyPr/>
                    <a:lstStyle/>
                    <a:p>
                      <a:pPr algn="l"/>
                      <a:r>
                        <a:rPr lang="en-US" sz="1200" b="1">
                          <a:solidFill>
                            <a:schemeClr val="tx1"/>
                          </a:solidFill>
                        </a:rPr>
                        <a:t>Description</a:t>
                      </a:r>
                      <a:endParaRPr lang="en-US" sz="1200" dirty="0">
                        <a:solidFill>
                          <a:schemeClr val="tx1"/>
                        </a:solidFill>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Data Volume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rPr>
                        <a:t>Response time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tc>
                  <a: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sz="1200" b="1">
                          <a:solidFill>
                            <a:schemeClr val="tx1"/>
                          </a:solidFill>
                          <a:latin typeface="+mn-lt"/>
                          <a:cs typeface="Calibri" pitchFamily="34" charset="0"/>
                        </a:rPr>
                        <a:t>Recommended Usage</a:t>
                      </a:r>
                      <a:endParaRPr lang="en-US" sz="1200" b="1" dirty="0">
                        <a:solidFill>
                          <a:schemeClr val="tx1"/>
                        </a:solidFill>
                        <a:latin typeface="+mn-lt"/>
                        <a:cs typeface="Calibri" pitchFamily="34" charset="0"/>
                      </a:endParaRPr>
                    </a:p>
                  </a:txBody>
                  <a:tcPr marL="150791" marR="150791" marT="75396" marB="75396" anchor="ctr">
                    <a:solidFill>
                      <a:srgbClr val="FFCD00"/>
                    </a:solidFill>
                  </a:tcPr>
                </a:tc>
                <a:extLst>
                  <a:ext uri="{0D108BD9-81ED-4DB2-BD59-A6C34878D82A}">
                    <a16:rowId xmlns:a16="http://schemas.microsoft.com/office/drawing/2014/main" val="10000"/>
                  </a:ext>
                </a:extLst>
              </a:tr>
              <a:tr h="1524677">
                <a:tc>
                  <a:txBody>
                    <a:bodyPr/>
                    <a:lstStyle/>
                    <a:p>
                      <a:pPr marL="0" lvl="1" indent="0" algn="l" defTabSz="1211932" rtl="0" eaLnBrk="1" latinLnBrk="0" hangingPunct="1">
                        <a:buFont typeface="Arial" panose="020B0604020202020204" pitchFamily="34" charset="0"/>
                        <a:buNone/>
                      </a:pPr>
                      <a:r>
                        <a:rPr lang="en-US" sz="1200" kern="1200" dirty="0">
                          <a:solidFill>
                            <a:schemeClr val="tx1"/>
                          </a:solidFill>
                          <a:latin typeface="+mn-lt"/>
                          <a:ea typeface="+mn-ea"/>
                          <a:cs typeface="+mn-cs"/>
                        </a:rPr>
                        <a:t>Boundary Systems use this </a:t>
                      </a:r>
                      <a:r>
                        <a:rPr lang="en-US" sz="1200" b="1" kern="1200" dirty="0">
                          <a:solidFill>
                            <a:schemeClr val="tx1"/>
                          </a:solidFill>
                          <a:latin typeface="+mn-lt"/>
                          <a:ea typeface="+mn-ea"/>
                          <a:cs typeface="+mn-cs"/>
                        </a:rPr>
                        <a:t>file-based</a:t>
                      </a:r>
                      <a:r>
                        <a:rPr lang="en-US" sz="1200" kern="1200" dirty="0">
                          <a:solidFill>
                            <a:schemeClr val="tx1"/>
                          </a:solidFill>
                          <a:latin typeface="+mn-lt"/>
                          <a:ea typeface="+mn-ea"/>
                          <a:cs typeface="+mn-cs"/>
                        </a:rPr>
                        <a:t> pattern to send files to Oracle</a:t>
                      </a: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u="sng" kern="1200" dirty="0">
                          <a:solidFill>
                            <a:schemeClr val="tx1"/>
                          </a:solidFill>
                          <a:hlinkClick r:id="rId3" action="ppaction://hlinksldjump">
                            <a:extLst>
                              <a:ext uri="{A12FA001-AC4F-418D-AE19-62706E023703}">
                                <ahyp:hlinkClr xmlns:ahyp="http://schemas.microsoft.com/office/drawing/2018/hyperlinkcolor" val="tx"/>
                              </a:ext>
                            </a:extLst>
                          </a:hlinkClick>
                        </a:rPr>
                        <a:t>File Based Inbound Integration </a:t>
                      </a:r>
                      <a:endParaRPr lang="en-US" sz="1200" u="sng"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algn="l"/>
                      <a:r>
                        <a:rPr lang="en-US" sz="1200" kern="0">
                          <a:solidFill>
                            <a:schemeClr val="tx1"/>
                          </a:solidFill>
                        </a:rPr>
                        <a:t>Middleware and ERP Cloud import bulk data with File-based Data Integration (FBDI) compliant files. Generally used to import high volume ERP data such as GL Journals.</a:t>
                      </a:r>
                      <a:endParaRPr lang="en-US" sz="1200" kern="0" dirty="0">
                        <a:solidFill>
                          <a:schemeClr val="tx1"/>
                        </a:solidFill>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Batch</a:t>
                      </a:r>
                      <a:endParaRPr lang="en-US" sz="1200" kern="1200">
                        <a:solidFill>
                          <a:schemeClr val="tx1"/>
                        </a:solidFill>
                        <a:latin typeface="+mn-lt"/>
                        <a:ea typeface="+mn-ea"/>
                        <a:cs typeface="+mn-cs"/>
                      </a:endParaRP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kern="1200">
                          <a:solidFill>
                            <a:schemeClr val="tx1"/>
                          </a:solidFill>
                        </a:rPr>
                        <a:t>Near Real Time</a:t>
                      </a:r>
                    </a:p>
                    <a:p>
                      <a:pPr marL="0" lvl="1" indent="0" algn="l" defTabSz="1211932" rtl="0" eaLnBrk="1" latinLnBrk="0" hangingPunct="1">
                        <a:buFont typeface="Arial" panose="020B0604020202020204" pitchFamily="34" charset="0"/>
                        <a:buNone/>
                      </a:pPr>
                      <a:r>
                        <a:rPr lang="en-US" sz="1200" b="1" kern="1200">
                          <a:solidFill>
                            <a:schemeClr val="tx1"/>
                          </a:solidFill>
                          <a:latin typeface="+mn-lt"/>
                          <a:ea typeface="+mn-ea"/>
                          <a:cs typeface="+mn-cs"/>
                        </a:rPr>
                        <a:t>File Based Import with Web Services</a:t>
                      </a:r>
                    </a:p>
                  </a:txBody>
                  <a:tcPr marL="150791" marR="150791" marT="75396" marB="75396" anchor="ctr">
                    <a:solidFill>
                      <a:srgbClr val="DCDCDC"/>
                    </a:solidFill>
                  </a:tcPr>
                </a:tc>
                <a:tc>
                  <a:txBody>
                    <a:bodyPr/>
                    <a:lstStyle/>
                    <a:p>
                      <a:pPr marL="0" lvl="1" indent="0" algn="l" defTabSz="1211932" rtl="0" eaLnBrk="1" latinLnBrk="0" hangingPunct="1">
                        <a:buFont typeface="Arial" panose="020B0604020202020204" pitchFamily="34" charset="0"/>
                        <a:buNone/>
                      </a:pPr>
                      <a:r>
                        <a:rPr lang="en-US" sz="1200" b="0" kern="1200">
                          <a:solidFill>
                            <a:schemeClr val="tx1"/>
                          </a:solidFill>
                          <a:latin typeface="+mn-lt"/>
                          <a:ea typeface="+mn-ea"/>
                          <a:cs typeface="+mn-cs"/>
                        </a:rPr>
                        <a:t>Recommended for all boundary systems generating data files</a:t>
                      </a:r>
                      <a:endParaRPr lang="en-US" sz="1200" b="0" kern="1200" dirty="0">
                        <a:solidFill>
                          <a:schemeClr val="tx1"/>
                        </a:solidFill>
                        <a:latin typeface="+mn-lt"/>
                        <a:ea typeface="+mn-ea"/>
                        <a:cs typeface="+mn-cs"/>
                      </a:endParaRPr>
                    </a:p>
                  </a:txBody>
                  <a:tcPr marL="150791" marR="150791" marT="75396" marB="75396" anchor="ctr">
                    <a:solidFill>
                      <a:srgbClr val="DCDCDC"/>
                    </a:solidFill>
                  </a:tcPr>
                </a:tc>
                <a:extLst>
                  <a:ext uri="{0D108BD9-81ED-4DB2-BD59-A6C34878D82A}">
                    <a16:rowId xmlns:a16="http://schemas.microsoft.com/office/drawing/2014/main" val="1866202905"/>
                  </a:ext>
                </a:extLst>
              </a:tr>
              <a:tr h="1524677">
                <a:tc>
                  <a:txBody>
                    <a:bodyPr/>
                    <a:lstStyle/>
                    <a:p>
                      <a:pPr marL="0" lvl="1" indent="0" algn="l" defTabSz="1211932" rtl="0" eaLnBrk="1" latinLnBrk="0" hangingPunct="1">
                        <a:buFont typeface="Arial" panose="020B0604020202020204" pitchFamily="34" charset="0"/>
                        <a:buNone/>
                      </a:pPr>
                      <a:r>
                        <a:rPr lang="en-US" sz="1200" kern="1200" dirty="0">
                          <a:solidFill>
                            <a:schemeClr val="tx1"/>
                          </a:solidFill>
                          <a:latin typeface="+mn-lt"/>
                          <a:ea typeface="+mn-ea"/>
                          <a:cs typeface="+mn-cs"/>
                        </a:rPr>
                        <a:t>External System invokes web services to oracle </a:t>
                      </a:r>
                      <a:r>
                        <a:rPr lang="en-US" sz="1200" b="1" kern="1200" dirty="0">
                          <a:solidFill>
                            <a:schemeClr val="tx1"/>
                          </a:solidFill>
                          <a:latin typeface="+mn-lt"/>
                          <a:ea typeface="+mn-ea"/>
                          <a:cs typeface="+mn-cs"/>
                        </a:rPr>
                        <a:t>(Non file based)</a:t>
                      </a:r>
                    </a:p>
                  </a:txBody>
                  <a:tcPr marL="150791" marR="150791" marT="75396" marB="75396" anchor="ctr">
                    <a:solidFill>
                      <a:srgbClr val="B4B4B4"/>
                    </a:solidFill>
                  </a:tcPr>
                </a:tc>
                <a:tc>
                  <a:txBody>
                    <a:bodyPr/>
                    <a:lstStyle/>
                    <a:p>
                      <a:pPr marL="0" marR="0" lvl="1" indent="0" algn="l" defTabSz="12119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kern="1200" dirty="0">
                          <a:solidFill>
                            <a:schemeClr val="tx1"/>
                          </a:solidFill>
                          <a:latin typeface="+mn-lt"/>
                          <a:ea typeface="+mn-ea"/>
                          <a:cs typeface="+mn-cs"/>
                          <a:hlinkClick r:id="rId4" action="ppaction://hlinksldjump">
                            <a:extLst>
                              <a:ext uri="{A12FA001-AC4F-418D-AE19-62706E023703}">
                                <ahyp:hlinkClr xmlns:ahyp="http://schemas.microsoft.com/office/drawing/2018/hyperlinkcolor" val="tx"/>
                              </a:ext>
                            </a:extLst>
                          </a:hlinkClick>
                        </a:rPr>
                        <a:t>Inbound Standard Oracle Web Services based Integration</a:t>
                      </a:r>
                      <a:endParaRPr lang="en-US" sz="1200" u="sng" kern="1200" dirty="0">
                        <a:solidFill>
                          <a:schemeClr val="tx1"/>
                        </a:solidFill>
                        <a:latin typeface="+mn-lt"/>
                        <a:ea typeface="+mn-ea"/>
                        <a:cs typeface="+mn-cs"/>
                      </a:endParaRPr>
                    </a:p>
                  </a:txBody>
                  <a:tcPr marL="150791" marR="150791" marT="75396" marB="75396" anchor="ctr">
                    <a:solidFill>
                      <a:srgbClr val="B4B4B4"/>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The Inbound Web Service allows an external system to call Oracle Cloud published Web Service </a:t>
                      </a:r>
                      <a:r>
                        <a:rPr lang="en-US" sz="1200" b="1" dirty="0">
                          <a:solidFill>
                            <a:schemeClr val="tx1"/>
                          </a:solidFill>
                          <a:effectLst/>
                        </a:rPr>
                        <a:t>(No OIC middleware required)</a:t>
                      </a:r>
                      <a:endParaRPr lang="en-US" sz="1200" b="1" i="0" dirty="0">
                        <a:solidFill>
                          <a:schemeClr val="tx1"/>
                        </a:solidFill>
                        <a:effectLst/>
                        <a:latin typeface="+mn-lt"/>
                        <a:ea typeface="+mn-ea"/>
                        <a:cs typeface="Calibri" panose="020F0502020204030204" pitchFamily="34" charset="0"/>
                      </a:endParaRPr>
                    </a:p>
                  </a:txBody>
                  <a:tcPr marL="150791" marR="150791" marT="75396" marB="75396" anchor="ctr">
                    <a:solidFill>
                      <a:srgbClr val="B4B4B4"/>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Record/Record Set /Batch</a:t>
                      </a:r>
                    </a:p>
                  </a:txBody>
                  <a:tcPr marL="150791" marR="150791" marT="75396" marB="75396" anchor="ctr">
                    <a:solidFill>
                      <a:srgbClr val="B4B4B4"/>
                    </a:solidFill>
                  </a:tcPr>
                </a:tc>
                <a:tc>
                  <a:txBody>
                    <a:bodyPr/>
                    <a:lstStyle/>
                    <a:p>
                      <a:pPr algn="l"/>
                      <a:r>
                        <a:rPr lang="en-US" sz="1200" dirty="0">
                          <a:solidFill>
                            <a:schemeClr val="tx1"/>
                          </a:solidFill>
                        </a:rPr>
                        <a:t>Bulk Load</a:t>
                      </a:r>
                    </a:p>
                    <a:p>
                      <a:pPr algn="l"/>
                      <a:r>
                        <a:rPr lang="en-US" sz="1200" b="1" dirty="0">
                          <a:solidFill>
                            <a:schemeClr val="tx1"/>
                          </a:solidFill>
                        </a:rPr>
                        <a:t>Synchronous Transactions</a:t>
                      </a:r>
                    </a:p>
                  </a:txBody>
                  <a:tcPr marL="150791" marR="150791" marT="75396" marB="75396" anchor="ctr">
                    <a:solidFill>
                      <a:srgbClr val="B4B4B4"/>
                    </a:solidFill>
                  </a:tcPr>
                </a:tc>
                <a:tc>
                  <a:txBody>
                    <a:bodyPr/>
                    <a:lstStyle/>
                    <a:p>
                      <a:pPr algn="l"/>
                      <a:r>
                        <a:rPr lang="en-US" sz="1200" b="0" dirty="0">
                          <a:solidFill>
                            <a:schemeClr val="tx1"/>
                          </a:solidFill>
                        </a:rPr>
                        <a:t>Only if boundary system capable of calling Standard Oracle Cloud Web services. Will need additional effort from boundary system</a:t>
                      </a:r>
                    </a:p>
                  </a:txBody>
                  <a:tcPr marL="150791" marR="150791" marT="75396" marB="75396" anchor="ctr">
                    <a:solidFill>
                      <a:srgbClr val="B4B4B4"/>
                    </a:solidFill>
                  </a:tcPr>
                </a:tc>
                <a:extLst>
                  <a:ext uri="{0D108BD9-81ED-4DB2-BD59-A6C34878D82A}">
                    <a16:rowId xmlns:a16="http://schemas.microsoft.com/office/drawing/2014/main" val="2444636970"/>
                  </a:ext>
                </a:extLst>
              </a:tr>
              <a:tr h="1524677">
                <a:tc>
                  <a:txBody>
                    <a:bodyPr/>
                    <a:lstStyle/>
                    <a:p>
                      <a:pPr marL="0" lvl="1" indent="0" algn="l" defTabSz="1211932" rtl="0" eaLnBrk="1" latinLnBrk="0" hangingPunct="1">
                        <a:buFont typeface="Arial" panose="020B0604020202020204" pitchFamily="34" charset="0"/>
                        <a:buNone/>
                      </a:pPr>
                      <a:r>
                        <a:rPr lang="en-US" sz="1200" kern="1200" dirty="0">
                          <a:solidFill>
                            <a:schemeClr val="tx1"/>
                          </a:solidFill>
                          <a:latin typeface="+mn-lt"/>
                          <a:ea typeface="+mn-ea"/>
                          <a:cs typeface="+mn-cs"/>
                        </a:rPr>
                        <a:t>External Systems call OIC process using web service to send payload </a:t>
                      </a:r>
                      <a:r>
                        <a:rPr lang="en-US" sz="1200" b="1" kern="1200" dirty="0">
                          <a:solidFill>
                            <a:schemeClr val="tx1"/>
                          </a:solidFill>
                          <a:latin typeface="+mn-lt"/>
                          <a:ea typeface="+mn-ea"/>
                          <a:cs typeface="+mn-cs"/>
                        </a:rPr>
                        <a:t>(Non File based)</a:t>
                      </a:r>
                    </a:p>
                  </a:txBody>
                  <a:tcPr marL="150791" marR="150791" marT="75396" marB="75396" anchor="ctr">
                    <a:solidFill>
                      <a:srgbClr val="DCDCDC"/>
                    </a:solidFill>
                  </a:tcPr>
                </a:tc>
                <a:tc>
                  <a:txBody>
                    <a:bodyPr/>
                    <a:lstStyle/>
                    <a:p>
                      <a:pPr marL="0" marR="0" lvl="1" indent="0" algn="l" defTabSz="1211932"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u="sng" kern="1200" dirty="0">
                          <a:solidFill>
                            <a:schemeClr val="tx1"/>
                          </a:solidFill>
                          <a:latin typeface="+mn-lt"/>
                          <a:ea typeface="+mn-ea"/>
                          <a:cs typeface="+mn-cs"/>
                          <a:hlinkClick r:id="rId5" action="ppaction://hlinksldjump">
                            <a:extLst>
                              <a:ext uri="{A12FA001-AC4F-418D-AE19-62706E023703}">
                                <ahyp:hlinkClr xmlns:ahyp="http://schemas.microsoft.com/office/drawing/2018/hyperlinkcolor" val="tx"/>
                              </a:ext>
                            </a:extLst>
                          </a:hlinkClick>
                        </a:rPr>
                        <a:t>Inbound OIC Web Service Based Integration</a:t>
                      </a:r>
                      <a:endParaRPr lang="en-US" sz="1200" u="sng" kern="1200" dirty="0">
                        <a:solidFill>
                          <a:schemeClr val="tx1"/>
                        </a:solidFill>
                        <a:latin typeface="+mn-lt"/>
                        <a:ea typeface="+mn-ea"/>
                        <a:cs typeface="+mn-cs"/>
                      </a:endParaRPr>
                    </a:p>
                  </a:txBody>
                  <a:tcPr marL="150791" marR="150791" marT="75396" marB="75396" anchor="ctr">
                    <a:solidFill>
                      <a:srgbClr val="DCDCDC"/>
                    </a:solidFill>
                  </a:tcPr>
                </a:tc>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External system to call custom OIC process via web services. OIC to transform payload and import to Oracle Cloud</a:t>
                      </a:r>
                      <a:endParaRPr lang="en-US" sz="1200" b="1" i="0" dirty="0">
                        <a:solidFill>
                          <a:schemeClr val="tx1"/>
                        </a:solidFill>
                        <a:effectLst/>
                        <a:latin typeface="+mn-lt"/>
                        <a:ea typeface="+mn-ea"/>
                        <a:cs typeface="Calibri" panose="020F0502020204030204" pitchFamily="34" charset="0"/>
                      </a:endParaRPr>
                    </a:p>
                  </a:txBody>
                  <a:tcPr marL="150791" marR="150791" marT="75396" marB="75396" anchor="ctr">
                    <a:solidFill>
                      <a:srgbClr val="DCDCDC"/>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Record/Record Set /Batch</a:t>
                      </a:r>
                    </a:p>
                  </a:txBody>
                  <a:tcPr marL="150791" marR="150791" marT="75396" marB="75396" anchor="ctr">
                    <a:solidFill>
                      <a:srgbClr val="DCDCDC"/>
                    </a:solidFill>
                  </a:tcPr>
                </a:tc>
                <a:tc>
                  <a:txBody>
                    <a:bodyPr/>
                    <a:lstStyle/>
                    <a:p>
                      <a:pPr algn="l"/>
                      <a:r>
                        <a:rPr lang="en-US" sz="1200" dirty="0">
                          <a:solidFill>
                            <a:schemeClr val="tx1"/>
                          </a:solidFill>
                        </a:rPr>
                        <a:t>Bulk Load</a:t>
                      </a:r>
                    </a:p>
                    <a:p>
                      <a:pPr algn="l"/>
                      <a:r>
                        <a:rPr lang="en-US" sz="1200" b="1" dirty="0">
                          <a:solidFill>
                            <a:schemeClr val="tx1"/>
                          </a:solidFill>
                        </a:rPr>
                        <a:t>Synchronous Transactions</a:t>
                      </a:r>
                    </a:p>
                  </a:txBody>
                  <a:tcPr marL="150791" marR="150791" marT="75396" marB="75396" anchor="ctr">
                    <a:solidFill>
                      <a:srgbClr val="DCDCDC"/>
                    </a:solidFill>
                  </a:tcPr>
                </a:tc>
                <a:tc>
                  <a:txBody>
                    <a:bodyPr/>
                    <a:lstStyle/>
                    <a:p>
                      <a:pPr algn="l"/>
                      <a:r>
                        <a:rPr lang="en-US" sz="1200" b="0" dirty="0">
                          <a:solidFill>
                            <a:schemeClr val="tx1"/>
                          </a:solidFill>
                        </a:rPr>
                        <a:t>Only if boundary system capable of calling REST API. Will need additional effort from boundary system</a:t>
                      </a:r>
                    </a:p>
                  </a:txBody>
                  <a:tcPr marL="150791" marR="150791" marT="75396" marB="75396" anchor="ctr">
                    <a:solidFill>
                      <a:srgbClr val="DCDCDC"/>
                    </a:solidFill>
                  </a:tcPr>
                </a:tc>
                <a:extLst>
                  <a:ext uri="{0D108BD9-81ED-4DB2-BD59-A6C34878D82A}">
                    <a16:rowId xmlns:a16="http://schemas.microsoft.com/office/drawing/2014/main" val="2843027091"/>
                  </a:ext>
                </a:extLst>
              </a:tr>
            </a:tbl>
          </a:graphicData>
        </a:graphic>
      </p:graphicFrame>
      <p:cxnSp>
        <p:nvCxnSpPr>
          <p:cNvPr id="6" name="Straight Connector 5">
            <a:extLst>
              <a:ext uri="{FF2B5EF4-FFF2-40B4-BE49-F238E27FC236}">
                <a16:creationId xmlns:a16="http://schemas.microsoft.com/office/drawing/2014/main" id="{C2FE90D6-AC75-4706-B062-1EC4637EA164}"/>
              </a:ext>
            </a:extLst>
          </p:cNvPr>
          <p:cNvCxnSpPr/>
          <p:nvPr/>
        </p:nvCxnSpPr>
        <p:spPr>
          <a:xfrm>
            <a:off x="469900" y="725979"/>
            <a:ext cx="11384280"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760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81437FCE-F9C7-42CA-A8FF-0402FCD34AF0}" vid="{44A9CB49-6606-4E4B-9548-672F385C8FED}"/>
    </a:ext>
  </a:extLst>
</a:theme>
</file>

<file path=ppt/theme/theme2.xml><?xml version="1.0" encoding="utf-8"?>
<a:theme xmlns:a="http://schemas.openxmlformats.org/drawingml/2006/main" name="1_Deloitte_US_Onscreen">
  <a:themeElements>
    <a:clrScheme name="Deloitte colors">
      <a:dk1>
        <a:sysClr val="windowText" lastClr="000000"/>
      </a:dk1>
      <a:lt1>
        <a:sysClr val="window" lastClr="FFFFFF"/>
      </a:lt1>
      <a:dk2>
        <a:srgbClr val="53565A"/>
      </a:dk2>
      <a:lt2>
        <a:srgbClr val="D0D0CE"/>
      </a:lt2>
      <a:accent1>
        <a:srgbClr val="86BC25"/>
      </a:accent1>
      <a:accent2>
        <a:srgbClr val="046A38"/>
      </a:accent2>
      <a:accent3>
        <a:srgbClr val="62B5E5"/>
      </a:accent3>
      <a:accent4>
        <a:srgbClr val="012169"/>
      </a:accent4>
      <a:accent5>
        <a:srgbClr val="0097A9"/>
      </a:accent5>
      <a:accent6>
        <a:srgbClr val="75787B"/>
      </a:accent6>
      <a:hlink>
        <a:srgbClr val="00A3E0"/>
      </a:hlink>
      <a:folHlink>
        <a:srgbClr val="53565A"/>
      </a:folHlink>
    </a:clrScheme>
    <a:fontScheme name="Deloitte Powerpoint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Presentation1" id="{81437FCE-F9C7-42CA-A8FF-0402FCD34AF0}" vid="{44A9CB49-6606-4E4B-9548-672F385C8FED}"/>
    </a:ext>
  </a:extLst>
</a:theme>
</file>

<file path=ppt/theme/theme3.xml><?xml version="1.0" encoding="utf-8"?>
<a:theme xmlns:a="http://schemas.openxmlformats.org/drawingml/2006/main" name="4_Multi-Brand_Donlen">
  <a:themeElements>
    <a:clrScheme name="Hertz">
      <a:dk1>
        <a:srgbClr val="000000"/>
      </a:dk1>
      <a:lt1>
        <a:srgbClr val="FFFFFF"/>
      </a:lt1>
      <a:dk2>
        <a:srgbClr val="000000"/>
      </a:dk2>
      <a:lt2>
        <a:srgbClr val="FFFFFF"/>
      </a:lt2>
      <a:accent1>
        <a:srgbClr val="FFD100"/>
      </a:accent1>
      <a:accent2>
        <a:srgbClr val="F9D10A"/>
      </a:accent2>
      <a:accent3>
        <a:srgbClr val="C293A7"/>
      </a:accent3>
      <a:accent4>
        <a:srgbClr val="69B0B7"/>
      </a:accent4>
      <a:accent5>
        <a:srgbClr val="ED7D31"/>
      </a:accent5>
      <a:accent6>
        <a:srgbClr val="70AD47"/>
      </a:accent6>
      <a:hlink>
        <a:srgbClr val="0563C1"/>
      </a:hlink>
      <a:folHlink>
        <a:srgbClr val="954F72"/>
      </a:folHlink>
    </a:clrScheme>
    <a:fontScheme name="Hertz">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rtz_Multi-Brand_Printer_Friendly_021417_r1.pptx" id="{3C6A24AF-23A8-4A61-9359-C9B1E9E0841D}" vid="{4D1A47DE-7D6D-454F-94C2-301AE723118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6" ma:contentTypeDescription="Create a new document." ma:contentTypeScope="" ma:versionID="4d2b95261807ff339f1c110a523a5cd6">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12c77668ba5df6c0fbc5cb3a64b63ba2"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ecdbe5b9-5499-446f-91f2-35ffe1354dc7">
      <Terms xmlns="http://schemas.microsoft.com/office/infopath/2007/PartnerControls"/>
    </lcf76f155ced4ddcb4097134ff3c332f>
    <TaxCatchAll xmlns="f605c320-b55e-4af4-addb-d1a9d1bdf49a" xsi:nil="true"/>
    <MediaLengthInSeconds xmlns="ecdbe5b9-5499-446f-91f2-35ffe1354dc7" xsi:nil="true"/>
    <SharedWithUsers xmlns="f605c320-b55e-4af4-addb-d1a9d1bdf49a">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FBAA144-0C72-40A5-BE07-7E77C8B7977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4CCA836-66A8-455C-9DA5-3FF149A7BC11}">
  <ds:schemaRefs>
    <ds:schemaRef ds:uri="ab04d2fd-299b-4f13-8ef2-c6a943b077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ecdbe5b9-5499-446f-91f2-35ffe1354dc7"/>
    <ds:schemaRef ds:uri="f605c320-b55e-4af4-addb-d1a9d1bdf49a"/>
  </ds:schemaRefs>
</ds:datastoreItem>
</file>

<file path=customXml/itemProps3.xml><?xml version="1.0" encoding="utf-8"?>
<ds:datastoreItem xmlns:ds="http://schemas.openxmlformats.org/officeDocument/2006/customXml" ds:itemID="{176940FB-6BFB-4956-956A-7B4B05343D2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Deloitte_16_9_Onscreen</Template>
  <TotalTime>57</TotalTime>
  <Words>5948</Words>
  <Application>Microsoft Office PowerPoint</Application>
  <PresentationFormat>Widescreen</PresentationFormat>
  <Paragraphs>1139</Paragraphs>
  <Slides>53</Slides>
  <Notes>47</Notes>
  <HiddenSlides>0</HiddenSlides>
  <MMClips>0</MMClips>
  <ScaleCrop>false</ScaleCrop>
  <HeadingPairs>
    <vt:vector size="8" baseType="variant">
      <vt:variant>
        <vt:lpstr>Fonts Used</vt:lpstr>
      </vt:variant>
      <vt:variant>
        <vt:i4>7</vt:i4>
      </vt:variant>
      <vt:variant>
        <vt:lpstr>Theme</vt:lpstr>
      </vt:variant>
      <vt:variant>
        <vt:i4>3</vt:i4>
      </vt:variant>
      <vt:variant>
        <vt:lpstr>Embedded OLE Servers</vt:lpstr>
      </vt:variant>
      <vt:variant>
        <vt:i4>1</vt:i4>
      </vt:variant>
      <vt:variant>
        <vt:lpstr>Slide Titles</vt:lpstr>
      </vt:variant>
      <vt:variant>
        <vt:i4>53</vt:i4>
      </vt:variant>
    </vt:vector>
  </HeadingPairs>
  <TitlesOfParts>
    <vt:vector size="64" baseType="lpstr">
      <vt:lpstr>MS PGothic</vt:lpstr>
      <vt:lpstr>Arial</vt:lpstr>
      <vt:lpstr>Arial</vt:lpstr>
      <vt:lpstr>Calibri</vt:lpstr>
      <vt:lpstr>Verdana</vt:lpstr>
      <vt:lpstr>Wingdings</vt:lpstr>
      <vt:lpstr>Wingdings 2</vt:lpstr>
      <vt:lpstr>Deloitte_US_Onscreen</vt:lpstr>
      <vt:lpstr>1_Deloitte_US_Onscreen</vt:lpstr>
      <vt:lpstr>4_Multi-Brand_Donlen</vt:lpstr>
      <vt:lpstr>think-cell Slide</vt:lpstr>
      <vt:lpstr>PowerPoint Presentation</vt:lpstr>
      <vt:lpstr>PowerPoint Presentation</vt:lpstr>
      <vt:lpstr>Objectives</vt:lpstr>
      <vt:lpstr>Common Terminologies</vt:lpstr>
      <vt:lpstr>Integrated Future State Architecture</vt:lpstr>
      <vt:lpstr>PowerPoint Presentation</vt:lpstr>
      <vt:lpstr>Integration Mechanism and Common Patterns</vt:lpstr>
      <vt:lpstr>Assumptions</vt:lpstr>
      <vt:lpstr>Inbound Integration Patterns</vt:lpstr>
      <vt:lpstr>Inbound Integration Patterns</vt:lpstr>
      <vt:lpstr>Outbound Integration Patterns</vt:lpstr>
      <vt:lpstr>Outbound Integration Patterns</vt:lpstr>
      <vt:lpstr>Integration Mechanisms Selection Matrix</vt:lpstr>
      <vt:lpstr>Inbound Integration Pattern 1 – File Based Integration</vt:lpstr>
      <vt:lpstr>Inbound Integration Pattern 1 – File Based Integration</vt:lpstr>
      <vt:lpstr>Inbound Integration Pattern 2 – Oracle Web Service Based Integration (No Middleware)</vt:lpstr>
      <vt:lpstr>Inbound Integration Pattern 2 – Oracle Web Service Based Integration (No Middleware) </vt:lpstr>
      <vt:lpstr>Inbound Integration Pattern 3 – Web Service Based Integration with Middleware</vt:lpstr>
      <vt:lpstr>Inbound Integration Pattern 3 – Web Service Based Integration with Middleware</vt:lpstr>
      <vt:lpstr>Inbound Integration Pattern 4 – Real Time Event Based Integration </vt:lpstr>
      <vt:lpstr>Inbound Integration Pattern 4 – Real Time Event Based Integration </vt:lpstr>
      <vt:lpstr>Outbound Integration Pattern 1 – BI Report Bursting based integration </vt:lpstr>
      <vt:lpstr>Outbound Integration Pattern 1 – BI Report Bursting based integration </vt:lpstr>
      <vt:lpstr>Outbound Integration Pattern 2 - File-Based Integration Using BI Publisher Reports</vt:lpstr>
      <vt:lpstr>Outbound Integration Pattern 2 - File-Based Integration Using BI Publisher Reports</vt:lpstr>
      <vt:lpstr>Outbound Integration Pattern 3 – Webservice Based Integration</vt:lpstr>
      <vt:lpstr>Outbound Integration Pattern 3 – Webservice Based Integration</vt:lpstr>
      <vt:lpstr>Outbound Integration Pattern 4 – Real Time Event Based Integration</vt:lpstr>
      <vt:lpstr>Outbound Integration Pattern 4 – Real Time Event Based Integration</vt:lpstr>
      <vt:lpstr>Outbound Integration Pattern 5 – Near Real Time Boundary System Web Service Based</vt:lpstr>
      <vt:lpstr>Outbound Integration Pattern 5 – Real Time Boundary System Web Service Based</vt:lpstr>
      <vt:lpstr>Outbound Integration Pattern 6 – B2B Outbound</vt:lpstr>
      <vt:lpstr>Outbound Integration Pattern 6 – B2B Outbound</vt:lpstr>
      <vt:lpstr>PowerPoint Presentation</vt:lpstr>
      <vt:lpstr>MuleSoft Integrations – Existing State</vt:lpstr>
      <vt:lpstr>MuleSoft Integrations – Existing State</vt:lpstr>
      <vt:lpstr>MuleSoft Integrations – Existing</vt:lpstr>
      <vt:lpstr>MFT Integrations – Future State Inbound -1</vt:lpstr>
      <vt:lpstr>Standard Webservices based MuleSoft Integrations – Future State Inbound -2</vt:lpstr>
      <vt:lpstr>Webservice based Hybrid OIC-MuleSoft Integrations – Future State Inbound -3</vt:lpstr>
      <vt:lpstr>Webservice based MuleSoft Integrations – Future State Outbound -1</vt:lpstr>
      <vt:lpstr>EAI/CLEO File Based Outbound Integrations – Future State Outbound -2</vt:lpstr>
      <vt:lpstr>PowerPoint Presentation</vt:lpstr>
      <vt:lpstr>Logging and Error Management</vt:lpstr>
      <vt:lpstr>Logging and Error Management</vt:lpstr>
      <vt:lpstr>Logging and Error Management</vt:lpstr>
      <vt:lpstr>Security Considerations</vt:lpstr>
      <vt:lpstr>Security Considerations</vt:lpstr>
      <vt:lpstr>Roles and Responsibilities</vt:lpstr>
      <vt:lpstr>PowerPoint Presentation</vt:lpstr>
      <vt:lpstr>Using Oracle ATP Database with OIC</vt:lpstr>
      <vt:lpstr>Using Oracle ATP Database with OIC - Continued</vt:lpstr>
      <vt:lpstr>Interface RICE Objects</vt:lpstr>
    </vt:vector>
  </TitlesOfParts>
  <Company>Deloitte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Headline Verdana Bold</dc:title>
  <dc:creator>Kaur, Milandeep (US - Bengaluru)</dc:creator>
  <cp:lastModifiedBy>Parashuram, Addurugatla</cp:lastModifiedBy>
  <cp:revision>36</cp:revision>
  <cp:lastPrinted>2014-06-25T02:16:22Z</cp:lastPrinted>
  <dcterms:created xsi:type="dcterms:W3CDTF">2018-04-30T11:28:16Z</dcterms:created>
  <dcterms:modified xsi:type="dcterms:W3CDTF">2023-09-14T08:31:09Z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0x01010088A6DCCE3A4D6246BDCC3A99887E7EBF</vt:lpwstr>
  </property>
  <property fmtid="{D5CDD505-2E9C-101B-9397-08002B2CF9AE}" pid="3" name="MSIP_Label_ea60d57e-af5b-4752-ac57-3e4f28ca11dc_Enabled">
    <vt:lpwstr>true</vt:lpwstr>
  </property>
  <property fmtid="{D5CDD505-2E9C-101B-9397-08002B2CF9AE}" pid="4" name="MSIP_Label_ea60d57e-af5b-4752-ac57-3e4f28ca11dc_SetDate">
    <vt:lpwstr>2021-09-21T13:57:56Z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882b0590-dffb-4e58-becb-1272be26e246</vt:lpwstr>
  </property>
  <property fmtid="{D5CDD505-2E9C-101B-9397-08002B2CF9AE}" pid="9" name="MSIP_Label_ea60d57e-af5b-4752-ac57-3e4f28ca11dc_ContentBits">
    <vt:lpwstr>0</vt:lpwstr>
  </property>
  <property fmtid="{D5CDD505-2E9C-101B-9397-08002B2CF9AE}" pid="10" name="xd_ProgID">
    <vt:lpwstr/>
  </property>
  <property fmtid="{D5CDD505-2E9C-101B-9397-08002B2CF9AE}" pid="11" name="_SourceUrl">
    <vt:lpwstr/>
  </property>
  <property fmtid="{D5CDD505-2E9C-101B-9397-08002B2CF9AE}" pid="12" name="_SharedFileIndex">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xd_Signature">
    <vt:bool>false</vt:bool>
  </property>
  <property fmtid="{D5CDD505-2E9C-101B-9397-08002B2CF9AE}" pid="18" name="MediaServiceImageTags">
    <vt:lpwstr/>
  </property>
</Properties>
</file>